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9" r:id="rId3"/>
    <p:sldId id="266" r:id="rId4"/>
    <p:sldId id="257" r:id="rId5"/>
    <p:sldId id="276" r:id="rId6"/>
    <p:sldId id="262" r:id="rId7"/>
    <p:sldId id="263" r:id="rId8"/>
    <p:sldId id="258" r:id="rId9"/>
    <p:sldId id="264" r:id="rId10"/>
    <p:sldId id="261" r:id="rId11"/>
    <p:sldId id="265" r:id="rId12"/>
    <p:sldId id="260" r:id="rId13"/>
    <p:sldId id="267" r:id="rId14"/>
    <p:sldId id="275" r:id="rId15"/>
    <p:sldId id="272" r:id="rId16"/>
    <p:sldId id="273" r:id="rId17"/>
    <p:sldId id="269" r:id="rId18"/>
    <p:sldId id="270" r:id="rId19"/>
    <p:sldId id="268" r:id="rId20"/>
    <p:sldId id="271" r:id="rId21"/>
    <p:sldId id="277" r:id="rId22"/>
    <p:sldId id="27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46" d="100"/>
          <a:sy n="46" d="100"/>
        </p:scale>
        <p:origin x="-1206" y="-6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6294EC-8D08-4CB9-B65F-23FBBB7749C2}" type="datetimeFigureOut">
              <a:rPr lang="en-US" smtClean="0"/>
              <a:pPr/>
              <a:t>5/23/2014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0D91A0-320E-4464-B935-94BC984ABCE2}"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8947E9-560C-4D5D-9708-DF6C4E127360}" type="datetime1">
              <a:rPr lang="en-US" smtClean="0"/>
              <a:pPr/>
              <a:t>5/23/2014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D055D0-D597-4EDB-AB2D-F7A03DB774D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B97594-14F7-4EEA-95AB-679CE9AD2F79}" type="datetime1">
              <a:rPr lang="en-US" smtClean="0"/>
              <a:pPr/>
              <a:t>5/23/2014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D055D0-D597-4EDB-AB2D-F7A03DB774D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ABDC87-DA02-4F2E-9991-6D5BA163F6AE}" type="datetime1">
              <a:rPr lang="en-US" smtClean="0"/>
              <a:pPr/>
              <a:t>5/23/2014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D055D0-D597-4EDB-AB2D-F7A03DB774D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D6273E-701D-40DE-A35F-79949F2FCF45}" type="datetime1">
              <a:rPr lang="en-US" smtClean="0"/>
              <a:pPr/>
              <a:t>5/23/2014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D055D0-D597-4EDB-AB2D-F7A03DB774D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ACCFB-320F-4915-994A-FE34BC7ED3DD}" type="datetime1">
              <a:rPr lang="en-US" smtClean="0"/>
              <a:pPr/>
              <a:t>5/23/2014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D055D0-D597-4EDB-AB2D-F7A03DB774D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0D068E-559C-494F-B722-4C1CC2DE95CD}" type="datetime1">
              <a:rPr lang="en-US" smtClean="0"/>
              <a:pPr/>
              <a:t>5/23/2014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CD055D0-D597-4EDB-AB2D-F7A03DB774D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A0BDCC2-2F68-487D-A35F-F9714379175E}" type="datetime1">
              <a:rPr lang="en-US" smtClean="0"/>
              <a:pPr/>
              <a:t>5/23/2014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CD055D0-D597-4EDB-AB2D-F7A03DB774D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3CD1F3-08E5-406D-8809-BA7704CA2555}" type="datetime1">
              <a:rPr lang="en-US" smtClean="0"/>
              <a:pPr/>
              <a:t>5/23/2014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CD055D0-D597-4EDB-AB2D-F7A03DB774D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E28974-6AC9-4E39-8263-F7FFAD922544}" type="datetime1">
              <a:rPr lang="en-US" smtClean="0"/>
              <a:pPr/>
              <a:t>5/23/2014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CD055D0-D597-4EDB-AB2D-F7A03DB774D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344C26-555C-4147-97AD-2D8C0102BB29}" type="datetime1">
              <a:rPr lang="en-US" smtClean="0"/>
              <a:pPr/>
              <a:t>5/23/2014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CD055D0-D597-4EDB-AB2D-F7A03DB774D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AC6523-7418-4C55-946E-CA2E127FB9A5}" type="datetime1">
              <a:rPr lang="en-US" smtClean="0"/>
              <a:pPr/>
              <a:t>5/23/2014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CD055D0-D597-4EDB-AB2D-F7A03DB774D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65F706-5640-4FC9-AD75-8DDE7C1D1099}" type="datetime1">
              <a:rPr lang="en-US" smtClean="0"/>
              <a:pPr/>
              <a:t>5/23/2014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D055D0-D597-4EDB-AB2D-F7A03DB774D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Role of Politics and Governance in Socioeconomic Development</a:t>
            </a:r>
            <a:endParaRPr lang="en-US" b="1" dirty="0"/>
          </a:p>
        </p:txBody>
      </p:sp>
      <p:sp>
        <p:nvSpPr>
          <p:cNvPr id="3" name="Subtitle 2"/>
          <p:cNvSpPr>
            <a:spLocks noGrp="1"/>
          </p:cNvSpPr>
          <p:nvPr>
            <p:ph type="subTitle" idx="1"/>
          </p:nvPr>
        </p:nvSpPr>
        <p:spPr/>
        <p:txBody>
          <a:bodyPr/>
          <a:lstStyle/>
          <a:p>
            <a:r>
              <a:rPr lang="en-US" b="1" dirty="0" smtClean="0"/>
              <a:t>By</a:t>
            </a:r>
          </a:p>
          <a:p>
            <a:r>
              <a:rPr lang="en-US" b="1" dirty="0" smtClean="0"/>
              <a:t>SUGAT RATNA KANSAKAR</a:t>
            </a:r>
            <a:endParaRPr lang="en-US" b="1" dirty="0"/>
          </a:p>
        </p:txBody>
      </p:sp>
      <p:sp>
        <p:nvSpPr>
          <p:cNvPr id="4" name="Slide Number Placeholder 3"/>
          <p:cNvSpPr>
            <a:spLocks noGrp="1"/>
          </p:cNvSpPr>
          <p:nvPr>
            <p:ph type="sldNum" sz="quarter" idx="12"/>
          </p:nvPr>
        </p:nvSpPr>
        <p:spPr/>
        <p:txBody>
          <a:bodyPr/>
          <a:lstStyle/>
          <a:p>
            <a:fld id="{ACD055D0-D597-4EDB-AB2D-F7A03DB774DE}"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WORLD &amp; NEPAL</a:t>
            </a:r>
            <a:endParaRPr lang="en-US" b="1" dirty="0"/>
          </a:p>
        </p:txBody>
      </p:sp>
      <p:sp>
        <p:nvSpPr>
          <p:cNvPr id="3" name="Content Placeholder 2"/>
          <p:cNvSpPr>
            <a:spLocks noGrp="1"/>
          </p:cNvSpPr>
          <p:nvPr>
            <p:ph idx="1"/>
          </p:nvPr>
        </p:nvSpPr>
        <p:spPr/>
        <p:txBody>
          <a:bodyPr>
            <a:normAutofit fontScale="77500" lnSpcReduction="20000"/>
          </a:bodyPr>
          <a:lstStyle/>
          <a:p>
            <a:r>
              <a:rPr lang="en-US" b="1" dirty="0" smtClean="0"/>
              <a:t>When western world was making great inventions and moving forward with massive industrialization during second half of 19</a:t>
            </a:r>
            <a:r>
              <a:rPr lang="en-US" b="1" baseline="30000" dirty="0" smtClean="0"/>
              <a:t>th</a:t>
            </a:r>
            <a:r>
              <a:rPr lang="en-US" b="1" dirty="0" smtClean="0"/>
              <a:t> century and first half of 20</a:t>
            </a:r>
            <a:r>
              <a:rPr lang="en-US" b="1" baseline="30000" dirty="0" smtClean="0"/>
              <a:t>th</a:t>
            </a:r>
            <a:r>
              <a:rPr lang="en-US" b="1" dirty="0" smtClean="0"/>
              <a:t> century, Rana rule was busy with internal squabbles and tackling British ruler in India, or just enjoying money and power only.</a:t>
            </a:r>
          </a:p>
          <a:p>
            <a:r>
              <a:rPr lang="en-US" b="1" dirty="0" smtClean="0"/>
              <a:t>Similarly, after ousting of authoritarian Rana regime also, we missed “good governance” and progress in science and technology. </a:t>
            </a:r>
          </a:p>
          <a:p>
            <a:r>
              <a:rPr lang="en-US" b="1" dirty="0" smtClean="0"/>
              <a:t>In the past 63 yrs, kings, political leaders and bureaucrats did not or could not grapple- what are real institutional causes for slow growth before 2007BS. So, they did mistake exactly as India did after independence.</a:t>
            </a:r>
          </a:p>
        </p:txBody>
      </p:sp>
      <p:sp>
        <p:nvSpPr>
          <p:cNvPr id="4" name="Slide Number Placeholder 3"/>
          <p:cNvSpPr>
            <a:spLocks noGrp="1"/>
          </p:cNvSpPr>
          <p:nvPr>
            <p:ph type="sldNum" sz="quarter" idx="12"/>
          </p:nvPr>
        </p:nvSpPr>
        <p:spPr/>
        <p:txBody>
          <a:bodyPr/>
          <a:lstStyle/>
          <a:p>
            <a:fld id="{ACD055D0-D597-4EDB-AB2D-F7A03DB774DE}"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FLAT WORLD vs. FROG IN THE WELL</a:t>
            </a:r>
            <a:endParaRPr lang="en-IN" b="1" dirty="0"/>
          </a:p>
        </p:txBody>
      </p:sp>
      <p:sp>
        <p:nvSpPr>
          <p:cNvPr id="3" name="Content Placeholder 2"/>
          <p:cNvSpPr>
            <a:spLocks noGrp="1"/>
          </p:cNvSpPr>
          <p:nvPr>
            <p:ph idx="1"/>
          </p:nvPr>
        </p:nvSpPr>
        <p:spPr/>
        <p:txBody>
          <a:bodyPr anchor="ctr">
            <a:normAutofit fontScale="47500" lnSpcReduction="20000"/>
          </a:bodyPr>
          <a:lstStyle/>
          <a:p>
            <a:pPr>
              <a:lnSpc>
                <a:spcPct val="120000"/>
              </a:lnSpc>
            </a:pPr>
            <a:r>
              <a:rPr lang="en-US" sz="4400" b="1" dirty="0" smtClean="0"/>
              <a:t>T</a:t>
            </a:r>
            <a:r>
              <a:rPr lang="ne-NP" sz="4400" b="1" dirty="0" smtClean="0"/>
              <a:t>h</a:t>
            </a:r>
            <a:r>
              <a:rPr lang="en-US" sz="4400" b="1" dirty="0" smtClean="0"/>
              <a:t>e man-on-the-street, especially younger generation, knowingly or unknowingly, has already become “world-citizen” in the “flat-world-platform” and is increasingly aware of the outside world due to dozens of TV channels made possible by satellite technology, with unprecedented digital connectivity regardless of distance and unlimited access to contents through Internet &amp; in addition fueled by shock of Darchula to Dubai and Malangwa to Malaysia syndrome. </a:t>
            </a:r>
          </a:p>
          <a:p>
            <a:pPr>
              <a:lnSpc>
                <a:spcPct val="120000"/>
              </a:lnSpc>
            </a:pPr>
            <a:r>
              <a:rPr lang="en-US" sz="4400" b="1" dirty="0" smtClean="0"/>
              <a:t>The man-on-the-street is asking emotionally with total frustration: what then is the solution? Who is going to take leadership to save the country from falling in the ditch of “failed state”?</a:t>
            </a:r>
          </a:p>
          <a:p>
            <a:pPr>
              <a:lnSpc>
                <a:spcPct val="120000"/>
              </a:lnSpc>
              <a:buNone/>
            </a:pPr>
            <a:r>
              <a:rPr lang="en-US" sz="3600" b="1" dirty="0" smtClean="0"/>
              <a:t> </a:t>
            </a:r>
          </a:p>
          <a:p>
            <a:endParaRPr lang="en-IN" dirty="0"/>
          </a:p>
        </p:txBody>
      </p:sp>
      <p:sp>
        <p:nvSpPr>
          <p:cNvPr id="4" name="Slide Number Placeholder 3"/>
          <p:cNvSpPr>
            <a:spLocks noGrp="1"/>
          </p:cNvSpPr>
          <p:nvPr>
            <p:ph type="sldNum" sz="quarter" idx="12"/>
          </p:nvPr>
        </p:nvSpPr>
        <p:spPr/>
        <p:txBody>
          <a:bodyPr/>
          <a:lstStyle/>
          <a:p>
            <a:fld id="{1FD53E10-AFDC-4153-8AAF-CD83814F2D0A}" type="slidenum">
              <a:rPr lang="en-IN" smtClean="0"/>
              <a:pPr/>
              <a:t>11</a:t>
            </a:fld>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CIRCUMSTANCE vs. PERSONALITY</a:t>
            </a:r>
            <a:endParaRPr lang="en-US" b="1" dirty="0"/>
          </a:p>
        </p:txBody>
      </p:sp>
      <p:sp>
        <p:nvSpPr>
          <p:cNvPr id="3" name="Content Placeholder 2"/>
          <p:cNvSpPr>
            <a:spLocks noGrp="1"/>
          </p:cNvSpPr>
          <p:nvPr>
            <p:ph idx="1"/>
          </p:nvPr>
        </p:nvSpPr>
        <p:spPr/>
        <p:txBody>
          <a:bodyPr>
            <a:normAutofit fontScale="70000" lnSpcReduction="20000"/>
          </a:bodyPr>
          <a:lstStyle/>
          <a:p>
            <a:r>
              <a:rPr lang="en-US" b="1" dirty="0" smtClean="0"/>
              <a:t>From ancient time, one intellectual debate is going on : whether circumstance or personality shape a society or country. In case of Singapore, it is being said that fast growth is due to both circumstance and extraordinary personality of Lee Kuan Yew.</a:t>
            </a:r>
          </a:p>
          <a:p>
            <a:r>
              <a:rPr lang="en-US" b="1" dirty="0" smtClean="0"/>
              <a:t>Lee sought advice from Japan, who advised him to make Singapore “a center for knowledge &amp; information”. Lee, then, instructed to give emphasis on science, mathematics &amp; computer in all schools.</a:t>
            </a:r>
          </a:p>
          <a:p>
            <a:r>
              <a:rPr lang="en-US" b="1" dirty="0" smtClean="0"/>
              <a:t>A prominent US businessman: “You talk to the leadership in China, and they are all engineers, and they get what is going on immediately. The Americans don’t, because they are all lawyers.”</a:t>
            </a:r>
          </a:p>
          <a:p>
            <a:r>
              <a:rPr lang="en-US" b="1" dirty="0" err="1" smtClean="0"/>
              <a:t>Modi</a:t>
            </a:r>
            <a:r>
              <a:rPr lang="en-US" b="1" dirty="0" smtClean="0"/>
              <a:t> phenomenon in India is latest example of creating history by a leader. </a:t>
            </a:r>
          </a:p>
          <a:p>
            <a:endParaRPr lang="en-US" b="1" dirty="0" smtClean="0"/>
          </a:p>
          <a:p>
            <a:endParaRPr lang="en-US" b="1" dirty="0" smtClean="0"/>
          </a:p>
          <a:p>
            <a:endParaRPr lang="en-US" b="1" dirty="0" smtClean="0"/>
          </a:p>
          <a:p>
            <a:endParaRPr lang="en-US" dirty="0"/>
          </a:p>
        </p:txBody>
      </p:sp>
      <p:sp>
        <p:nvSpPr>
          <p:cNvPr id="4" name="Slide Number Placeholder 3"/>
          <p:cNvSpPr>
            <a:spLocks noGrp="1"/>
          </p:cNvSpPr>
          <p:nvPr>
            <p:ph type="sldNum" sz="quarter" idx="12"/>
          </p:nvPr>
        </p:nvSpPr>
        <p:spPr/>
        <p:txBody>
          <a:bodyPr/>
          <a:lstStyle/>
          <a:p>
            <a:fld id="{ACD055D0-D597-4EDB-AB2D-F7A03DB774DE}"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COLOUR OF CAT</a:t>
            </a:r>
            <a:endParaRPr lang="en-US" b="1" dirty="0"/>
          </a:p>
        </p:txBody>
      </p:sp>
      <p:sp>
        <p:nvSpPr>
          <p:cNvPr id="3" name="Content Placeholder 2"/>
          <p:cNvSpPr>
            <a:spLocks noGrp="1"/>
          </p:cNvSpPr>
          <p:nvPr>
            <p:ph idx="1"/>
          </p:nvPr>
        </p:nvSpPr>
        <p:spPr/>
        <p:txBody>
          <a:bodyPr>
            <a:normAutofit fontScale="77500" lnSpcReduction="20000"/>
          </a:bodyPr>
          <a:lstStyle/>
          <a:p>
            <a:r>
              <a:rPr lang="en-US" b="1" dirty="0" smtClean="0"/>
              <a:t>In 1961 itself, Deng, in a conference in Guangzhou, said “No matter whether the cat is black or white, if it catches mice, it’s a good cat”.  In fact, that time he was trying to convince Mao that it did not matter whether the policies appeared communist or not, China needed policies that would encourage production so that it could feed its people.  </a:t>
            </a:r>
          </a:p>
          <a:p>
            <a:r>
              <a:rPr lang="en-US" b="1" dirty="0" smtClean="0"/>
              <a:t>After Deng came to power in 1977, grain output increased by 33% within 6yrs (1984). </a:t>
            </a:r>
          </a:p>
          <a:p>
            <a:r>
              <a:rPr lang="en-US" b="1" dirty="0" smtClean="0"/>
              <a:t>India had both democracy and political stability, but growth and prosperity did not happen until 1992. In 2009, LKY commented “</a:t>
            </a:r>
            <a:r>
              <a:rPr lang="en-US" b="1" dirty="0" err="1" smtClean="0"/>
              <a:t>Gandji’s</a:t>
            </a:r>
            <a:r>
              <a:rPr lang="en-US" b="1" dirty="0" smtClean="0"/>
              <a:t> idea was to give them back village, the spinning wheel. Well, I mean, that’s going to get you nowhere in this industrial age”.</a:t>
            </a:r>
          </a:p>
          <a:p>
            <a:endParaRPr lang="en-US" b="1" dirty="0" smtClean="0"/>
          </a:p>
          <a:p>
            <a:endParaRPr lang="en-US" b="1" dirty="0" smtClean="0"/>
          </a:p>
          <a:p>
            <a:endParaRPr lang="en-US" b="1" dirty="0" smtClean="0"/>
          </a:p>
        </p:txBody>
      </p:sp>
      <p:sp>
        <p:nvSpPr>
          <p:cNvPr id="4" name="Slide Number Placeholder 3"/>
          <p:cNvSpPr>
            <a:spLocks noGrp="1"/>
          </p:cNvSpPr>
          <p:nvPr>
            <p:ph type="sldNum" sz="quarter" idx="12"/>
          </p:nvPr>
        </p:nvSpPr>
        <p:spPr/>
        <p:txBody>
          <a:bodyPr/>
          <a:lstStyle/>
          <a:p>
            <a:fld id="{ACD055D0-D597-4EDB-AB2D-F7A03DB774DE}"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LOST OPPORTUNITIES</a:t>
            </a:r>
            <a:endParaRPr lang="en-US" b="1" dirty="0"/>
          </a:p>
        </p:txBody>
      </p:sp>
      <p:sp>
        <p:nvSpPr>
          <p:cNvPr id="3" name="Content Placeholder 2"/>
          <p:cNvSpPr>
            <a:spLocks noGrp="1"/>
          </p:cNvSpPr>
          <p:nvPr>
            <p:ph idx="1"/>
          </p:nvPr>
        </p:nvSpPr>
        <p:spPr/>
        <p:txBody>
          <a:bodyPr>
            <a:normAutofit fontScale="77500" lnSpcReduction="20000"/>
          </a:bodyPr>
          <a:lstStyle/>
          <a:p>
            <a:r>
              <a:rPr lang="en-US" b="1" dirty="0" err="1" smtClean="0"/>
              <a:t>Rana</a:t>
            </a:r>
            <a:r>
              <a:rPr lang="en-US" b="1" dirty="0" smtClean="0"/>
              <a:t> rule from 1846 to 1950, it was golden chance for them to develop country, as British was taking leadership in science, technology and industrialization in the same period</a:t>
            </a:r>
          </a:p>
          <a:p>
            <a:r>
              <a:rPr lang="en-US" b="1" dirty="0" smtClean="0"/>
              <a:t>King </a:t>
            </a:r>
            <a:r>
              <a:rPr lang="en-US" b="1" dirty="0" err="1" smtClean="0"/>
              <a:t>Mahendra</a:t>
            </a:r>
            <a:r>
              <a:rPr lang="en-US" b="1" dirty="0" smtClean="0"/>
              <a:t> and </a:t>
            </a:r>
            <a:r>
              <a:rPr lang="en-US" b="1" dirty="0" err="1" smtClean="0"/>
              <a:t>Birendra</a:t>
            </a:r>
            <a:r>
              <a:rPr lang="en-US" b="1" dirty="0" smtClean="0"/>
              <a:t> also got opportunity to do something for the country in 30 yrs of their absolute power</a:t>
            </a:r>
          </a:p>
          <a:p>
            <a:r>
              <a:rPr lang="en-US" b="1" dirty="0" smtClean="0"/>
              <a:t>After democracy in 1990, NC &amp; UML had ample time to make things happen as India did in the same period</a:t>
            </a:r>
          </a:p>
          <a:p>
            <a:r>
              <a:rPr lang="en-US" b="1" dirty="0" smtClean="0"/>
              <a:t>8 years of LOKTANTRA, growth almost stagnant</a:t>
            </a:r>
          </a:p>
          <a:p>
            <a:r>
              <a:rPr lang="en-US" b="1" dirty="0" smtClean="0"/>
              <a:t>In addition to reform, “Some luck is key, because history always unfolds in a contingent (uncertain/accidental) way.” </a:t>
            </a:r>
            <a:endParaRPr lang="en-US" b="1" dirty="0"/>
          </a:p>
        </p:txBody>
      </p:sp>
      <p:sp>
        <p:nvSpPr>
          <p:cNvPr id="4" name="Slide Number Placeholder 3"/>
          <p:cNvSpPr>
            <a:spLocks noGrp="1"/>
          </p:cNvSpPr>
          <p:nvPr>
            <p:ph type="sldNum" sz="quarter" idx="12"/>
          </p:nvPr>
        </p:nvSpPr>
        <p:spPr/>
        <p:txBody>
          <a:bodyPr/>
          <a:lstStyle/>
          <a:p>
            <a:fld id="{ACD055D0-D597-4EDB-AB2D-F7A03DB774DE}"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WRONG EXCUSES</a:t>
            </a:r>
            <a:endParaRPr lang="en-US" b="1" dirty="0"/>
          </a:p>
        </p:txBody>
      </p:sp>
      <p:sp>
        <p:nvSpPr>
          <p:cNvPr id="3" name="Content Placeholder 2"/>
          <p:cNvSpPr>
            <a:spLocks noGrp="1"/>
          </p:cNvSpPr>
          <p:nvPr>
            <p:ph idx="1"/>
          </p:nvPr>
        </p:nvSpPr>
        <p:spPr/>
        <p:txBody>
          <a:bodyPr>
            <a:normAutofit fontScale="85000" lnSpcReduction="20000"/>
          </a:bodyPr>
          <a:lstStyle/>
          <a:p>
            <a:r>
              <a:rPr lang="en-US" b="1" dirty="0" smtClean="0"/>
              <a:t>Many say that main reason for Nepal’s slow growth is India factor. But Nepal is not the only country in the world with a big brother neighbor.  </a:t>
            </a:r>
          </a:p>
          <a:p>
            <a:r>
              <a:rPr lang="en-US" b="1" dirty="0" smtClean="0"/>
              <a:t>In 1979,  Deng Xiaoping visited USA, ignoring Taiwan issue for national benefit. Nepal is talking nonstop for past 63 yrs about big brother India, 1950 treaty, Koshi, Mahakali etc. </a:t>
            </a:r>
          </a:p>
          <a:p>
            <a:r>
              <a:rPr lang="en-US" b="1" dirty="0" smtClean="0"/>
              <a:t>Some talk about Land-lock as main reason. But look at Botswana &amp; many other land-locked countries</a:t>
            </a:r>
          </a:p>
          <a:p>
            <a:r>
              <a:rPr lang="en-US" b="1" dirty="0" smtClean="0"/>
              <a:t>Politicians love to blame </a:t>
            </a:r>
            <a:r>
              <a:rPr lang="en-US" b="1" dirty="0" err="1" smtClean="0"/>
              <a:t>Rana</a:t>
            </a:r>
            <a:r>
              <a:rPr lang="en-US" b="1" dirty="0" smtClean="0"/>
              <a:t> rule and Panchayat system. What about slow growth even in democracy and </a:t>
            </a:r>
            <a:r>
              <a:rPr lang="en-US" b="1" dirty="0" err="1" smtClean="0"/>
              <a:t>Loktantra</a:t>
            </a:r>
            <a:r>
              <a:rPr lang="en-US" b="1" dirty="0" smtClean="0"/>
              <a:t>?</a:t>
            </a:r>
          </a:p>
          <a:p>
            <a:endParaRPr lang="en-US" b="1" dirty="0" smtClean="0"/>
          </a:p>
          <a:p>
            <a:endParaRPr lang="en-US" dirty="0"/>
          </a:p>
        </p:txBody>
      </p:sp>
      <p:sp>
        <p:nvSpPr>
          <p:cNvPr id="4" name="Slide Number Placeholder 3"/>
          <p:cNvSpPr>
            <a:spLocks noGrp="1"/>
          </p:cNvSpPr>
          <p:nvPr>
            <p:ph type="sldNum" sz="quarter" idx="12"/>
          </p:nvPr>
        </p:nvSpPr>
        <p:spPr/>
        <p:txBody>
          <a:bodyPr/>
          <a:lstStyle/>
          <a:p>
            <a:fld id="{ACD055D0-D597-4EDB-AB2D-F7A03DB774DE}"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WRONG EXCUSES….</a:t>
            </a:r>
            <a:endParaRPr lang="en-US" b="1" dirty="0"/>
          </a:p>
        </p:txBody>
      </p:sp>
      <p:sp>
        <p:nvSpPr>
          <p:cNvPr id="3" name="Content Placeholder 2"/>
          <p:cNvSpPr>
            <a:spLocks noGrp="1"/>
          </p:cNvSpPr>
          <p:nvPr>
            <p:ph idx="1"/>
          </p:nvPr>
        </p:nvSpPr>
        <p:spPr/>
        <p:txBody>
          <a:bodyPr>
            <a:normAutofit fontScale="77500" lnSpcReduction="20000"/>
          </a:bodyPr>
          <a:lstStyle/>
          <a:p>
            <a:r>
              <a:rPr lang="en-US" b="1" dirty="0" smtClean="0"/>
              <a:t>Political instability is bad </a:t>
            </a:r>
            <a:r>
              <a:rPr lang="en-US" b="1" dirty="0" err="1" smtClean="0"/>
              <a:t>definetely</a:t>
            </a:r>
            <a:r>
              <a:rPr lang="en-US" b="1" dirty="0" smtClean="0"/>
              <a:t>. Does democracy and political stability go together? How come garment industry flourished in politically unstable Bangladesh? </a:t>
            </a:r>
          </a:p>
          <a:p>
            <a:r>
              <a:rPr lang="en-US" b="1" dirty="0" smtClean="0"/>
              <a:t>Our culture is also the target! What about pace of development of India before and after 1992? Did </a:t>
            </a:r>
            <a:r>
              <a:rPr lang="en-US" b="1" dirty="0" err="1" smtClean="0"/>
              <a:t>Narasimha</a:t>
            </a:r>
            <a:r>
              <a:rPr lang="en-US" b="1" dirty="0" smtClean="0"/>
              <a:t> </a:t>
            </a:r>
            <a:r>
              <a:rPr lang="en-US" b="1" dirty="0" err="1" smtClean="0"/>
              <a:t>Rao</a:t>
            </a:r>
            <a:r>
              <a:rPr lang="en-US" b="1" dirty="0" smtClean="0"/>
              <a:t> changed cultured overnight?</a:t>
            </a:r>
          </a:p>
          <a:p>
            <a:r>
              <a:rPr lang="en-US" b="1" dirty="0" smtClean="0"/>
              <a:t>Ignorant and unintelligent politicians! How can all PMs &amp; 26 ministers in the past 63 years be ignorant and unintelligent?</a:t>
            </a:r>
          </a:p>
          <a:p>
            <a:r>
              <a:rPr lang="en-US" b="1" dirty="0" smtClean="0"/>
              <a:t>Many have this notion that once corruption is eradicated, next day Nepal will develop! But there are 60 countries more corrupt than Nepal, among them are Russia, Bangladesh, Pakistan, Belarus, Vietnam, Cambodia etc.</a:t>
            </a:r>
          </a:p>
          <a:p>
            <a:endParaRPr lang="en-US" dirty="0"/>
          </a:p>
        </p:txBody>
      </p:sp>
      <p:sp>
        <p:nvSpPr>
          <p:cNvPr id="4" name="Slide Number Placeholder 3"/>
          <p:cNvSpPr>
            <a:spLocks noGrp="1"/>
          </p:cNvSpPr>
          <p:nvPr>
            <p:ph type="sldNum" sz="quarter" idx="12"/>
          </p:nvPr>
        </p:nvSpPr>
        <p:spPr/>
        <p:txBody>
          <a:bodyPr/>
          <a:lstStyle/>
          <a:p>
            <a:fld id="{ACD055D0-D597-4EDB-AB2D-F7A03DB774DE}"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RECIPE FOR PROSPERITY</a:t>
            </a:r>
            <a:endParaRPr lang="en-US" b="1" dirty="0"/>
          </a:p>
        </p:txBody>
      </p:sp>
      <p:sp>
        <p:nvSpPr>
          <p:cNvPr id="3" name="Content Placeholder 2"/>
          <p:cNvSpPr>
            <a:spLocks noGrp="1"/>
          </p:cNvSpPr>
          <p:nvPr>
            <p:ph idx="1"/>
          </p:nvPr>
        </p:nvSpPr>
        <p:spPr/>
        <p:txBody>
          <a:bodyPr>
            <a:normAutofit fontScale="92500" lnSpcReduction="10000"/>
          </a:bodyPr>
          <a:lstStyle/>
          <a:p>
            <a:r>
              <a:rPr lang="en-US" b="1" dirty="0" smtClean="0"/>
              <a:t>Lee </a:t>
            </a:r>
            <a:r>
              <a:rPr lang="en-US" b="1" dirty="0" err="1" smtClean="0"/>
              <a:t>Kuan</a:t>
            </a:r>
            <a:r>
              <a:rPr lang="en-US" b="1" dirty="0" smtClean="0"/>
              <a:t> Yew: What do people really want?</a:t>
            </a:r>
          </a:p>
          <a:p>
            <a:r>
              <a:rPr lang="en-US" b="1" dirty="0" smtClean="0"/>
              <a:t>Economic growth and technological change are accompanied by “creative destruction” in the words of great economist Joseph Schumpeter, replacing old with new.  </a:t>
            </a:r>
          </a:p>
          <a:p>
            <a:r>
              <a:rPr lang="en-US" b="1" dirty="0" smtClean="0"/>
              <a:t>Political power must be vested broadly across the society, to establish strong and effective  economic institutions that enforce property rights, create a level playing field &amp; encourage investments in new areas to fuel innovations </a:t>
            </a:r>
          </a:p>
          <a:p>
            <a:endParaRPr lang="en-US" dirty="0"/>
          </a:p>
        </p:txBody>
      </p:sp>
      <p:sp>
        <p:nvSpPr>
          <p:cNvPr id="4" name="Slide Number Placeholder 3"/>
          <p:cNvSpPr>
            <a:spLocks noGrp="1"/>
          </p:cNvSpPr>
          <p:nvPr>
            <p:ph type="sldNum" sz="quarter" idx="12"/>
          </p:nvPr>
        </p:nvSpPr>
        <p:spPr/>
        <p:txBody>
          <a:bodyPr/>
          <a:lstStyle/>
          <a:p>
            <a:fld id="{ACD055D0-D597-4EDB-AB2D-F7A03DB774DE}"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PAINFUL CHANGE IS A MUST</a:t>
            </a:r>
            <a:endParaRPr lang="en-US" b="1" dirty="0"/>
          </a:p>
        </p:txBody>
      </p:sp>
      <p:sp>
        <p:nvSpPr>
          <p:cNvPr id="3" name="Content Placeholder 2"/>
          <p:cNvSpPr>
            <a:spLocks noGrp="1"/>
          </p:cNvSpPr>
          <p:nvPr>
            <p:ph idx="1"/>
          </p:nvPr>
        </p:nvSpPr>
        <p:spPr/>
        <p:txBody>
          <a:bodyPr>
            <a:normAutofit fontScale="92500" lnSpcReduction="20000"/>
          </a:bodyPr>
          <a:lstStyle/>
          <a:p>
            <a:r>
              <a:rPr lang="en-US" b="1" dirty="0" smtClean="0"/>
              <a:t>New sectors attract resources away from old ones. New firms take business away from established ones.</a:t>
            </a:r>
          </a:p>
          <a:p>
            <a:r>
              <a:rPr lang="en-US" b="1" dirty="0" smtClean="0"/>
              <a:t>New technologies make existing skills &amp; machines obsolete. New laws, rules, procedures replace traditional TIPPANY culture. </a:t>
            </a:r>
          </a:p>
          <a:p>
            <a:r>
              <a:rPr lang="en-US" b="1" dirty="0" smtClean="0"/>
              <a:t>Creative destruction creates “losers as well as winners in the political arena and in the economic market place”. Hence, bulldozing is a must to make forward-looking new institutions. </a:t>
            </a:r>
            <a:r>
              <a:rPr lang="en-US" b="1" smtClean="0"/>
              <a:t>Example: Change </a:t>
            </a:r>
            <a:r>
              <a:rPr lang="en-US" b="1" dirty="0" smtClean="0"/>
              <a:t>of statutes and rules of parties </a:t>
            </a:r>
          </a:p>
          <a:p>
            <a:endParaRPr lang="en-US" dirty="0"/>
          </a:p>
        </p:txBody>
      </p:sp>
      <p:sp>
        <p:nvSpPr>
          <p:cNvPr id="4" name="Slide Number Placeholder 3"/>
          <p:cNvSpPr>
            <a:spLocks noGrp="1"/>
          </p:cNvSpPr>
          <p:nvPr>
            <p:ph type="sldNum" sz="quarter" idx="12"/>
          </p:nvPr>
        </p:nvSpPr>
        <p:spPr/>
        <p:txBody>
          <a:bodyPr/>
          <a:lstStyle/>
          <a:p>
            <a:fld id="{ACD055D0-D597-4EDB-AB2D-F7A03DB774DE}" type="slidenum">
              <a:rPr lang="en-US" smtClean="0"/>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SYNERGY OF POLITICS &amp; ECONOMY</a:t>
            </a:r>
            <a:endParaRPr lang="en-US" b="1" dirty="0"/>
          </a:p>
        </p:txBody>
      </p:sp>
      <p:sp>
        <p:nvSpPr>
          <p:cNvPr id="3" name="Content Placeholder 2"/>
          <p:cNvSpPr>
            <a:spLocks noGrp="1"/>
          </p:cNvSpPr>
          <p:nvPr>
            <p:ph idx="1"/>
          </p:nvPr>
        </p:nvSpPr>
        <p:spPr/>
        <p:txBody>
          <a:bodyPr>
            <a:normAutofit fontScale="85000" lnSpcReduction="10000"/>
          </a:bodyPr>
          <a:lstStyle/>
          <a:p>
            <a:r>
              <a:rPr lang="en-US" b="1" dirty="0" smtClean="0"/>
              <a:t>According to MIT Professor/economist Daron &amp; Harvard political scientist Robinson, there is strong synergy between economic &amp; political institutions. Both institutions should encourage economic growth.  </a:t>
            </a:r>
          </a:p>
          <a:p>
            <a:r>
              <a:rPr lang="en-US" b="1" dirty="0" smtClean="0"/>
              <a:t>They write that the result of faulty institutions is “economic stagnation and – as the recent history of Angola, Cameroon, Chad, the Democratic republic of Congo, Haiti, Liberia, Nepal, Sierra Leone, Sudan and Zimbabwe illustrates- civil wars, mass displacements, famines, and epidemics, making many of these countries poorer today than they were in the 1960s.”</a:t>
            </a:r>
          </a:p>
          <a:p>
            <a:endParaRPr lang="en-US" b="1" dirty="0" smtClean="0"/>
          </a:p>
          <a:p>
            <a:endParaRPr lang="en-US" b="1" dirty="0"/>
          </a:p>
        </p:txBody>
      </p:sp>
      <p:sp>
        <p:nvSpPr>
          <p:cNvPr id="4" name="Slide Number Placeholder 3"/>
          <p:cNvSpPr>
            <a:spLocks noGrp="1"/>
          </p:cNvSpPr>
          <p:nvPr>
            <p:ph type="sldNum" sz="quarter" idx="12"/>
          </p:nvPr>
        </p:nvSpPr>
        <p:spPr/>
        <p:txBody>
          <a:bodyPr/>
          <a:lstStyle/>
          <a:p>
            <a:fld id="{ACD055D0-D597-4EDB-AB2D-F7A03DB774DE}"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UNIQUE NEPAL</a:t>
            </a:r>
            <a:endParaRPr lang="en-US" b="1" dirty="0"/>
          </a:p>
        </p:txBody>
      </p:sp>
      <p:sp>
        <p:nvSpPr>
          <p:cNvPr id="3" name="Content Placeholder 2"/>
          <p:cNvSpPr>
            <a:spLocks noGrp="1"/>
          </p:cNvSpPr>
          <p:nvPr>
            <p:ph idx="1"/>
          </p:nvPr>
        </p:nvSpPr>
        <p:spPr/>
        <p:txBody>
          <a:bodyPr>
            <a:normAutofit fontScale="77500" lnSpcReduction="20000"/>
          </a:bodyPr>
          <a:lstStyle/>
          <a:p>
            <a:pPr>
              <a:lnSpc>
                <a:spcPct val="120000"/>
              </a:lnSpc>
            </a:pPr>
            <a:r>
              <a:rPr lang="ne-NP" b="1" dirty="0" smtClean="0"/>
              <a:t>Nepal</a:t>
            </a:r>
            <a:r>
              <a:rPr lang="en-US" b="1" dirty="0" smtClean="0"/>
              <a:t> is among very few countries in the world, never colonized</a:t>
            </a:r>
          </a:p>
          <a:p>
            <a:pPr>
              <a:lnSpc>
                <a:spcPct val="120000"/>
              </a:lnSpc>
            </a:pPr>
            <a:r>
              <a:rPr lang="ne-NP" b="1" dirty="0" smtClean="0"/>
              <a:t>Nepal has </a:t>
            </a:r>
            <a:r>
              <a:rPr lang="en-US" b="1" dirty="0" smtClean="0"/>
              <a:t>legend</a:t>
            </a:r>
            <a:r>
              <a:rPr lang="ne-NP" b="1" dirty="0" smtClean="0"/>
              <a:t>ary</a:t>
            </a:r>
            <a:r>
              <a:rPr lang="en-US" b="1" dirty="0" smtClean="0"/>
              <a:t> Gurkha soldiers, many consider bravest in </a:t>
            </a:r>
            <a:r>
              <a:rPr lang="ne-NP" b="1" dirty="0" smtClean="0"/>
              <a:t>the </a:t>
            </a:r>
            <a:r>
              <a:rPr lang="en-US" b="1" dirty="0" smtClean="0"/>
              <a:t>world</a:t>
            </a:r>
          </a:p>
          <a:p>
            <a:pPr>
              <a:lnSpc>
                <a:spcPct val="120000"/>
              </a:lnSpc>
            </a:pPr>
            <a:r>
              <a:rPr lang="en-US" b="1" dirty="0" smtClean="0"/>
              <a:t>History of mankind has </a:t>
            </a:r>
            <a:r>
              <a:rPr lang="ne-NP" b="1" dirty="0" smtClean="0"/>
              <a:t>only 4 mass-based religions</a:t>
            </a:r>
            <a:r>
              <a:rPr lang="en-US" b="1" dirty="0" smtClean="0"/>
              <a:t>-</a:t>
            </a:r>
            <a:r>
              <a:rPr lang="ne-NP" b="1" dirty="0" smtClean="0"/>
              <a:t> </a:t>
            </a:r>
            <a:r>
              <a:rPr lang="en-US" b="1" dirty="0" smtClean="0"/>
              <a:t>Hindu</a:t>
            </a:r>
            <a:r>
              <a:rPr lang="ne-NP" b="1" dirty="0" smtClean="0"/>
              <a:t>ism</a:t>
            </a:r>
            <a:r>
              <a:rPr lang="en-US" b="1" dirty="0" smtClean="0"/>
              <a:t>, Christ</a:t>
            </a:r>
            <a:r>
              <a:rPr lang="ne-NP" b="1" dirty="0" smtClean="0"/>
              <a:t>ianism</a:t>
            </a:r>
            <a:r>
              <a:rPr lang="en-US" b="1" dirty="0" smtClean="0"/>
              <a:t>, </a:t>
            </a:r>
            <a:r>
              <a:rPr lang="ne-NP" b="1" dirty="0" smtClean="0"/>
              <a:t>Islamism</a:t>
            </a:r>
            <a:r>
              <a:rPr lang="en-US" b="1" dirty="0" smtClean="0"/>
              <a:t> &amp; Buddh</a:t>
            </a:r>
            <a:r>
              <a:rPr lang="ne-NP" b="1" dirty="0" smtClean="0"/>
              <a:t>ism. A</a:t>
            </a:r>
            <a:r>
              <a:rPr lang="en-US" b="1" dirty="0" smtClean="0"/>
              <a:t>mong 200 countries</a:t>
            </a:r>
            <a:r>
              <a:rPr lang="ne-NP" b="1" dirty="0" smtClean="0"/>
              <a:t> of the world</a:t>
            </a:r>
            <a:r>
              <a:rPr lang="en-US" b="1" dirty="0" smtClean="0"/>
              <a:t>, </a:t>
            </a:r>
            <a:r>
              <a:rPr lang="ne-NP" b="1" dirty="0" smtClean="0"/>
              <a:t>Nepal </a:t>
            </a:r>
            <a:r>
              <a:rPr lang="en-US" b="1" dirty="0" smtClean="0"/>
              <a:t>is one, where one of the</a:t>
            </a:r>
            <a:r>
              <a:rPr lang="ne-NP" b="1" dirty="0" smtClean="0"/>
              <a:t>ose religions originated. Buddha was born in Nepal.</a:t>
            </a:r>
            <a:endParaRPr lang="en-US" b="1" dirty="0" smtClean="0"/>
          </a:p>
          <a:p>
            <a:pPr>
              <a:lnSpc>
                <a:spcPct val="120000"/>
              </a:lnSpc>
            </a:pPr>
            <a:r>
              <a:rPr lang="ne-NP" b="1" dirty="0" smtClean="0"/>
              <a:t>Nepal has one of the</a:t>
            </a:r>
            <a:r>
              <a:rPr lang="en-US" b="1" dirty="0" smtClean="0"/>
              <a:t> biggest hydro-power potential</a:t>
            </a:r>
            <a:r>
              <a:rPr lang="ne-NP" b="1" dirty="0" smtClean="0"/>
              <a:t>s</a:t>
            </a:r>
            <a:r>
              <a:rPr lang="en-US" b="1" dirty="0" smtClean="0"/>
              <a:t> in the world</a:t>
            </a:r>
            <a:r>
              <a:rPr lang="ne-NP" b="1" dirty="0" smtClean="0"/>
              <a:t>. Nepal has 6000 rivers.</a:t>
            </a:r>
            <a:endParaRPr lang="en-US" b="1" dirty="0" smtClean="0"/>
          </a:p>
          <a:p>
            <a:pPr>
              <a:buNone/>
            </a:pPr>
            <a:endParaRPr lang="en-US" dirty="0"/>
          </a:p>
        </p:txBody>
      </p:sp>
      <p:sp>
        <p:nvSpPr>
          <p:cNvPr id="4" name="Slide Number Placeholder 3"/>
          <p:cNvSpPr>
            <a:spLocks noGrp="1"/>
          </p:cNvSpPr>
          <p:nvPr>
            <p:ph type="sldNum" sz="quarter" idx="12"/>
          </p:nvPr>
        </p:nvSpPr>
        <p:spPr/>
        <p:txBody>
          <a:bodyPr/>
          <a:lstStyle/>
          <a:p>
            <a:fld id="{ACD055D0-D597-4EDB-AB2D-F7A03DB774DE}"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DOING BUSINESS</a:t>
            </a:r>
            <a:endParaRPr lang="en-US" b="1" dirty="0"/>
          </a:p>
        </p:txBody>
      </p:sp>
      <p:sp>
        <p:nvSpPr>
          <p:cNvPr id="3" name="Content Placeholder 2"/>
          <p:cNvSpPr>
            <a:spLocks noGrp="1"/>
          </p:cNvSpPr>
          <p:nvPr>
            <p:ph idx="1"/>
          </p:nvPr>
        </p:nvSpPr>
        <p:spPr/>
        <p:txBody>
          <a:bodyPr>
            <a:normAutofit fontScale="92500" lnSpcReduction="20000"/>
          </a:bodyPr>
          <a:lstStyle/>
          <a:p>
            <a:r>
              <a:rPr lang="en-US" b="1" dirty="0" smtClean="0"/>
              <a:t>In a World Bank study of “Doing Business”, they found that for a country to develop, the government must make easy to</a:t>
            </a:r>
          </a:p>
          <a:p>
            <a:pPr lvl="1"/>
            <a:r>
              <a:rPr lang="en-US" b="1" dirty="0" smtClean="0"/>
              <a:t>Start a business in terms of rules, regulation, license fee etc</a:t>
            </a:r>
          </a:p>
          <a:p>
            <a:pPr lvl="1"/>
            <a:r>
              <a:rPr lang="en-US" b="1" dirty="0" smtClean="0"/>
              <a:t>Hire and fire workers</a:t>
            </a:r>
          </a:p>
          <a:p>
            <a:pPr lvl="1"/>
            <a:r>
              <a:rPr lang="en-US" b="1" dirty="0" smtClean="0"/>
              <a:t>Enforce a contract</a:t>
            </a:r>
          </a:p>
          <a:p>
            <a:pPr lvl="1"/>
            <a:r>
              <a:rPr lang="en-US" b="1" dirty="0" smtClean="0"/>
              <a:t>Get credit</a:t>
            </a:r>
          </a:p>
          <a:p>
            <a:pPr lvl="1"/>
            <a:r>
              <a:rPr lang="en-US" b="1" dirty="0" smtClean="0"/>
              <a:t>Close a business that goes bankrupt or is failing</a:t>
            </a:r>
          </a:p>
          <a:p>
            <a:r>
              <a:rPr lang="en-US" b="1" dirty="0" smtClean="0"/>
              <a:t>Do we need new constitution to make “doing business” easy?</a:t>
            </a:r>
          </a:p>
        </p:txBody>
      </p:sp>
      <p:sp>
        <p:nvSpPr>
          <p:cNvPr id="4" name="Slide Number Placeholder 3"/>
          <p:cNvSpPr>
            <a:spLocks noGrp="1"/>
          </p:cNvSpPr>
          <p:nvPr>
            <p:ph type="sldNum" sz="quarter" idx="12"/>
          </p:nvPr>
        </p:nvSpPr>
        <p:spPr/>
        <p:txBody>
          <a:bodyPr/>
          <a:lstStyle/>
          <a:p>
            <a:fld id="{ACD055D0-D597-4EDB-AB2D-F7A03DB774DE}" type="slidenum">
              <a:rPr lang="en-US" smtClean="0"/>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IS DOUBLE DIGIT GROWTH POSSIBLE?</a:t>
            </a:r>
            <a:endParaRPr lang="en-US" b="1" dirty="0"/>
          </a:p>
        </p:txBody>
      </p:sp>
      <p:sp>
        <p:nvSpPr>
          <p:cNvPr id="3" name="Content Placeholder 2"/>
          <p:cNvSpPr>
            <a:spLocks noGrp="1"/>
          </p:cNvSpPr>
          <p:nvPr>
            <p:ph idx="1"/>
          </p:nvPr>
        </p:nvSpPr>
        <p:spPr/>
        <p:txBody>
          <a:bodyPr>
            <a:normAutofit fontScale="77500" lnSpcReduction="20000"/>
          </a:bodyPr>
          <a:lstStyle/>
          <a:p>
            <a:r>
              <a:rPr lang="en-US" b="1" dirty="0" smtClean="0"/>
              <a:t>According to FM </a:t>
            </a:r>
            <a:r>
              <a:rPr lang="en-US" b="1" dirty="0" err="1" smtClean="0"/>
              <a:t>Mahat</a:t>
            </a:r>
            <a:r>
              <a:rPr lang="en-US" b="1" dirty="0" smtClean="0"/>
              <a:t>, country need to triple capital investment to attain 8% growth</a:t>
            </a:r>
          </a:p>
          <a:p>
            <a:r>
              <a:rPr lang="en-US" b="1" dirty="0" smtClean="0"/>
              <a:t>ADB country director says Nepal has great potential to attain double digit growth and for that there is need for better/easier laws/rules to attract FDI and domestic investment</a:t>
            </a:r>
          </a:p>
          <a:p>
            <a:r>
              <a:rPr lang="en-US" b="1" dirty="0" smtClean="0"/>
              <a:t>Mahathir in resent speech in Kathmandu also said that </a:t>
            </a:r>
            <a:r>
              <a:rPr lang="en-US" b="1" dirty="0" err="1" smtClean="0"/>
              <a:t>Govt</a:t>
            </a:r>
            <a:r>
              <a:rPr lang="en-US" b="1" dirty="0" smtClean="0"/>
              <a:t> must be proactive to attract investments, </a:t>
            </a:r>
            <a:r>
              <a:rPr lang="en-US" b="1" dirty="0" err="1" smtClean="0"/>
              <a:t>Govt</a:t>
            </a:r>
            <a:r>
              <a:rPr lang="en-US" b="1" dirty="0" smtClean="0"/>
              <a:t> must not just wait for private sector to invest, </a:t>
            </a:r>
            <a:r>
              <a:rPr lang="en-US" b="1" dirty="0" err="1" smtClean="0"/>
              <a:t>Govt</a:t>
            </a:r>
            <a:r>
              <a:rPr lang="en-US" b="1" dirty="0" smtClean="0"/>
              <a:t> must do marketing or lobbying to compete with </a:t>
            </a:r>
            <a:r>
              <a:rPr lang="en-US" b="1" smtClean="0"/>
              <a:t>other </a:t>
            </a:r>
            <a:r>
              <a:rPr lang="en-US" b="1" smtClean="0"/>
              <a:t>countries. </a:t>
            </a:r>
            <a:r>
              <a:rPr lang="en-US" b="1" dirty="0" smtClean="0"/>
              <a:t>China did that in late seventies (Deng’s famous line “why not 80” to the team who managed to bring $8 billion FDI)</a:t>
            </a:r>
          </a:p>
          <a:p>
            <a:endParaRPr lang="en-US" b="1" dirty="0" smtClean="0"/>
          </a:p>
          <a:p>
            <a:endParaRPr lang="en-US" dirty="0"/>
          </a:p>
        </p:txBody>
      </p:sp>
      <p:sp>
        <p:nvSpPr>
          <p:cNvPr id="4" name="Slide Number Placeholder 3"/>
          <p:cNvSpPr>
            <a:spLocks noGrp="1"/>
          </p:cNvSpPr>
          <p:nvPr>
            <p:ph type="sldNum" sz="quarter" idx="12"/>
          </p:nvPr>
        </p:nvSpPr>
        <p:spPr/>
        <p:txBody>
          <a:bodyPr/>
          <a:lstStyle/>
          <a:p>
            <a:fld id="{ACD055D0-D597-4EDB-AB2D-F7A03DB774DE}" type="slidenum">
              <a:rPr lang="en-US" smtClean="0"/>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e-NP" b="1" dirty="0" smtClean="0"/>
              <a:t> The New Begining</a:t>
            </a:r>
            <a:endParaRPr lang="en-IN" b="1" dirty="0"/>
          </a:p>
        </p:txBody>
      </p:sp>
      <p:sp>
        <p:nvSpPr>
          <p:cNvPr id="3" name="Content Placeholder 2"/>
          <p:cNvSpPr>
            <a:spLocks noGrp="1"/>
          </p:cNvSpPr>
          <p:nvPr>
            <p:ph idx="1"/>
          </p:nvPr>
        </p:nvSpPr>
        <p:spPr/>
        <p:txBody>
          <a:bodyPr>
            <a:normAutofit fontScale="55000" lnSpcReduction="20000"/>
          </a:bodyPr>
          <a:lstStyle/>
          <a:p>
            <a:pPr>
              <a:lnSpc>
                <a:spcPct val="120000"/>
              </a:lnSpc>
            </a:pPr>
            <a:r>
              <a:rPr lang="en-US" sz="4400" b="1" dirty="0" smtClean="0">
                <a:latin typeface="Times New Roman" pitchFamily="18" charset="0"/>
              </a:rPr>
              <a:t>Let us try to make a difference in the governance of the country.</a:t>
            </a:r>
            <a:r>
              <a:rPr lang="en-US" sz="4400" dirty="0" smtClean="0">
                <a:latin typeface="Times New Roman" pitchFamily="18" charset="0"/>
              </a:rPr>
              <a:t> </a:t>
            </a:r>
            <a:endParaRPr lang="en-US" sz="4400" b="1" dirty="0" smtClean="0">
              <a:latin typeface="Times New Roman" pitchFamily="18" charset="0"/>
            </a:endParaRPr>
          </a:p>
          <a:p>
            <a:pPr>
              <a:lnSpc>
                <a:spcPct val="120000"/>
              </a:lnSpc>
            </a:pPr>
            <a:r>
              <a:rPr lang="en-US" sz="4400" b="1" dirty="0" smtClean="0">
                <a:latin typeface="Times New Roman" pitchFamily="18" charset="0"/>
              </a:rPr>
              <a:t>Let us put pressure on politicians and top bureaucrats to go for “creative destruction” to take country to a new height to move faster towards Prosperous Nepal. </a:t>
            </a:r>
          </a:p>
          <a:p>
            <a:pPr>
              <a:lnSpc>
                <a:spcPct val="120000"/>
              </a:lnSpc>
            </a:pPr>
            <a:r>
              <a:rPr lang="en-US" sz="4400" b="1" dirty="0" smtClean="0">
                <a:latin typeface="Times New Roman" pitchFamily="18" charset="0"/>
              </a:rPr>
              <a:t>Let us try to bring positive environment &amp; energize others, to enable country to move forward through resistance &amp; chaos and above all to have heartfelt, deep and authentic excitement about whatever work, we are doing</a:t>
            </a:r>
            <a:r>
              <a:rPr lang="ne-NP" sz="4400" b="1" dirty="0" smtClean="0">
                <a:latin typeface="Times New Roman" pitchFamily="18" charset="0"/>
              </a:rPr>
              <a:t>.</a:t>
            </a:r>
            <a:r>
              <a:rPr lang="en-US" sz="4400" b="1" dirty="0" smtClean="0">
                <a:latin typeface="Times New Roman" pitchFamily="18" charset="0"/>
              </a:rPr>
              <a:t> </a:t>
            </a:r>
            <a:endParaRPr lang="en-US" sz="4400" dirty="0" smtClean="0">
              <a:latin typeface="Times New Roman" pitchFamily="18" charset="0"/>
            </a:endParaRPr>
          </a:p>
          <a:p>
            <a:pPr algn="ctr">
              <a:lnSpc>
                <a:spcPct val="120000"/>
              </a:lnSpc>
              <a:buNone/>
            </a:pPr>
            <a:endParaRPr lang="en-IN" sz="5100" b="1" i="1" dirty="0" smtClean="0">
              <a:latin typeface="Times New Roman" pitchFamily="18" charset="0"/>
            </a:endParaRPr>
          </a:p>
          <a:p>
            <a:pPr algn="ctr">
              <a:lnSpc>
                <a:spcPct val="120000"/>
              </a:lnSpc>
              <a:buNone/>
            </a:pPr>
            <a:r>
              <a:rPr lang="en-IN" sz="4400" b="1" i="1" dirty="0" smtClean="0">
                <a:latin typeface="Times New Roman" pitchFamily="18" charset="0"/>
              </a:rPr>
              <a:t>T</a:t>
            </a:r>
            <a:r>
              <a:rPr lang="ne-NP" sz="4400" b="1" i="1" dirty="0" smtClean="0">
                <a:latin typeface="Times New Roman" pitchFamily="18" charset="0"/>
              </a:rPr>
              <a:t>hank you</a:t>
            </a:r>
            <a:endParaRPr lang="en-US" sz="4400" b="1" i="1" dirty="0" smtClean="0">
              <a:latin typeface="Times New Roman" pitchFamily="18" charset="0"/>
            </a:endParaRPr>
          </a:p>
          <a:p>
            <a:endParaRPr lang="en-IN" dirty="0"/>
          </a:p>
        </p:txBody>
      </p:sp>
      <p:sp>
        <p:nvSpPr>
          <p:cNvPr id="4" name="Slide Number Placeholder 3"/>
          <p:cNvSpPr>
            <a:spLocks noGrp="1"/>
          </p:cNvSpPr>
          <p:nvPr>
            <p:ph type="sldNum" sz="quarter" idx="12"/>
          </p:nvPr>
        </p:nvSpPr>
        <p:spPr/>
        <p:txBody>
          <a:bodyPr/>
          <a:lstStyle/>
          <a:p>
            <a:fld id="{1FD53E10-AFDC-4153-8AAF-CD83814F2D0A}" type="slidenum">
              <a:rPr lang="en-IN" smtClean="0"/>
              <a:pPr/>
              <a:t>22</a:t>
            </a:fld>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UNIQUE NEPAL….</a:t>
            </a:r>
            <a:endParaRPr lang="en-US" b="1" dirty="0"/>
          </a:p>
        </p:txBody>
      </p:sp>
      <p:sp>
        <p:nvSpPr>
          <p:cNvPr id="3" name="Content Placeholder 2"/>
          <p:cNvSpPr>
            <a:spLocks noGrp="1"/>
          </p:cNvSpPr>
          <p:nvPr>
            <p:ph idx="1"/>
          </p:nvPr>
        </p:nvSpPr>
        <p:spPr/>
        <p:txBody>
          <a:bodyPr>
            <a:normAutofit fontScale="85000" lnSpcReduction="20000"/>
          </a:bodyPr>
          <a:lstStyle/>
          <a:p>
            <a:pPr>
              <a:lnSpc>
                <a:spcPct val="120000"/>
              </a:lnSpc>
            </a:pPr>
            <a:r>
              <a:rPr lang="ne-NP" b="1" dirty="0" smtClean="0"/>
              <a:t>Nepal has </a:t>
            </a:r>
            <a:r>
              <a:rPr lang="en-US" b="1" dirty="0" smtClean="0"/>
              <a:t>tremendous tourism potential with Switzerland-like scenic beauties and heritage sites, traditional cultures and above all </a:t>
            </a:r>
            <a:r>
              <a:rPr lang="ne-NP" b="1" dirty="0" smtClean="0"/>
              <a:t>high potential for </a:t>
            </a:r>
            <a:r>
              <a:rPr lang="en-US" b="1" dirty="0" smtClean="0"/>
              <a:t>religious tourism (Hinduism and Buddhism).</a:t>
            </a:r>
            <a:endParaRPr lang="ne-NP" b="1" dirty="0" smtClean="0"/>
          </a:p>
          <a:p>
            <a:pPr>
              <a:lnSpc>
                <a:spcPct val="120000"/>
              </a:lnSpc>
            </a:pPr>
            <a:r>
              <a:rPr lang="ne-NP" b="1" dirty="0" smtClean="0"/>
              <a:t>Excellent</a:t>
            </a:r>
            <a:r>
              <a:rPr lang="en-US" b="1" dirty="0" smtClean="0"/>
              <a:t> climate, fertile land, hard-working rural population </a:t>
            </a:r>
            <a:r>
              <a:rPr lang="ne-NP" b="1" dirty="0" smtClean="0"/>
              <a:t>and above all increasing numbers of skilled “knowledge workers” and educated youths are other factors, for which we should be proud of.</a:t>
            </a:r>
          </a:p>
          <a:p>
            <a:pPr>
              <a:lnSpc>
                <a:spcPct val="120000"/>
              </a:lnSpc>
            </a:pPr>
            <a:r>
              <a:rPr lang="ne-NP" b="1" dirty="0" smtClean="0"/>
              <a:t>Nepalese society has “willing to change” culture, a huge advantage.</a:t>
            </a:r>
            <a:endParaRPr lang="en-US" b="1" dirty="0" smtClean="0"/>
          </a:p>
          <a:p>
            <a:endParaRPr lang="en-US" dirty="0"/>
          </a:p>
        </p:txBody>
      </p:sp>
      <p:sp>
        <p:nvSpPr>
          <p:cNvPr id="4" name="Slide Number Placeholder 3"/>
          <p:cNvSpPr>
            <a:spLocks noGrp="1"/>
          </p:cNvSpPr>
          <p:nvPr>
            <p:ph type="sldNum" sz="quarter" idx="12"/>
          </p:nvPr>
        </p:nvSpPr>
        <p:spPr/>
        <p:txBody>
          <a:bodyPr/>
          <a:lstStyle/>
          <a:p>
            <a:fld id="{ACD055D0-D597-4EDB-AB2D-F7A03DB774DE}"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WHERE WE STAND</a:t>
            </a:r>
            <a:endParaRPr lang="en-US" b="1" dirty="0"/>
          </a:p>
        </p:txBody>
      </p:sp>
      <p:sp>
        <p:nvSpPr>
          <p:cNvPr id="3" name="Content Placeholder 2"/>
          <p:cNvSpPr>
            <a:spLocks noGrp="1"/>
          </p:cNvSpPr>
          <p:nvPr>
            <p:ph idx="1"/>
          </p:nvPr>
        </p:nvSpPr>
        <p:spPr/>
        <p:txBody>
          <a:bodyPr>
            <a:normAutofit/>
          </a:bodyPr>
          <a:lstStyle/>
          <a:p>
            <a:r>
              <a:rPr lang="en-US" sz="2000" b="1" dirty="0" smtClean="0"/>
              <a:t>Pattern of growth in Per Capita Income of few countries in US$ are as follows:</a:t>
            </a:r>
            <a:endParaRPr lang="en-US" dirty="0" smtClean="0"/>
          </a:p>
          <a:p>
            <a:pPr>
              <a:buNone/>
            </a:pPr>
            <a:endParaRPr lang="en-US" dirty="0" smtClean="0"/>
          </a:p>
        </p:txBody>
      </p:sp>
      <p:graphicFrame>
        <p:nvGraphicFramePr>
          <p:cNvPr id="4" name="Table 3"/>
          <p:cNvGraphicFramePr>
            <a:graphicFrameLocks noGrp="1"/>
          </p:cNvGraphicFramePr>
          <p:nvPr/>
        </p:nvGraphicFramePr>
        <p:xfrm>
          <a:off x="685800" y="2667000"/>
          <a:ext cx="7696197" cy="3452949"/>
        </p:xfrm>
        <a:graphic>
          <a:graphicData uri="http://schemas.openxmlformats.org/drawingml/2006/table">
            <a:tbl>
              <a:tblPr firstRow="1" bandRow="1">
                <a:tableStyleId>{5C22544A-7EE6-4342-B048-85BDC9FD1C3A}</a:tableStyleId>
              </a:tblPr>
              <a:tblGrid>
                <a:gridCol w="855133"/>
                <a:gridCol w="855133"/>
                <a:gridCol w="855133"/>
                <a:gridCol w="855133"/>
                <a:gridCol w="855133"/>
                <a:gridCol w="855133"/>
                <a:gridCol w="855133"/>
                <a:gridCol w="855133"/>
                <a:gridCol w="855133"/>
              </a:tblGrid>
              <a:tr h="1097283">
                <a:tc>
                  <a:txBody>
                    <a:bodyPr/>
                    <a:lstStyle/>
                    <a:p>
                      <a:endParaRPr lang="en-US" sz="1800" b="1" dirty="0"/>
                    </a:p>
                  </a:txBody>
                  <a:tcPr/>
                </a:tc>
                <a:tc>
                  <a:txBody>
                    <a:bodyPr/>
                    <a:lstStyle/>
                    <a:p>
                      <a:r>
                        <a:rPr lang="en-US" sz="1800" b="1" dirty="0" smtClean="0"/>
                        <a:t>Nepal</a:t>
                      </a:r>
                      <a:endParaRPr lang="en-US" sz="1800" b="1" dirty="0"/>
                    </a:p>
                  </a:txBody>
                  <a:tcPr/>
                </a:tc>
                <a:tc>
                  <a:txBody>
                    <a:bodyPr/>
                    <a:lstStyle/>
                    <a:p>
                      <a:r>
                        <a:rPr lang="en-US" sz="1800" b="1" dirty="0" smtClean="0"/>
                        <a:t>India</a:t>
                      </a:r>
                      <a:endParaRPr lang="en-US" sz="1800" b="1" dirty="0"/>
                    </a:p>
                  </a:txBody>
                  <a:tcPr/>
                </a:tc>
                <a:tc>
                  <a:txBody>
                    <a:bodyPr/>
                    <a:lstStyle/>
                    <a:p>
                      <a:r>
                        <a:rPr lang="en-US" sz="1800" b="1" dirty="0" smtClean="0"/>
                        <a:t>China</a:t>
                      </a:r>
                      <a:endParaRPr lang="en-US" sz="1800" b="1" dirty="0"/>
                    </a:p>
                  </a:txBody>
                  <a:tcPr/>
                </a:tc>
                <a:tc>
                  <a:txBody>
                    <a:bodyPr/>
                    <a:lstStyle/>
                    <a:p>
                      <a:r>
                        <a:rPr lang="en-US" sz="1800" b="1" dirty="0" smtClean="0"/>
                        <a:t>Afghan</a:t>
                      </a:r>
                      <a:endParaRPr lang="en-US" sz="1800" b="1" dirty="0"/>
                    </a:p>
                  </a:txBody>
                  <a:tcPr/>
                </a:tc>
                <a:tc>
                  <a:txBody>
                    <a:bodyPr/>
                    <a:lstStyle/>
                    <a:p>
                      <a:r>
                        <a:rPr lang="en-US" sz="1800" b="1" dirty="0" smtClean="0"/>
                        <a:t>Indonesia</a:t>
                      </a:r>
                      <a:endParaRPr lang="en-US" sz="1800" b="1" dirty="0"/>
                    </a:p>
                  </a:txBody>
                  <a:tcPr/>
                </a:tc>
                <a:tc>
                  <a:txBody>
                    <a:bodyPr/>
                    <a:lstStyle/>
                    <a:p>
                      <a:r>
                        <a:rPr lang="en-US" sz="1800" b="1" dirty="0" smtClean="0"/>
                        <a:t>Botswana</a:t>
                      </a:r>
                      <a:endParaRPr lang="en-US" sz="1800" b="1" dirty="0"/>
                    </a:p>
                  </a:txBody>
                  <a:tcPr/>
                </a:tc>
                <a:tc>
                  <a:txBody>
                    <a:bodyPr/>
                    <a:lstStyle/>
                    <a:p>
                      <a:r>
                        <a:rPr lang="en-US" sz="1800" b="1" dirty="0" smtClean="0"/>
                        <a:t>Pakistan</a:t>
                      </a:r>
                      <a:endParaRPr lang="en-US" sz="1800" b="1" dirty="0"/>
                    </a:p>
                  </a:txBody>
                  <a:tcPr/>
                </a:tc>
                <a:tc>
                  <a:txBody>
                    <a:bodyPr/>
                    <a:lstStyle/>
                    <a:p>
                      <a:r>
                        <a:rPr lang="en-US" sz="1800" b="1" dirty="0" smtClean="0"/>
                        <a:t>Zimbabwe</a:t>
                      </a:r>
                      <a:endParaRPr lang="en-US" sz="1800" b="1" dirty="0"/>
                    </a:p>
                  </a:txBody>
                  <a:tcPr/>
                </a:tc>
              </a:tr>
              <a:tr h="392611">
                <a:tc>
                  <a:txBody>
                    <a:bodyPr/>
                    <a:lstStyle/>
                    <a:p>
                      <a:r>
                        <a:rPr lang="en-US" sz="1800" b="1" dirty="0" smtClean="0"/>
                        <a:t>2012</a:t>
                      </a:r>
                      <a:endParaRPr lang="en-US" sz="1800" b="1" dirty="0"/>
                    </a:p>
                  </a:txBody>
                  <a:tcPr/>
                </a:tc>
                <a:tc>
                  <a:txBody>
                    <a:bodyPr/>
                    <a:lstStyle/>
                    <a:p>
                      <a:r>
                        <a:rPr lang="en-US" sz="1800" b="1" dirty="0" smtClean="0"/>
                        <a:t>690</a:t>
                      </a:r>
                      <a:endParaRPr lang="en-US" sz="1800" b="1" dirty="0"/>
                    </a:p>
                  </a:txBody>
                  <a:tcPr/>
                </a:tc>
                <a:tc>
                  <a:txBody>
                    <a:bodyPr/>
                    <a:lstStyle/>
                    <a:p>
                      <a:r>
                        <a:rPr lang="en-US" sz="1800" b="1" dirty="0" smtClean="0"/>
                        <a:t>1503</a:t>
                      </a:r>
                      <a:endParaRPr lang="en-US" sz="1800" b="1" dirty="0"/>
                    </a:p>
                  </a:txBody>
                  <a:tcPr/>
                </a:tc>
                <a:tc>
                  <a:txBody>
                    <a:bodyPr/>
                    <a:lstStyle/>
                    <a:p>
                      <a:r>
                        <a:rPr lang="en-US" sz="1800" b="1" dirty="0" smtClean="0"/>
                        <a:t>6091</a:t>
                      </a:r>
                      <a:endParaRPr lang="en-US" sz="1800" b="1" dirty="0"/>
                    </a:p>
                  </a:txBody>
                  <a:tcPr/>
                </a:tc>
                <a:tc>
                  <a:txBody>
                    <a:bodyPr/>
                    <a:lstStyle/>
                    <a:p>
                      <a:r>
                        <a:rPr lang="en-US" sz="1800" b="1" dirty="0" smtClean="0"/>
                        <a:t>687</a:t>
                      </a:r>
                      <a:endParaRPr lang="en-US" sz="1800" b="1" dirty="0"/>
                    </a:p>
                  </a:txBody>
                  <a:tcPr/>
                </a:tc>
                <a:tc>
                  <a:txBody>
                    <a:bodyPr/>
                    <a:lstStyle/>
                    <a:p>
                      <a:r>
                        <a:rPr lang="en-US" sz="1800" b="1" dirty="0" smtClean="0"/>
                        <a:t>3557</a:t>
                      </a:r>
                      <a:endParaRPr lang="en-US" sz="1800" b="1" dirty="0"/>
                    </a:p>
                  </a:txBody>
                  <a:tcPr/>
                </a:tc>
                <a:tc>
                  <a:txBody>
                    <a:bodyPr/>
                    <a:lstStyle/>
                    <a:p>
                      <a:r>
                        <a:rPr lang="en-US" sz="1800" b="1" dirty="0" smtClean="0"/>
                        <a:t>7234</a:t>
                      </a:r>
                      <a:endParaRPr lang="en-US" sz="1800" b="1" dirty="0"/>
                    </a:p>
                  </a:txBody>
                  <a:tcPr/>
                </a:tc>
                <a:tc>
                  <a:txBody>
                    <a:bodyPr/>
                    <a:lstStyle/>
                    <a:p>
                      <a:r>
                        <a:rPr lang="en-US" sz="1800" b="1" dirty="0" smtClean="0"/>
                        <a:t>1256</a:t>
                      </a:r>
                      <a:endParaRPr lang="en-US" sz="1800" b="1" dirty="0"/>
                    </a:p>
                  </a:txBody>
                  <a:tcPr/>
                </a:tc>
                <a:tc>
                  <a:txBody>
                    <a:bodyPr/>
                    <a:lstStyle/>
                    <a:p>
                      <a:r>
                        <a:rPr lang="en-US" sz="1800" b="1" dirty="0" smtClean="0"/>
                        <a:t>714</a:t>
                      </a:r>
                      <a:endParaRPr lang="en-US" sz="1800" b="1" dirty="0"/>
                    </a:p>
                  </a:txBody>
                  <a:tcPr/>
                </a:tc>
              </a:tr>
              <a:tr h="392611">
                <a:tc>
                  <a:txBody>
                    <a:bodyPr/>
                    <a:lstStyle/>
                    <a:p>
                      <a:r>
                        <a:rPr lang="en-US" sz="1800" b="1" dirty="0" smtClean="0"/>
                        <a:t>2005</a:t>
                      </a:r>
                      <a:endParaRPr lang="en-US" sz="1800" b="1" dirty="0"/>
                    </a:p>
                  </a:txBody>
                  <a:tcPr/>
                </a:tc>
                <a:tc>
                  <a:txBody>
                    <a:bodyPr/>
                    <a:lstStyle/>
                    <a:p>
                      <a:r>
                        <a:rPr lang="en-US" sz="1800" b="1" dirty="0" smtClean="0"/>
                        <a:t>321</a:t>
                      </a:r>
                      <a:endParaRPr lang="en-US" sz="1800" b="1" dirty="0"/>
                    </a:p>
                  </a:txBody>
                  <a:tcPr/>
                </a:tc>
                <a:tc>
                  <a:txBody>
                    <a:bodyPr/>
                    <a:lstStyle/>
                    <a:p>
                      <a:r>
                        <a:rPr lang="en-US" sz="1800" b="1" dirty="0" smtClean="0"/>
                        <a:t>740</a:t>
                      </a:r>
                      <a:endParaRPr lang="en-US" sz="1800" b="1" dirty="0"/>
                    </a:p>
                  </a:txBody>
                  <a:tcPr/>
                </a:tc>
                <a:tc>
                  <a:txBody>
                    <a:bodyPr/>
                    <a:lstStyle/>
                    <a:p>
                      <a:r>
                        <a:rPr lang="en-US" sz="1800" b="1" dirty="0" smtClean="0"/>
                        <a:t>1731</a:t>
                      </a:r>
                      <a:endParaRPr lang="en-US" sz="1800" b="1" dirty="0"/>
                    </a:p>
                  </a:txBody>
                  <a:tcPr/>
                </a:tc>
                <a:tc>
                  <a:txBody>
                    <a:bodyPr/>
                    <a:lstStyle/>
                    <a:p>
                      <a:r>
                        <a:rPr lang="en-US" sz="1800" b="1" dirty="0" smtClean="0"/>
                        <a:t>252</a:t>
                      </a:r>
                      <a:endParaRPr lang="en-US" sz="1800" b="1" dirty="0"/>
                    </a:p>
                  </a:txBody>
                  <a:tcPr/>
                </a:tc>
                <a:tc>
                  <a:txBody>
                    <a:bodyPr/>
                    <a:lstStyle/>
                    <a:p>
                      <a:r>
                        <a:rPr lang="en-US" sz="1800" b="1" dirty="0" smtClean="0"/>
                        <a:t>1273</a:t>
                      </a:r>
                      <a:endParaRPr lang="en-US" sz="1800" b="1" dirty="0"/>
                    </a:p>
                  </a:txBody>
                  <a:tcPr/>
                </a:tc>
                <a:tc>
                  <a:txBody>
                    <a:bodyPr/>
                    <a:lstStyle/>
                    <a:p>
                      <a:r>
                        <a:rPr lang="en-US" sz="1800" b="1" dirty="0" smtClean="0"/>
                        <a:t>5294</a:t>
                      </a:r>
                      <a:endParaRPr lang="en-US" sz="1800" b="1" dirty="0"/>
                    </a:p>
                  </a:txBody>
                  <a:tcPr/>
                </a:tc>
                <a:tc>
                  <a:txBody>
                    <a:bodyPr/>
                    <a:lstStyle/>
                    <a:p>
                      <a:r>
                        <a:rPr lang="en-US" sz="1800" b="1" dirty="0" smtClean="0"/>
                        <a:t>693</a:t>
                      </a:r>
                      <a:endParaRPr lang="en-US" sz="1800" b="1" dirty="0"/>
                    </a:p>
                  </a:txBody>
                  <a:tcPr/>
                </a:tc>
                <a:tc>
                  <a:txBody>
                    <a:bodyPr/>
                    <a:lstStyle/>
                    <a:p>
                      <a:r>
                        <a:rPr lang="en-US" sz="1800" b="1" dirty="0" smtClean="0"/>
                        <a:t>452</a:t>
                      </a:r>
                      <a:endParaRPr lang="en-US" sz="1800" b="1" dirty="0"/>
                    </a:p>
                  </a:txBody>
                  <a:tcPr/>
                </a:tc>
              </a:tr>
              <a:tr h="392611">
                <a:tc>
                  <a:txBody>
                    <a:bodyPr/>
                    <a:lstStyle/>
                    <a:p>
                      <a:r>
                        <a:rPr lang="en-US" sz="1800" b="1" dirty="0" smtClean="0"/>
                        <a:t>2000</a:t>
                      </a:r>
                      <a:endParaRPr lang="en-US" sz="1800" b="1" dirty="0"/>
                    </a:p>
                  </a:txBody>
                  <a:tcPr/>
                </a:tc>
                <a:tc>
                  <a:txBody>
                    <a:bodyPr/>
                    <a:lstStyle/>
                    <a:p>
                      <a:r>
                        <a:rPr lang="en-US" sz="1800" b="1" dirty="0" smtClean="0"/>
                        <a:t>237</a:t>
                      </a:r>
                      <a:endParaRPr lang="en-US" sz="1800" b="1" dirty="0"/>
                    </a:p>
                  </a:txBody>
                  <a:tcPr/>
                </a:tc>
                <a:tc>
                  <a:txBody>
                    <a:bodyPr/>
                    <a:lstStyle/>
                    <a:p>
                      <a:r>
                        <a:rPr lang="en-US" sz="1800" b="1" dirty="0" smtClean="0"/>
                        <a:t>457</a:t>
                      </a:r>
                      <a:endParaRPr lang="en-US" sz="1800" b="1" dirty="0"/>
                    </a:p>
                  </a:txBody>
                  <a:tcPr/>
                </a:tc>
                <a:tc>
                  <a:txBody>
                    <a:bodyPr/>
                    <a:lstStyle/>
                    <a:p>
                      <a:r>
                        <a:rPr lang="en-US" sz="1800" b="1" dirty="0" smtClean="0"/>
                        <a:t>949</a:t>
                      </a:r>
                      <a:endParaRPr lang="en-US" sz="1800" b="1" dirty="0"/>
                    </a:p>
                  </a:txBody>
                  <a:tcPr/>
                </a:tc>
                <a:tc>
                  <a:txBody>
                    <a:bodyPr/>
                    <a:lstStyle/>
                    <a:p>
                      <a:r>
                        <a:rPr lang="en-US" sz="1800" b="1" dirty="0" smtClean="0"/>
                        <a:t>115</a:t>
                      </a:r>
                      <a:endParaRPr lang="en-US" sz="1800" b="1" dirty="0"/>
                    </a:p>
                  </a:txBody>
                  <a:tcPr/>
                </a:tc>
                <a:tc>
                  <a:txBody>
                    <a:bodyPr/>
                    <a:lstStyle/>
                    <a:p>
                      <a:r>
                        <a:rPr lang="en-US" sz="1800" b="1" dirty="0" smtClean="0"/>
                        <a:t>790</a:t>
                      </a:r>
                      <a:endParaRPr lang="en-US" sz="1800" b="1" dirty="0"/>
                    </a:p>
                  </a:txBody>
                  <a:tcPr/>
                </a:tc>
                <a:tc>
                  <a:txBody>
                    <a:bodyPr/>
                    <a:lstStyle/>
                    <a:p>
                      <a:r>
                        <a:rPr lang="en-US" sz="1800" b="1" dirty="0" smtClean="0"/>
                        <a:t>3297</a:t>
                      </a:r>
                      <a:endParaRPr lang="en-US" sz="1800" b="1" dirty="0"/>
                    </a:p>
                  </a:txBody>
                  <a:tcPr/>
                </a:tc>
                <a:tc>
                  <a:txBody>
                    <a:bodyPr/>
                    <a:lstStyle/>
                    <a:p>
                      <a:r>
                        <a:rPr lang="en-US" sz="1800" b="1" dirty="0" smtClean="0"/>
                        <a:t>514</a:t>
                      </a:r>
                      <a:endParaRPr lang="en-US" sz="1800" b="1" dirty="0"/>
                    </a:p>
                  </a:txBody>
                  <a:tcPr/>
                </a:tc>
                <a:tc>
                  <a:txBody>
                    <a:bodyPr/>
                    <a:lstStyle/>
                    <a:p>
                      <a:r>
                        <a:rPr lang="en-US" sz="1800" b="1" dirty="0" smtClean="0"/>
                        <a:t>535</a:t>
                      </a:r>
                      <a:endParaRPr lang="en-US" sz="1800" b="1" dirty="0"/>
                    </a:p>
                  </a:txBody>
                  <a:tcPr/>
                </a:tc>
              </a:tr>
              <a:tr h="392611">
                <a:tc>
                  <a:txBody>
                    <a:bodyPr/>
                    <a:lstStyle/>
                    <a:p>
                      <a:r>
                        <a:rPr lang="en-US" sz="1800" b="1" dirty="0" smtClean="0"/>
                        <a:t>1990</a:t>
                      </a:r>
                      <a:endParaRPr lang="en-US" sz="1800" b="1" dirty="0"/>
                    </a:p>
                  </a:txBody>
                  <a:tcPr/>
                </a:tc>
                <a:tc>
                  <a:txBody>
                    <a:bodyPr/>
                    <a:lstStyle/>
                    <a:p>
                      <a:r>
                        <a:rPr lang="en-US" sz="1800" b="1" dirty="0" smtClean="0"/>
                        <a:t>200</a:t>
                      </a:r>
                      <a:endParaRPr lang="en-US" sz="1800" b="1" dirty="0"/>
                    </a:p>
                  </a:txBody>
                  <a:tcPr/>
                </a:tc>
                <a:tc>
                  <a:txBody>
                    <a:bodyPr/>
                    <a:lstStyle/>
                    <a:p>
                      <a:r>
                        <a:rPr lang="en-US" sz="1800" b="1" dirty="0" smtClean="0"/>
                        <a:t>314</a:t>
                      </a:r>
                      <a:endParaRPr lang="en-US" sz="1800" b="1" dirty="0"/>
                    </a:p>
                  </a:txBody>
                  <a:tcPr/>
                </a:tc>
                <a:tc>
                  <a:txBody>
                    <a:bodyPr/>
                    <a:lstStyle/>
                    <a:p>
                      <a:r>
                        <a:rPr lang="en-US" sz="1800" b="1" dirty="0" smtClean="0"/>
                        <a:t>314</a:t>
                      </a:r>
                      <a:endParaRPr lang="en-US" sz="1800" b="1" dirty="0"/>
                    </a:p>
                  </a:txBody>
                  <a:tcPr/>
                </a:tc>
                <a:tc>
                  <a:txBody>
                    <a:bodyPr/>
                    <a:lstStyle/>
                    <a:p>
                      <a:r>
                        <a:rPr lang="en-US" sz="1800" b="1" dirty="0" smtClean="0"/>
                        <a:t>278</a:t>
                      </a:r>
                      <a:endParaRPr lang="en-US" sz="1800" b="1" dirty="0"/>
                    </a:p>
                  </a:txBody>
                  <a:tcPr/>
                </a:tc>
                <a:tc>
                  <a:txBody>
                    <a:bodyPr/>
                    <a:lstStyle/>
                    <a:p>
                      <a:r>
                        <a:rPr lang="en-US" sz="1800" b="1" dirty="0" smtClean="0"/>
                        <a:t>640</a:t>
                      </a:r>
                      <a:endParaRPr lang="en-US" sz="1800" b="1" dirty="0"/>
                    </a:p>
                  </a:txBody>
                  <a:tcPr/>
                </a:tc>
                <a:tc>
                  <a:txBody>
                    <a:bodyPr/>
                    <a:lstStyle/>
                    <a:p>
                      <a:r>
                        <a:rPr lang="en-US" sz="1800" b="1" dirty="0" smtClean="0"/>
                        <a:t>2739</a:t>
                      </a:r>
                      <a:endParaRPr lang="en-US" sz="1800" b="1" dirty="0"/>
                    </a:p>
                  </a:txBody>
                  <a:tcPr/>
                </a:tc>
                <a:tc>
                  <a:txBody>
                    <a:bodyPr/>
                    <a:lstStyle/>
                    <a:p>
                      <a:r>
                        <a:rPr lang="en-US" sz="1800" b="1" dirty="0" smtClean="0"/>
                        <a:t>360</a:t>
                      </a:r>
                      <a:endParaRPr lang="en-US" sz="1800" b="1" dirty="0"/>
                    </a:p>
                  </a:txBody>
                  <a:tcPr/>
                </a:tc>
                <a:tc>
                  <a:txBody>
                    <a:bodyPr/>
                    <a:lstStyle/>
                    <a:p>
                      <a:r>
                        <a:rPr lang="en-US" sz="1800" b="1" dirty="0" smtClean="0"/>
                        <a:t>839</a:t>
                      </a:r>
                      <a:endParaRPr lang="en-US" sz="1800" b="1" dirty="0"/>
                    </a:p>
                  </a:txBody>
                  <a:tcPr/>
                </a:tc>
              </a:tr>
              <a:tr h="392611">
                <a:tc>
                  <a:txBody>
                    <a:bodyPr/>
                    <a:lstStyle/>
                    <a:p>
                      <a:r>
                        <a:rPr lang="en-US" sz="1800" b="1" dirty="0" smtClean="0"/>
                        <a:t>1980</a:t>
                      </a:r>
                      <a:endParaRPr lang="en-US" sz="1800" b="1" dirty="0"/>
                    </a:p>
                  </a:txBody>
                  <a:tcPr/>
                </a:tc>
                <a:tc>
                  <a:txBody>
                    <a:bodyPr/>
                    <a:lstStyle/>
                    <a:p>
                      <a:r>
                        <a:rPr lang="en-US" sz="1800" b="1" dirty="0" smtClean="0"/>
                        <a:t>135</a:t>
                      </a:r>
                      <a:endParaRPr lang="en-US" sz="1800" b="1" dirty="0"/>
                    </a:p>
                  </a:txBody>
                  <a:tcPr/>
                </a:tc>
                <a:tc>
                  <a:txBody>
                    <a:bodyPr/>
                    <a:lstStyle/>
                    <a:p>
                      <a:r>
                        <a:rPr lang="en-US" sz="1800" b="1" dirty="0" smtClean="0"/>
                        <a:t>271</a:t>
                      </a:r>
                      <a:endParaRPr lang="en-US" sz="1800" b="1" dirty="0"/>
                    </a:p>
                  </a:txBody>
                  <a:tcPr/>
                </a:tc>
                <a:tc>
                  <a:txBody>
                    <a:bodyPr/>
                    <a:lstStyle/>
                    <a:p>
                      <a:r>
                        <a:rPr lang="en-US" sz="1800" b="1" dirty="0" smtClean="0"/>
                        <a:t>193</a:t>
                      </a:r>
                      <a:endParaRPr lang="en-US" sz="1800" b="1" dirty="0"/>
                    </a:p>
                  </a:txBody>
                  <a:tcPr/>
                </a:tc>
                <a:tc>
                  <a:txBody>
                    <a:bodyPr/>
                    <a:lstStyle/>
                    <a:p>
                      <a:r>
                        <a:rPr lang="en-US" sz="1800" b="1" dirty="0" smtClean="0"/>
                        <a:t>276</a:t>
                      </a:r>
                      <a:endParaRPr lang="en-US" sz="1800" b="1" dirty="0"/>
                    </a:p>
                  </a:txBody>
                  <a:tcPr/>
                </a:tc>
                <a:tc>
                  <a:txBody>
                    <a:bodyPr/>
                    <a:lstStyle/>
                    <a:p>
                      <a:r>
                        <a:rPr lang="en-US" sz="1800" b="1" dirty="0" smtClean="0"/>
                        <a:t>536</a:t>
                      </a:r>
                      <a:endParaRPr lang="en-US" sz="1800" b="1" dirty="0"/>
                    </a:p>
                  </a:txBody>
                  <a:tcPr/>
                </a:tc>
                <a:tc>
                  <a:txBody>
                    <a:bodyPr/>
                    <a:lstStyle/>
                    <a:p>
                      <a:r>
                        <a:rPr lang="en-US" sz="1800" b="1" dirty="0" smtClean="0"/>
                        <a:t>1063</a:t>
                      </a:r>
                      <a:endParaRPr lang="en-US" sz="1800" b="1" dirty="0"/>
                    </a:p>
                  </a:txBody>
                  <a:tcPr/>
                </a:tc>
                <a:tc>
                  <a:txBody>
                    <a:bodyPr/>
                    <a:lstStyle/>
                    <a:p>
                      <a:r>
                        <a:rPr lang="en-US" sz="1800" b="1" dirty="0" smtClean="0"/>
                        <a:t>296</a:t>
                      </a:r>
                      <a:endParaRPr lang="en-US" sz="1800" b="1" dirty="0"/>
                    </a:p>
                  </a:txBody>
                  <a:tcPr/>
                </a:tc>
                <a:tc>
                  <a:txBody>
                    <a:bodyPr/>
                    <a:lstStyle/>
                    <a:p>
                      <a:r>
                        <a:rPr lang="en-US" sz="1800" b="1" dirty="0" smtClean="0"/>
                        <a:t>916</a:t>
                      </a:r>
                      <a:endParaRPr lang="en-US" sz="1800" b="1" dirty="0"/>
                    </a:p>
                  </a:txBody>
                  <a:tcPr/>
                </a:tc>
              </a:tr>
              <a:tr h="392611">
                <a:tc>
                  <a:txBody>
                    <a:bodyPr/>
                    <a:lstStyle/>
                    <a:p>
                      <a:r>
                        <a:rPr lang="en-US" sz="1800" b="1" dirty="0" smtClean="0"/>
                        <a:t>1970</a:t>
                      </a:r>
                      <a:endParaRPr lang="en-US" sz="1800" b="1" dirty="0"/>
                    </a:p>
                  </a:txBody>
                  <a:tcPr/>
                </a:tc>
                <a:tc>
                  <a:txBody>
                    <a:bodyPr/>
                    <a:lstStyle/>
                    <a:p>
                      <a:r>
                        <a:rPr lang="en-US" sz="1800" b="1" dirty="0" smtClean="0"/>
                        <a:t>75</a:t>
                      </a:r>
                      <a:endParaRPr lang="en-US" sz="1800" b="1" dirty="0"/>
                    </a:p>
                  </a:txBody>
                  <a:tcPr/>
                </a:tc>
                <a:tc>
                  <a:txBody>
                    <a:bodyPr/>
                    <a:lstStyle/>
                    <a:p>
                      <a:r>
                        <a:rPr lang="en-US" sz="1800" b="1" dirty="0" smtClean="0"/>
                        <a:t>114</a:t>
                      </a:r>
                      <a:endParaRPr lang="en-US" sz="1800" b="1" dirty="0"/>
                    </a:p>
                  </a:txBody>
                  <a:tcPr/>
                </a:tc>
                <a:tc>
                  <a:txBody>
                    <a:bodyPr/>
                    <a:lstStyle/>
                    <a:p>
                      <a:r>
                        <a:rPr lang="en-US" sz="1800" b="1" dirty="0" smtClean="0"/>
                        <a:t>112</a:t>
                      </a:r>
                      <a:endParaRPr lang="en-US" sz="1800" b="1" dirty="0"/>
                    </a:p>
                  </a:txBody>
                  <a:tcPr/>
                </a:tc>
                <a:tc>
                  <a:txBody>
                    <a:bodyPr/>
                    <a:lstStyle/>
                    <a:p>
                      <a:r>
                        <a:rPr lang="en-US" sz="1800" b="1" dirty="0" smtClean="0"/>
                        <a:t>158</a:t>
                      </a:r>
                      <a:endParaRPr lang="en-US" sz="1800" b="1" dirty="0"/>
                    </a:p>
                  </a:txBody>
                  <a:tcPr/>
                </a:tc>
                <a:tc>
                  <a:txBody>
                    <a:bodyPr/>
                    <a:lstStyle/>
                    <a:p>
                      <a:r>
                        <a:rPr lang="en-US" sz="1800" b="1" dirty="0" smtClean="0"/>
                        <a:t>85</a:t>
                      </a:r>
                      <a:endParaRPr lang="en-US" sz="1800" b="1" dirty="0"/>
                    </a:p>
                  </a:txBody>
                  <a:tcPr/>
                </a:tc>
                <a:tc>
                  <a:txBody>
                    <a:bodyPr/>
                    <a:lstStyle/>
                    <a:p>
                      <a:r>
                        <a:rPr lang="en-US" sz="1800" b="1" dirty="0" smtClean="0"/>
                        <a:t>139</a:t>
                      </a:r>
                      <a:endParaRPr lang="en-US" sz="1800" b="1" dirty="0"/>
                    </a:p>
                  </a:txBody>
                  <a:tcPr/>
                </a:tc>
                <a:tc>
                  <a:txBody>
                    <a:bodyPr/>
                    <a:lstStyle/>
                    <a:p>
                      <a:r>
                        <a:rPr lang="en-US" sz="1800" b="1" dirty="0" smtClean="0"/>
                        <a:t>169</a:t>
                      </a:r>
                      <a:endParaRPr lang="en-US" sz="1800" b="1" dirty="0"/>
                    </a:p>
                  </a:txBody>
                  <a:tcPr/>
                </a:tc>
                <a:tc>
                  <a:txBody>
                    <a:bodyPr/>
                    <a:lstStyle/>
                    <a:p>
                      <a:r>
                        <a:rPr lang="en-US" sz="1800" b="1" dirty="0" smtClean="0"/>
                        <a:t>362</a:t>
                      </a:r>
                      <a:endParaRPr lang="en-US" sz="1800" b="1" dirty="0"/>
                    </a:p>
                  </a:txBody>
                  <a:tcPr/>
                </a:tc>
              </a:tr>
            </a:tbl>
          </a:graphicData>
        </a:graphic>
      </p:graphicFrame>
      <p:sp>
        <p:nvSpPr>
          <p:cNvPr id="5" name="Slide Number Placeholder 4"/>
          <p:cNvSpPr>
            <a:spLocks noGrp="1"/>
          </p:cNvSpPr>
          <p:nvPr>
            <p:ph type="sldNum" sz="quarter" idx="12"/>
          </p:nvPr>
        </p:nvSpPr>
        <p:spPr/>
        <p:txBody>
          <a:bodyPr/>
          <a:lstStyle/>
          <a:p>
            <a:fld id="{ACD055D0-D597-4EDB-AB2D-F7A03DB774DE}"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“NOT SO BAD” NEWS</a:t>
            </a:r>
            <a:endParaRPr lang="en-US" b="1" dirty="0"/>
          </a:p>
        </p:txBody>
      </p:sp>
      <p:sp>
        <p:nvSpPr>
          <p:cNvPr id="3" name="Content Placeholder 2"/>
          <p:cNvSpPr>
            <a:spLocks noGrp="1"/>
          </p:cNvSpPr>
          <p:nvPr>
            <p:ph idx="1"/>
          </p:nvPr>
        </p:nvSpPr>
        <p:spPr/>
        <p:txBody>
          <a:bodyPr>
            <a:normAutofit fontScale="85000" lnSpcReduction="20000"/>
          </a:bodyPr>
          <a:lstStyle/>
          <a:p>
            <a:r>
              <a:rPr lang="en-US" b="1" dirty="0" smtClean="0"/>
              <a:t>Jean </a:t>
            </a:r>
            <a:r>
              <a:rPr lang="en-US" b="1" dirty="0" err="1" smtClean="0"/>
              <a:t>Dreze</a:t>
            </a:r>
            <a:r>
              <a:rPr lang="en-US" b="1" dirty="0" smtClean="0"/>
              <a:t> &amp; </a:t>
            </a:r>
            <a:r>
              <a:rPr lang="en-US" b="1" dirty="0" err="1" smtClean="0"/>
              <a:t>Amartya</a:t>
            </a:r>
            <a:r>
              <a:rPr lang="en-US" b="1" dirty="0" smtClean="0"/>
              <a:t> </a:t>
            </a:r>
            <a:r>
              <a:rPr lang="en-US" b="1" dirty="0" err="1" smtClean="0"/>
              <a:t>Sen</a:t>
            </a:r>
            <a:r>
              <a:rPr lang="en-US" b="1" dirty="0" smtClean="0"/>
              <a:t> in a just published book “An Uncertain Glory- India and its Contradictions”:- “No less intriguing is the case of Nepal, which- with all its problems of politics and governance- seems to be catching up rapidly with India, and even overtaking India in some respects.”</a:t>
            </a:r>
          </a:p>
          <a:p>
            <a:r>
              <a:rPr lang="en-US" b="1" dirty="0" smtClean="0"/>
              <a:t>As per 2011 data, Nepal was doing better than India &amp; Bangladesh in 8 out of 11 social indicators.</a:t>
            </a:r>
          </a:p>
          <a:p>
            <a:r>
              <a:rPr lang="en-US" b="1" dirty="0" smtClean="0"/>
              <a:t>In whole of South Asia, only 71% of the population has access to electricity &amp; in Sub-Saharan Africa only 35%, compared to average of 90% in the rest of the developing countries .</a:t>
            </a:r>
          </a:p>
          <a:p>
            <a:endParaRPr lang="en-US" b="1" dirty="0"/>
          </a:p>
        </p:txBody>
      </p:sp>
      <p:sp>
        <p:nvSpPr>
          <p:cNvPr id="4" name="Slide Number Placeholder 3"/>
          <p:cNvSpPr>
            <a:spLocks noGrp="1"/>
          </p:cNvSpPr>
          <p:nvPr>
            <p:ph type="sldNum" sz="quarter" idx="12"/>
          </p:nvPr>
        </p:nvSpPr>
        <p:spPr/>
        <p:txBody>
          <a:bodyPr/>
          <a:lstStyle/>
          <a:p>
            <a:fld id="{ACD055D0-D597-4EDB-AB2D-F7A03DB774DE}"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e-NP" b="1" dirty="0" smtClean="0"/>
              <a:t>LOOKING BACK</a:t>
            </a:r>
            <a:endParaRPr lang="en-US" dirty="0"/>
          </a:p>
        </p:txBody>
      </p:sp>
      <p:sp>
        <p:nvSpPr>
          <p:cNvPr id="3" name="Content Placeholder 2"/>
          <p:cNvSpPr>
            <a:spLocks noGrp="1"/>
          </p:cNvSpPr>
          <p:nvPr>
            <p:ph idx="1"/>
          </p:nvPr>
        </p:nvSpPr>
        <p:spPr/>
        <p:txBody>
          <a:bodyPr>
            <a:normAutofit fontScale="70000" lnSpcReduction="20000"/>
          </a:bodyPr>
          <a:lstStyle/>
          <a:p>
            <a:r>
              <a:rPr lang="en-IN" sz="3600" b="1" dirty="0" smtClean="0"/>
              <a:t>Looking back at Nepal's socio-economic development scene in the past six decades, it will be a futile exercise to try to prove that we have had "good" governance. </a:t>
            </a:r>
            <a:endParaRPr lang="ne-NP" sz="3600" b="1" dirty="0" smtClean="0"/>
          </a:p>
          <a:p>
            <a:r>
              <a:rPr lang="en-IN" sz="3600" b="1" dirty="0" smtClean="0"/>
              <a:t>It is altogether a different matter that few politicians, who were responsible in the governance in the past, used to defend their "rule" by trying to prove that country developed satisfactorily using yardsticks totally different from universally accepted norms. </a:t>
            </a:r>
            <a:endParaRPr lang="ne-NP" sz="3600" b="1" dirty="0" smtClean="0"/>
          </a:p>
          <a:p>
            <a:r>
              <a:rPr lang="en-IN" sz="3600" b="1" dirty="0" smtClean="0"/>
              <a:t>Presently, it is crystal clear that Nepal even lagged behind countries like Ethiopia, Vietnam, Cambodia, Laos, Bhutan and many other countries in Africa and Central America</a:t>
            </a:r>
            <a:r>
              <a:rPr lang="en-IN" b="1" dirty="0" smtClean="0"/>
              <a:t>. </a:t>
            </a:r>
            <a:endParaRPr lang="ne-NP" b="1" dirty="0" smtClean="0"/>
          </a:p>
          <a:p>
            <a:endParaRPr lang="en-US" dirty="0"/>
          </a:p>
        </p:txBody>
      </p:sp>
      <p:sp>
        <p:nvSpPr>
          <p:cNvPr id="4" name="Slide Number Placeholder 3"/>
          <p:cNvSpPr>
            <a:spLocks noGrp="1"/>
          </p:cNvSpPr>
          <p:nvPr>
            <p:ph type="sldNum" sz="quarter" idx="12"/>
          </p:nvPr>
        </p:nvSpPr>
        <p:spPr/>
        <p:txBody>
          <a:bodyPr/>
          <a:lstStyle/>
          <a:p>
            <a:fld id="{ACD055D0-D597-4EDB-AB2D-F7A03DB774DE}"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e-NP" b="1" dirty="0" smtClean="0"/>
              <a:t>WHO RULE</a:t>
            </a:r>
            <a:r>
              <a:rPr lang="en-US" b="1" dirty="0" smtClean="0"/>
              <a:t>D </a:t>
            </a:r>
            <a:r>
              <a:rPr lang="ne-NP" b="1" dirty="0" smtClean="0"/>
              <a:t>THE COUNTRY?</a:t>
            </a:r>
            <a:endParaRPr lang="en-IN" b="1" dirty="0"/>
          </a:p>
        </p:txBody>
      </p:sp>
      <p:sp>
        <p:nvSpPr>
          <p:cNvPr id="3" name="Content Placeholder 2"/>
          <p:cNvSpPr>
            <a:spLocks noGrp="1"/>
          </p:cNvSpPr>
          <p:nvPr>
            <p:ph idx="1"/>
          </p:nvPr>
        </p:nvSpPr>
        <p:spPr/>
        <p:txBody>
          <a:bodyPr>
            <a:normAutofit fontScale="70000" lnSpcReduction="20000"/>
          </a:bodyPr>
          <a:lstStyle/>
          <a:p>
            <a:r>
              <a:rPr lang="en-IN" b="1" dirty="0" smtClean="0"/>
              <a:t>Million dollar question is what went wrong and who were responsible for this state of affairs. Those responsible for running our country could be broadly classified in two groups- rulers (kings &amp; </a:t>
            </a:r>
            <a:r>
              <a:rPr lang="ne-NP" b="1" dirty="0" smtClean="0"/>
              <a:t>politicians</a:t>
            </a:r>
            <a:r>
              <a:rPr lang="en-IN" b="1" dirty="0" smtClean="0"/>
              <a:t>) and bureaucrats. </a:t>
            </a:r>
            <a:endParaRPr lang="ne-NP" b="1" dirty="0" smtClean="0"/>
          </a:p>
          <a:p>
            <a:r>
              <a:rPr lang="en-IN" b="1" dirty="0" smtClean="0"/>
              <a:t>Obviously, rulers will be at the helm of affairs, so they are mainly responsible for governance. Next to politicians, second biggest responsibility lies with bureaucrats.  </a:t>
            </a:r>
            <a:endParaRPr lang="ne-NP" b="1" dirty="0" smtClean="0"/>
          </a:p>
          <a:p>
            <a:r>
              <a:rPr lang="en-IN" b="1" dirty="0" smtClean="0"/>
              <a:t>Although private sector, that is trade and industry, and social organizations like NGOs and INGOs play substantial role in socio-economic progress of the society, they have minimum role in governance of the country. </a:t>
            </a:r>
            <a:endParaRPr lang="ne-NP" b="1" dirty="0" smtClean="0"/>
          </a:p>
          <a:p>
            <a:r>
              <a:rPr lang="ne-NP" b="1" dirty="0" smtClean="0"/>
              <a:t>Quite often people, in general, are also blamed by few intellectuals, politicians and journalists for nation’s problems. This is absolutely rubbish judgement.</a:t>
            </a:r>
            <a:endParaRPr lang="en-IN" b="1" dirty="0"/>
          </a:p>
        </p:txBody>
      </p:sp>
      <p:sp>
        <p:nvSpPr>
          <p:cNvPr id="4" name="Slide Number Placeholder 3"/>
          <p:cNvSpPr>
            <a:spLocks noGrp="1"/>
          </p:cNvSpPr>
          <p:nvPr>
            <p:ph type="sldNum" sz="quarter" idx="12"/>
          </p:nvPr>
        </p:nvSpPr>
        <p:spPr/>
        <p:txBody>
          <a:bodyPr/>
          <a:lstStyle/>
          <a:p>
            <a:fld id="{1FD53E10-AFDC-4153-8AAF-CD83814F2D0A}" type="slidenum">
              <a:rPr lang="en-IN" smtClean="0"/>
              <a:pPr/>
              <a:t>7</a:t>
            </a:fld>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CRITICLAL JUNCTURES</a:t>
            </a:r>
            <a:endParaRPr lang="en-US" b="1" dirty="0"/>
          </a:p>
        </p:txBody>
      </p:sp>
      <p:sp>
        <p:nvSpPr>
          <p:cNvPr id="3" name="Content Placeholder 2"/>
          <p:cNvSpPr>
            <a:spLocks noGrp="1"/>
          </p:cNvSpPr>
          <p:nvPr>
            <p:ph idx="1"/>
          </p:nvPr>
        </p:nvSpPr>
        <p:spPr/>
        <p:txBody>
          <a:bodyPr>
            <a:normAutofit fontScale="85000" lnSpcReduction="10000"/>
          </a:bodyPr>
          <a:lstStyle/>
          <a:p>
            <a:pPr lvl="0">
              <a:lnSpc>
                <a:spcPct val="110000"/>
              </a:lnSpc>
            </a:pPr>
            <a:r>
              <a:rPr lang="en-US" b="1" dirty="0" smtClean="0"/>
              <a:t>Few historical turning points, critical junctures, of Nepal &amp; world are:</a:t>
            </a:r>
          </a:p>
          <a:p>
            <a:pPr lvl="1">
              <a:lnSpc>
                <a:spcPct val="110000"/>
              </a:lnSpc>
            </a:pPr>
            <a:r>
              <a:rPr lang="en-US" b="1" dirty="0" smtClean="0"/>
              <a:t>Revolution in England in 1688AD, Prithvi Narayan Shah did unification of Nepal in 1743AD</a:t>
            </a:r>
          </a:p>
          <a:p>
            <a:pPr lvl="1">
              <a:lnSpc>
                <a:spcPct val="110000"/>
              </a:lnSpc>
            </a:pPr>
            <a:r>
              <a:rPr lang="en-US" b="1" dirty="0" smtClean="0"/>
              <a:t>Steam-powered ships &amp; railways started from 1712AD, and industrial age started from 1750AD</a:t>
            </a:r>
          </a:p>
          <a:p>
            <a:pPr lvl="1">
              <a:lnSpc>
                <a:spcPct val="110000"/>
              </a:lnSpc>
            </a:pPr>
            <a:r>
              <a:rPr lang="en-US" b="1" dirty="0" smtClean="0"/>
              <a:t>French revolution in 1789AD &amp; USA civil war in 1860, Jung Bahadur became Prime Minister in 1846AD until 1877 </a:t>
            </a:r>
          </a:p>
          <a:p>
            <a:pPr lvl="1">
              <a:lnSpc>
                <a:spcPct val="110000"/>
              </a:lnSpc>
            </a:pPr>
            <a:r>
              <a:rPr lang="en-US" b="1" dirty="0" smtClean="0"/>
              <a:t>Advanced industrial age kicked off from 1870 onwards with invention of electricity, telephone, steel ,chemicals, electronics, pharmaceuticals, automobiles, airplanes etc</a:t>
            </a:r>
          </a:p>
          <a:p>
            <a:pPr>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ACD055D0-D597-4EDB-AB2D-F7A03DB774DE}"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CRITICAL JUNCTURES….</a:t>
            </a:r>
            <a:endParaRPr lang="en-US" b="1" dirty="0"/>
          </a:p>
        </p:txBody>
      </p:sp>
      <p:sp>
        <p:nvSpPr>
          <p:cNvPr id="3" name="Content Placeholder 2"/>
          <p:cNvSpPr>
            <a:spLocks noGrp="1"/>
          </p:cNvSpPr>
          <p:nvPr>
            <p:ph idx="1"/>
          </p:nvPr>
        </p:nvSpPr>
        <p:spPr/>
        <p:txBody>
          <a:bodyPr>
            <a:normAutofit fontScale="70000" lnSpcReduction="20000"/>
          </a:bodyPr>
          <a:lstStyle/>
          <a:p>
            <a:pPr lvl="1">
              <a:lnSpc>
                <a:spcPct val="110000"/>
              </a:lnSpc>
            </a:pPr>
            <a:r>
              <a:rPr lang="en-US" sz="3400" b="1" dirty="0" smtClean="0"/>
              <a:t>Rana rule ousted in 1950AD (Information Age started from 1946AD, when 1</a:t>
            </a:r>
            <a:r>
              <a:rPr lang="en-US" sz="3400" b="1" baseline="30000" dirty="0" smtClean="0"/>
              <a:t>st</a:t>
            </a:r>
            <a:r>
              <a:rPr lang="en-US" sz="3400" b="1" dirty="0" smtClean="0"/>
              <a:t> computer ENIAC was made)</a:t>
            </a:r>
          </a:p>
          <a:p>
            <a:pPr lvl="1">
              <a:lnSpc>
                <a:spcPct val="110000"/>
              </a:lnSpc>
            </a:pPr>
            <a:r>
              <a:rPr lang="en-US" sz="3400" b="1" dirty="0" smtClean="0"/>
              <a:t>Absolute monarchy started from 1960AD, Singapore became an independent state with Lee Kuan Yew as President in 1965 &amp; China got leadership of Deng Xiaoping in 1977</a:t>
            </a:r>
          </a:p>
          <a:p>
            <a:pPr lvl="1">
              <a:lnSpc>
                <a:spcPct val="110000"/>
              </a:lnSpc>
            </a:pPr>
            <a:r>
              <a:rPr lang="en-US" sz="3400" b="1" dirty="0" smtClean="0"/>
              <a:t>India also could not take off after independence until 1992,.</a:t>
            </a:r>
          </a:p>
          <a:p>
            <a:pPr lvl="1">
              <a:lnSpc>
                <a:spcPct val="110000"/>
              </a:lnSpc>
            </a:pPr>
            <a:r>
              <a:rPr lang="en-US" sz="3400" b="1" dirty="0" smtClean="0"/>
              <a:t>Democracy with constitutional monarchy restored in 1990AD. </a:t>
            </a:r>
            <a:r>
              <a:rPr lang="en-US" sz="3400" b="1" dirty="0" err="1" smtClean="0"/>
              <a:t>Narasimha</a:t>
            </a:r>
            <a:r>
              <a:rPr lang="en-US" sz="3400" b="1" dirty="0" smtClean="0"/>
              <a:t> Rao, Man Mohan Singh, &amp; Chidambaran team changed Indian economy from 1992 onwards</a:t>
            </a:r>
            <a:r>
              <a:rPr lang="ne-NP" sz="3400" b="1" dirty="0" smtClean="0"/>
              <a:t> </a:t>
            </a:r>
            <a:endParaRPr lang="en-US" sz="3400" b="1" dirty="0" smtClean="0"/>
          </a:p>
          <a:p>
            <a:pPr lvl="1">
              <a:lnSpc>
                <a:spcPct val="110000"/>
              </a:lnSpc>
              <a:buNone/>
            </a:pPr>
            <a:endParaRPr lang="en-IN" b="1" dirty="0" smtClean="0"/>
          </a:p>
          <a:p>
            <a:endParaRPr lang="en-US" dirty="0"/>
          </a:p>
        </p:txBody>
      </p:sp>
      <p:sp>
        <p:nvSpPr>
          <p:cNvPr id="4" name="Slide Number Placeholder 3"/>
          <p:cNvSpPr>
            <a:spLocks noGrp="1"/>
          </p:cNvSpPr>
          <p:nvPr>
            <p:ph type="sldNum" sz="quarter" idx="12"/>
          </p:nvPr>
        </p:nvSpPr>
        <p:spPr/>
        <p:txBody>
          <a:bodyPr/>
          <a:lstStyle/>
          <a:p>
            <a:fld id="{ACD055D0-D597-4EDB-AB2D-F7A03DB774DE}" type="slidenum">
              <a:rPr lang="en-US" smtClean="0"/>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1731</TotalTime>
  <Words>2224</Words>
  <Application>Microsoft Office PowerPoint</Application>
  <PresentationFormat>On-screen Show (4:3)</PresentationFormat>
  <Paragraphs>187</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Role of Politics and Governance in Socioeconomic Development</vt:lpstr>
      <vt:lpstr>THE UNIQUE NEPAL</vt:lpstr>
      <vt:lpstr>THE UNIQUE NEPAL….</vt:lpstr>
      <vt:lpstr>WHERE WE STAND</vt:lpstr>
      <vt:lpstr>“NOT SO BAD” NEWS</vt:lpstr>
      <vt:lpstr>LOOKING BACK</vt:lpstr>
      <vt:lpstr>WHO RULED THE COUNTRY?</vt:lpstr>
      <vt:lpstr>CRITICLAL JUNCTURES</vt:lpstr>
      <vt:lpstr>CRITICAL JUNCTURES….</vt:lpstr>
      <vt:lpstr>WORLD &amp; NEPAL</vt:lpstr>
      <vt:lpstr>FLAT WORLD vs. FROG IN THE WELL</vt:lpstr>
      <vt:lpstr>CIRCUMSTANCE vs. PERSONALITY</vt:lpstr>
      <vt:lpstr>COLOUR OF CAT</vt:lpstr>
      <vt:lpstr>LOST OPPORTUNITIES</vt:lpstr>
      <vt:lpstr>WRONG EXCUSES</vt:lpstr>
      <vt:lpstr>WRONG EXCUSES….</vt:lpstr>
      <vt:lpstr>RECIPE FOR PROSPERITY</vt:lpstr>
      <vt:lpstr>PAINFUL CHANGE IS A MUST</vt:lpstr>
      <vt:lpstr>SYNERGY OF POLITICS &amp; ECONOMY</vt:lpstr>
      <vt:lpstr>DOING BUSINESS</vt:lpstr>
      <vt:lpstr>IS DOUBLE DIGIT GROWTH POSSIBLE?</vt:lpstr>
      <vt:lpstr> The New Begining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of Politics and Governance in Socioeconomic Development</dc:title>
  <dc:creator>User</dc:creator>
  <cp:lastModifiedBy>User</cp:lastModifiedBy>
  <cp:revision>93</cp:revision>
  <dcterms:created xsi:type="dcterms:W3CDTF">2013-06-07T05:01:11Z</dcterms:created>
  <dcterms:modified xsi:type="dcterms:W3CDTF">2014-05-23T06:57:05Z</dcterms:modified>
</cp:coreProperties>
</file>