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drawings/drawing1.xml" ContentType="application/vnd.openxmlformats-officedocument.drawingml.chartshape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2" r:id="rId3"/>
    <p:sldId id="278" r:id="rId4"/>
    <p:sldId id="280" r:id="rId5"/>
    <p:sldId id="279" r:id="rId6"/>
    <p:sldId id="281" r:id="rId7"/>
    <p:sldId id="283" r:id="rId8"/>
    <p:sldId id="268" r:id="rId9"/>
    <p:sldId id="261" r:id="rId10"/>
    <p:sldId id="262" r:id="rId11"/>
    <p:sldId id="263" r:id="rId12"/>
    <p:sldId id="259" r:id="rId13"/>
    <p:sldId id="264" r:id="rId14"/>
    <p:sldId id="258" r:id="rId15"/>
    <p:sldId id="260" r:id="rId16"/>
    <p:sldId id="265" r:id="rId17"/>
    <p:sldId id="266" r:id="rId18"/>
    <p:sldId id="267" r:id="rId19"/>
    <p:sldId id="269" r:id="rId20"/>
    <p:sldId id="276" r:id="rId21"/>
    <p:sldId id="270" r:id="rId22"/>
    <p:sldId id="272" r:id="rId23"/>
    <p:sldId id="273" r:id="rId24"/>
    <p:sldId id="274" r:id="rId25"/>
    <p:sldId id="275" r:id="rId26"/>
    <p:sldId id="284"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lineChart>
        <c:grouping val="standard"/>
        <c:varyColors val="0"/>
        <c:ser>
          <c:idx val="0"/>
          <c:order val="0"/>
          <c:tx>
            <c:strRef>
              <c:f>Sheet1!$B$1</c:f>
              <c:strCache>
                <c:ptCount val="1"/>
                <c:pt idx="0">
                  <c:v>Series 1</c:v>
                </c:pt>
              </c:strCache>
            </c:strRef>
          </c:tx>
          <c:spPr>
            <a:ln w="57150"/>
          </c:spPr>
          <c:marker>
            <c:symbol val="none"/>
          </c:marker>
          <c:cat>
            <c:numRef>
              <c:f>Sheet1!$A$2:$A$22</c:f>
              <c:numCache>
                <c:formatCode>General</c:formatCode>
                <c:ptCount val="21"/>
                <c:pt idx="0">
                  <c:v>0</c:v>
                </c:pt>
                <c:pt idx="1">
                  <c:v>5</c:v>
                </c:pt>
                <c:pt idx="2">
                  <c:v>10</c:v>
                </c:pt>
                <c:pt idx="3">
                  <c:v>15</c:v>
                </c:pt>
                <c:pt idx="4">
                  <c:v>20</c:v>
                </c:pt>
                <c:pt idx="5">
                  <c:v>25</c:v>
                </c:pt>
                <c:pt idx="6">
                  <c:v>30</c:v>
                </c:pt>
                <c:pt idx="7">
                  <c:v>35</c:v>
                </c:pt>
                <c:pt idx="8">
                  <c:v>40</c:v>
                </c:pt>
                <c:pt idx="9">
                  <c:v>45</c:v>
                </c:pt>
                <c:pt idx="10">
                  <c:v>50</c:v>
                </c:pt>
                <c:pt idx="11">
                  <c:v>55</c:v>
                </c:pt>
                <c:pt idx="12">
                  <c:v>60</c:v>
                </c:pt>
                <c:pt idx="13">
                  <c:v>65</c:v>
                </c:pt>
                <c:pt idx="14">
                  <c:v>70</c:v>
                </c:pt>
                <c:pt idx="15">
                  <c:v>75</c:v>
                </c:pt>
                <c:pt idx="16">
                  <c:v>80</c:v>
                </c:pt>
                <c:pt idx="17">
                  <c:v>85</c:v>
                </c:pt>
                <c:pt idx="18">
                  <c:v>90</c:v>
                </c:pt>
                <c:pt idx="19">
                  <c:v>95</c:v>
                </c:pt>
                <c:pt idx="20">
                  <c:v>100</c:v>
                </c:pt>
              </c:numCache>
            </c:numRef>
          </c:cat>
          <c:val>
            <c:numRef>
              <c:f>Sheet1!$B$2:$B$22</c:f>
              <c:numCache>
                <c:formatCode>General</c:formatCode>
                <c:ptCount val="21"/>
                <c:pt idx="0">
                  <c:v>66</c:v>
                </c:pt>
                <c:pt idx="1">
                  <c:v>52</c:v>
                </c:pt>
                <c:pt idx="2">
                  <c:v>45</c:v>
                </c:pt>
                <c:pt idx="3">
                  <c:v>37</c:v>
                </c:pt>
                <c:pt idx="4">
                  <c:v>33</c:v>
                </c:pt>
                <c:pt idx="5">
                  <c:v>27</c:v>
                </c:pt>
                <c:pt idx="6">
                  <c:v>18</c:v>
                </c:pt>
                <c:pt idx="7">
                  <c:v>13</c:v>
                </c:pt>
                <c:pt idx="8">
                  <c:v>11</c:v>
                </c:pt>
                <c:pt idx="9">
                  <c:v>8</c:v>
                </c:pt>
                <c:pt idx="10">
                  <c:v>7</c:v>
                </c:pt>
                <c:pt idx="11">
                  <c:v>6</c:v>
                </c:pt>
                <c:pt idx="12">
                  <c:v>5.5</c:v>
                </c:pt>
                <c:pt idx="13">
                  <c:v>5</c:v>
                </c:pt>
                <c:pt idx="14">
                  <c:v>4.5</c:v>
                </c:pt>
                <c:pt idx="15">
                  <c:v>4.3</c:v>
                </c:pt>
                <c:pt idx="16">
                  <c:v>3.7</c:v>
                </c:pt>
                <c:pt idx="17">
                  <c:v>3.5</c:v>
                </c:pt>
                <c:pt idx="18">
                  <c:v>3</c:v>
                </c:pt>
                <c:pt idx="19">
                  <c:v>2.7</c:v>
                </c:pt>
                <c:pt idx="20">
                  <c:v>2.1</c:v>
                </c:pt>
              </c:numCache>
            </c:numRef>
          </c:val>
          <c:smooth val="0"/>
        </c:ser>
        <c:ser>
          <c:idx val="1"/>
          <c:order val="1"/>
          <c:tx>
            <c:strRef>
              <c:f>Sheet1!$C$1</c:f>
              <c:strCache>
                <c:ptCount val="1"/>
                <c:pt idx="0">
                  <c:v>Column1</c:v>
                </c:pt>
              </c:strCache>
            </c:strRef>
          </c:tx>
          <c:marker>
            <c:symbol val="none"/>
          </c:marker>
          <c:cat>
            <c:numRef>
              <c:f>Sheet1!$A$2:$A$22</c:f>
              <c:numCache>
                <c:formatCode>General</c:formatCode>
                <c:ptCount val="21"/>
                <c:pt idx="0">
                  <c:v>0</c:v>
                </c:pt>
                <c:pt idx="1">
                  <c:v>5</c:v>
                </c:pt>
                <c:pt idx="2">
                  <c:v>10</c:v>
                </c:pt>
                <c:pt idx="3">
                  <c:v>15</c:v>
                </c:pt>
                <c:pt idx="4">
                  <c:v>20</c:v>
                </c:pt>
                <c:pt idx="5">
                  <c:v>25</c:v>
                </c:pt>
                <c:pt idx="6">
                  <c:v>30</c:v>
                </c:pt>
                <c:pt idx="7">
                  <c:v>35</c:v>
                </c:pt>
                <c:pt idx="8">
                  <c:v>40</c:v>
                </c:pt>
                <c:pt idx="9">
                  <c:v>45</c:v>
                </c:pt>
                <c:pt idx="10">
                  <c:v>50</c:v>
                </c:pt>
                <c:pt idx="11">
                  <c:v>55</c:v>
                </c:pt>
                <c:pt idx="12">
                  <c:v>60</c:v>
                </c:pt>
                <c:pt idx="13">
                  <c:v>65</c:v>
                </c:pt>
                <c:pt idx="14">
                  <c:v>70</c:v>
                </c:pt>
                <c:pt idx="15">
                  <c:v>75</c:v>
                </c:pt>
                <c:pt idx="16">
                  <c:v>80</c:v>
                </c:pt>
                <c:pt idx="17">
                  <c:v>85</c:v>
                </c:pt>
                <c:pt idx="18">
                  <c:v>90</c:v>
                </c:pt>
                <c:pt idx="19">
                  <c:v>95</c:v>
                </c:pt>
                <c:pt idx="20">
                  <c:v>100</c:v>
                </c:pt>
              </c:numCache>
            </c:numRef>
          </c:cat>
          <c:val>
            <c:numRef>
              <c:f>Sheet1!$C$2:$C$22</c:f>
            </c:numRef>
          </c:val>
          <c:smooth val="0"/>
        </c:ser>
        <c:ser>
          <c:idx val="2"/>
          <c:order val="2"/>
          <c:tx>
            <c:strRef>
              <c:f>Sheet1!$D$1</c:f>
              <c:strCache>
                <c:ptCount val="1"/>
                <c:pt idx="0">
                  <c:v>Column2</c:v>
                </c:pt>
              </c:strCache>
            </c:strRef>
          </c:tx>
          <c:marker>
            <c:symbol val="none"/>
          </c:marker>
          <c:cat>
            <c:numRef>
              <c:f>Sheet1!$A$2:$A$22</c:f>
              <c:numCache>
                <c:formatCode>General</c:formatCode>
                <c:ptCount val="21"/>
                <c:pt idx="0">
                  <c:v>0</c:v>
                </c:pt>
                <c:pt idx="1">
                  <c:v>5</c:v>
                </c:pt>
                <c:pt idx="2">
                  <c:v>10</c:v>
                </c:pt>
                <c:pt idx="3">
                  <c:v>15</c:v>
                </c:pt>
                <c:pt idx="4">
                  <c:v>20</c:v>
                </c:pt>
                <c:pt idx="5">
                  <c:v>25</c:v>
                </c:pt>
                <c:pt idx="6">
                  <c:v>30</c:v>
                </c:pt>
                <c:pt idx="7">
                  <c:v>35</c:v>
                </c:pt>
                <c:pt idx="8">
                  <c:v>40</c:v>
                </c:pt>
                <c:pt idx="9">
                  <c:v>45</c:v>
                </c:pt>
                <c:pt idx="10">
                  <c:v>50</c:v>
                </c:pt>
                <c:pt idx="11">
                  <c:v>55</c:v>
                </c:pt>
                <c:pt idx="12">
                  <c:v>60</c:v>
                </c:pt>
                <c:pt idx="13">
                  <c:v>65</c:v>
                </c:pt>
                <c:pt idx="14">
                  <c:v>70</c:v>
                </c:pt>
                <c:pt idx="15">
                  <c:v>75</c:v>
                </c:pt>
                <c:pt idx="16">
                  <c:v>80</c:v>
                </c:pt>
                <c:pt idx="17">
                  <c:v>85</c:v>
                </c:pt>
                <c:pt idx="18">
                  <c:v>90</c:v>
                </c:pt>
                <c:pt idx="19">
                  <c:v>95</c:v>
                </c:pt>
                <c:pt idx="20">
                  <c:v>100</c:v>
                </c:pt>
              </c:numCache>
            </c:numRef>
          </c:cat>
          <c:val>
            <c:numRef>
              <c:f>Sheet1!$D$2:$D$22</c:f>
            </c:numRef>
          </c:val>
          <c:smooth val="0"/>
        </c:ser>
        <c:dLbls>
          <c:showLegendKey val="0"/>
          <c:showVal val="0"/>
          <c:showCatName val="0"/>
          <c:showSerName val="0"/>
          <c:showPercent val="0"/>
          <c:showBubbleSize val="0"/>
        </c:dLbls>
        <c:smooth val="0"/>
        <c:axId val="197009848"/>
        <c:axId val="197006320"/>
      </c:lineChart>
      <c:catAx>
        <c:axId val="197009848"/>
        <c:scaling>
          <c:orientation val="minMax"/>
        </c:scaling>
        <c:delete val="0"/>
        <c:axPos val="b"/>
        <c:numFmt formatCode="General" sourceLinked="1"/>
        <c:majorTickMark val="out"/>
        <c:minorTickMark val="none"/>
        <c:tickLblPos val="nextTo"/>
        <c:crossAx val="197006320"/>
        <c:crosses val="autoZero"/>
        <c:auto val="1"/>
        <c:lblAlgn val="ctr"/>
        <c:lblOffset val="100"/>
        <c:noMultiLvlLbl val="0"/>
      </c:catAx>
      <c:valAx>
        <c:axId val="197006320"/>
        <c:scaling>
          <c:orientation val="minMax"/>
        </c:scaling>
        <c:delete val="0"/>
        <c:axPos val="l"/>
        <c:majorGridlines/>
        <c:numFmt formatCode="General" sourceLinked="1"/>
        <c:majorTickMark val="out"/>
        <c:minorTickMark val="none"/>
        <c:tickLblPos val="nextTo"/>
        <c:crossAx val="197009848"/>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userShapes r:id="rId2"/>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3799847-D2B6-4002-8A6D-71D4AAA4FEF3}"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5674A3CE-0B1D-43CC-A33F-554620B32793}">
      <dgm:prSet phldrT="[Text]" custT="1"/>
      <dgm:spPr>
        <a:solidFill>
          <a:srgbClr val="92D050"/>
        </a:solidFill>
      </dgm:spPr>
      <dgm:t>
        <a:bodyPr/>
        <a:lstStyle/>
        <a:p>
          <a:r>
            <a:rPr lang="en-US" sz="1800" dirty="0" smtClean="0"/>
            <a:t>GATE 1: </a:t>
          </a:r>
        </a:p>
        <a:p>
          <a:r>
            <a:rPr lang="en-US" sz="1800" dirty="0" smtClean="0"/>
            <a:t>Long term guaranteed market</a:t>
          </a:r>
        </a:p>
        <a:p>
          <a:r>
            <a:rPr lang="en-US" sz="1800" dirty="0" smtClean="0"/>
            <a:t>Price and volume </a:t>
          </a:r>
          <a:r>
            <a:rPr lang="en-US" sz="1800" dirty="0" smtClean="0"/>
            <a:t>guaranteed</a:t>
          </a:r>
        </a:p>
        <a:p>
          <a:r>
            <a:rPr lang="en-US" sz="1800" dirty="0" smtClean="0"/>
            <a:t>Guided by co-operation Agreement</a:t>
          </a:r>
          <a:endParaRPr lang="en-US" sz="1800" dirty="0" smtClean="0"/>
        </a:p>
        <a:p>
          <a:r>
            <a:rPr lang="en-US" sz="1800" dirty="0" smtClean="0"/>
            <a:t>Financing not a Problem </a:t>
          </a:r>
          <a:endParaRPr lang="en-US" sz="1800" dirty="0"/>
        </a:p>
      </dgm:t>
    </dgm:pt>
    <dgm:pt modelId="{BA66C572-A11C-4686-B9A1-F6C540E956E2}" type="parTrans" cxnId="{15743381-A630-4065-968E-F523DA4EEB72}">
      <dgm:prSet/>
      <dgm:spPr/>
      <dgm:t>
        <a:bodyPr/>
        <a:lstStyle/>
        <a:p>
          <a:endParaRPr lang="en-US"/>
        </a:p>
      </dgm:t>
    </dgm:pt>
    <dgm:pt modelId="{8717EEB4-5414-4839-B8E9-FB11C7A4AA0B}" type="sibTrans" cxnId="{15743381-A630-4065-968E-F523DA4EEB72}">
      <dgm:prSet/>
      <dgm:spPr/>
      <dgm:t>
        <a:bodyPr/>
        <a:lstStyle/>
        <a:p>
          <a:endParaRPr lang="en-US"/>
        </a:p>
      </dgm:t>
    </dgm:pt>
    <dgm:pt modelId="{1F19C93D-9787-409C-86D5-FAB0677CCE79}">
      <dgm:prSet phldrT="[Text]"/>
      <dgm:spPr/>
      <dgm:t>
        <a:bodyPr/>
        <a:lstStyle/>
        <a:p>
          <a:r>
            <a:rPr lang="en-US" dirty="0" smtClean="0"/>
            <a:t>Integration of:</a:t>
          </a:r>
          <a:endParaRPr lang="en-US" dirty="0"/>
        </a:p>
      </dgm:t>
    </dgm:pt>
    <dgm:pt modelId="{CB17F0C6-2F32-43F7-8DA1-A6DCE5146AF9}" type="parTrans" cxnId="{77F6304B-2008-4287-A7F9-D39C995014AB}">
      <dgm:prSet/>
      <dgm:spPr/>
      <dgm:t>
        <a:bodyPr/>
        <a:lstStyle/>
        <a:p>
          <a:endParaRPr lang="en-US"/>
        </a:p>
      </dgm:t>
    </dgm:pt>
    <dgm:pt modelId="{80DE9C35-9CB9-49DD-B052-B1925AA55876}" type="sibTrans" cxnId="{77F6304B-2008-4287-A7F9-D39C995014AB}">
      <dgm:prSet/>
      <dgm:spPr/>
      <dgm:t>
        <a:bodyPr/>
        <a:lstStyle/>
        <a:p>
          <a:endParaRPr lang="en-US"/>
        </a:p>
      </dgm:t>
    </dgm:pt>
    <dgm:pt modelId="{FC1EE67B-934C-4FE8-8625-0CEC1D06A349}">
      <dgm:prSet phldrT="[Text]"/>
      <dgm:spPr/>
      <dgm:t>
        <a:bodyPr/>
        <a:lstStyle/>
        <a:p>
          <a:r>
            <a:rPr lang="en-US" dirty="0" smtClean="0"/>
            <a:t>Any private</a:t>
          </a:r>
          <a:endParaRPr lang="en-US" dirty="0"/>
        </a:p>
      </dgm:t>
    </dgm:pt>
    <dgm:pt modelId="{4DB439E4-75BE-46C7-B427-FF5A459090E5}" type="parTrans" cxnId="{427CAE66-20ED-4B4F-9002-C754488B62D6}">
      <dgm:prSet/>
      <dgm:spPr/>
      <dgm:t>
        <a:bodyPr/>
        <a:lstStyle/>
        <a:p>
          <a:endParaRPr lang="en-US"/>
        </a:p>
      </dgm:t>
    </dgm:pt>
    <dgm:pt modelId="{AA2E0A27-A96C-486E-B833-BF5D05BF5E17}" type="sibTrans" cxnId="{427CAE66-20ED-4B4F-9002-C754488B62D6}">
      <dgm:prSet/>
      <dgm:spPr/>
      <dgm:t>
        <a:bodyPr/>
        <a:lstStyle/>
        <a:p>
          <a:endParaRPr lang="en-US"/>
        </a:p>
      </dgm:t>
    </dgm:pt>
    <dgm:pt modelId="{9214D271-FC35-4861-AD71-9551153CDC3E}">
      <dgm:prSet phldrT="[Text]"/>
      <dgm:spPr>
        <a:solidFill>
          <a:schemeClr val="accent4">
            <a:lumMod val="20000"/>
            <a:lumOff val="80000"/>
          </a:schemeClr>
        </a:solidFill>
      </dgm:spPr>
      <dgm:t>
        <a:bodyPr/>
        <a:lstStyle/>
        <a:p>
          <a:r>
            <a:rPr lang="en-US" dirty="0" smtClean="0">
              <a:solidFill>
                <a:srgbClr val="FF0000"/>
              </a:solidFill>
            </a:rPr>
            <a:t>GATE 2: </a:t>
          </a:r>
        </a:p>
        <a:p>
          <a:r>
            <a:rPr lang="en-US" dirty="0" smtClean="0">
              <a:solidFill>
                <a:srgbClr val="FF0000"/>
              </a:solidFill>
            </a:rPr>
            <a:t>Long term market ( bid or bilateral</a:t>
          </a:r>
        </a:p>
        <a:p>
          <a:r>
            <a:rPr lang="en-US" dirty="0" smtClean="0">
              <a:solidFill>
                <a:srgbClr val="FF0000"/>
              </a:solidFill>
            </a:rPr>
            <a:t>Price regulated by CERC,  and volume not guaranteed</a:t>
          </a:r>
          <a:endParaRPr lang="en-US" dirty="0">
            <a:solidFill>
              <a:srgbClr val="FF0000"/>
            </a:solidFill>
          </a:endParaRPr>
        </a:p>
      </dgm:t>
    </dgm:pt>
    <dgm:pt modelId="{3FB9D734-C93D-4941-8916-30D4B3645C7E}" type="parTrans" cxnId="{68EB434C-2221-4096-98EE-3F3173913530}">
      <dgm:prSet/>
      <dgm:spPr/>
      <dgm:t>
        <a:bodyPr/>
        <a:lstStyle/>
        <a:p>
          <a:endParaRPr lang="en-US"/>
        </a:p>
      </dgm:t>
    </dgm:pt>
    <dgm:pt modelId="{B79AD8BD-C05E-41C2-A3C7-B6850EDE370A}" type="sibTrans" cxnId="{68EB434C-2221-4096-98EE-3F3173913530}">
      <dgm:prSet/>
      <dgm:spPr/>
      <dgm:t>
        <a:bodyPr/>
        <a:lstStyle/>
        <a:p>
          <a:endParaRPr lang="en-US"/>
        </a:p>
      </dgm:t>
    </dgm:pt>
    <dgm:pt modelId="{F2DFC00C-9435-4660-81C2-BFACEDF8CF70}">
      <dgm:prSet phldrT="[Text]"/>
      <dgm:spPr/>
      <dgm:t>
        <a:bodyPr/>
        <a:lstStyle/>
        <a:p>
          <a:r>
            <a:rPr lang="en-US" dirty="0" smtClean="0"/>
            <a:t>Any private direct</a:t>
          </a:r>
          <a:endParaRPr lang="en-US" dirty="0"/>
        </a:p>
      </dgm:t>
    </dgm:pt>
    <dgm:pt modelId="{8FF8966F-53F9-4BE8-9492-159BC36A951B}" type="parTrans" cxnId="{72C58E9B-7FE6-4D5A-8DE0-4CD773B4891C}">
      <dgm:prSet/>
      <dgm:spPr/>
      <dgm:t>
        <a:bodyPr/>
        <a:lstStyle/>
        <a:p>
          <a:endParaRPr lang="en-US"/>
        </a:p>
      </dgm:t>
    </dgm:pt>
    <dgm:pt modelId="{851CDAE2-91ED-4E91-919C-7186C579A7F0}" type="sibTrans" cxnId="{72C58E9B-7FE6-4D5A-8DE0-4CD773B4891C}">
      <dgm:prSet/>
      <dgm:spPr/>
      <dgm:t>
        <a:bodyPr/>
        <a:lstStyle/>
        <a:p>
          <a:endParaRPr lang="en-US"/>
        </a:p>
      </dgm:t>
    </dgm:pt>
    <dgm:pt modelId="{ECE5FCD9-4597-4905-8A08-A02FE73FF5B6}">
      <dgm:prSet phldrT="[Text]"/>
      <dgm:spPr/>
      <dgm:t>
        <a:bodyPr/>
        <a:lstStyle/>
        <a:p>
          <a:r>
            <a:rPr lang="en-US" dirty="0" smtClean="0"/>
            <a:t>Any public direct</a:t>
          </a:r>
          <a:endParaRPr lang="en-US" dirty="0"/>
        </a:p>
      </dgm:t>
    </dgm:pt>
    <dgm:pt modelId="{0BB910A0-C149-43A6-8332-0AC3AECD6C62}" type="parTrans" cxnId="{E199FB1E-E9E8-4EBD-B383-35674EB5B712}">
      <dgm:prSet/>
      <dgm:spPr/>
      <dgm:t>
        <a:bodyPr/>
        <a:lstStyle/>
        <a:p>
          <a:endParaRPr lang="en-US"/>
        </a:p>
      </dgm:t>
    </dgm:pt>
    <dgm:pt modelId="{A6C43435-C4CD-424C-8845-BB94E717B8DF}" type="sibTrans" cxnId="{E199FB1E-E9E8-4EBD-B383-35674EB5B712}">
      <dgm:prSet/>
      <dgm:spPr/>
      <dgm:t>
        <a:bodyPr/>
        <a:lstStyle/>
        <a:p>
          <a:endParaRPr lang="en-US"/>
        </a:p>
      </dgm:t>
    </dgm:pt>
    <dgm:pt modelId="{AC37F4F7-F121-41D5-9BCF-7E9C630768A8}">
      <dgm:prSet phldrT="[Text]"/>
      <dgm:spPr>
        <a:solidFill>
          <a:srgbClr val="FF0000"/>
        </a:solidFill>
      </dgm:spPr>
      <dgm:t>
        <a:bodyPr/>
        <a:lstStyle/>
        <a:p>
          <a:r>
            <a:rPr lang="en-US" dirty="0" smtClean="0"/>
            <a:t>GATE 3: </a:t>
          </a:r>
        </a:p>
        <a:p>
          <a:r>
            <a:rPr lang="en-US" dirty="0" smtClean="0"/>
            <a:t>Short term or Spot market</a:t>
          </a:r>
        </a:p>
        <a:p>
          <a:r>
            <a:rPr lang="en-US" dirty="0" smtClean="0"/>
            <a:t> ( nothing guaranteed)</a:t>
          </a:r>
          <a:endParaRPr lang="en-US" dirty="0"/>
        </a:p>
      </dgm:t>
    </dgm:pt>
    <dgm:pt modelId="{3B0ECA62-04F4-4391-8AFD-665A835BC1D1}" type="parTrans" cxnId="{5FCA0451-53D0-420B-B00E-CFF50A3643A2}">
      <dgm:prSet/>
      <dgm:spPr/>
      <dgm:t>
        <a:bodyPr/>
        <a:lstStyle/>
        <a:p>
          <a:endParaRPr lang="en-US"/>
        </a:p>
      </dgm:t>
    </dgm:pt>
    <dgm:pt modelId="{E9F32406-41F9-4E16-91EF-7730E8CF3D05}" type="sibTrans" cxnId="{5FCA0451-53D0-420B-B00E-CFF50A3643A2}">
      <dgm:prSet/>
      <dgm:spPr/>
      <dgm:t>
        <a:bodyPr/>
        <a:lstStyle/>
        <a:p>
          <a:endParaRPr lang="en-US"/>
        </a:p>
      </dgm:t>
    </dgm:pt>
    <dgm:pt modelId="{1A39A619-272A-4B8E-8A34-4C0C64FF315A}">
      <dgm:prSet phldrT="[Text]"/>
      <dgm:spPr/>
      <dgm:t>
        <a:bodyPr/>
        <a:lstStyle/>
        <a:p>
          <a:r>
            <a:rPr lang="en-US" dirty="0" smtClean="0"/>
            <a:t>Integrated surplus of public sector</a:t>
          </a:r>
          <a:endParaRPr lang="en-US" dirty="0"/>
        </a:p>
      </dgm:t>
    </dgm:pt>
    <dgm:pt modelId="{CA0B7570-8701-41DF-938B-7CEBEDC82BD8}" type="parTrans" cxnId="{9DD05594-DE50-43CB-AF31-26A1B666A6F5}">
      <dgm:prSet/>
      <dgm:spPr/>
      <dgm:t>
        <a:bodyPr/>
        <a:lstStyle/>
        <a:p>
          <a:endParaRPr lang="en-US"/>
        </a:p>
      </dgm:t>
    </dgm:pt>
    <dgm:pt modelId="{E5320214-5362-4A7E-8491-E3BC590D9285}" type="sibTrans" cxnId="{9DD05594-DE50-43CB-AF31-26A1B666A6F5}">
      <dgm:prSet/>
      <dgm:spPr/>
      <dgm:t>
        <a:bodyPr/>
        <a:lstStyle/>
        <a:p>
          <a:endParaRPr lang="en-US"/>
        </a:p>
      </dgm:t>
    </dgm:pt>
    <dgm:pt modelId="{178C8F0E-54C5-43C5-AA0D-6FDE1F30E603}">
      <dgm:prSet phldrT="[Text]"/>
      <dgm:spPr/>
      <dgm:t>
        <a:bodyPr/>
        <a:lstStyle/>
        <a:p>
          <a:r>
            <a:rPr lang="en-US" dirty="0" smtClean="0"/>
            <a:t>P2P</a:t>
          </a:r>
          <a:endParaRPr lang="en-US" dirty="0"/>
        </a:p>
      </dgm:t>
    </dgm:pt>
    <dgm:pt modelId="{7F721813-BC04-4B71-9627-92C56114FB47}" type="parTrans" cxnId="{3955CE7A-472C-431C-8B14-E6C37AD110E1}">
      <dgm:prSet/>
      <dgm:spPr/>
      <dgm:t>
        <a:bodyPr/>
        <a:lstStyle/>
        <a:p>
          <a:endParaRPr lang="en-US"/>
        </a:p>
      </dgm:t>
    </dgm:pt>
    <dgm:pt modelId="{E503C18A-2ADE-4769-9D64-9CDB094A6B97}" type="sibTrans" cxnId="{3955CE7A-472C-431C-8B14-E6C37AD110E1}">
      <dgm:prSet/>
      <dgm:spPr/>
      <dgm:t>
        <a:bodyPr/>
        <a:lstStyle/>
        <a:p>
          <a:endParaRPr lang="en-US"/>
        </a:p>
      </dgm:t>
    </dgm:pt>
    <dgm:pt modelId="{BF610DF0-DB04-45E3-B39A-B4E38DD6502D}">
      <dgm:prSet phldrT="[Text]"/>
      <dgm:spPr/>
      <dgm:t>
        <a:bodyPr/>
        <a:lstStyle/>
        <a:p>
          <a:r>
            <a:rPr lang="en-US" dirty="0" smtClean="0"/>
            <a:t>Nepali Public Sector</a:t>
          </a:r>
          <a:endParaRPr lang="en-US" dirty="0"/>
        </a:p>
      </dgm:t>
    </dgm:pt>
    <dgm:pt modelId="{04F3A732-B298-4705-BCE8-F61A3E3E1591}" type="parTrans" cxnId="{E9E58475-6846-45DA-A5FC-01C111F9E8B9}">
      <dgm:prSet/>
      <dgm:spPr/>
      <dgm:t>
        <a:bodyPr/>
        <a:lstStyle/>
        <a:p>
          <a:endParaRPr lang="en-US"/>
        </a:p>
      </dgm:t>
    </dgm:pt>
    <dgm:pt modelId="{05370BC4-87EB-406F-8326-98782F5D8D14}" type="sibTrans" cxnId="{E9E58475-6846-45DA-A5FC-01C111F9E8B9}">
      <dgm:prSet/>
      <dgm:spPr/>
      <dgm:t>
        <a:bodyPr/>
        <a:lstStyle/>
        <a:p>
          <a:endParaRPr lang="en-US"/>
        </a:p>
      </dgm:t>
    </dgm:pt>
    <dgm:pt modelId="{1741CF6A-35B0-45B2-80E0-9E8BA5213B54}">
      <dgm:prSet phldrT="[Text]"/>
      <dgm:spPr/>
      <dgm:t>
        <a:bodyPr/>
        <a:lstStyle/>
        <a:p>
          <a:r>
            <a:rPr lang="en-US" dirty="0" smtClean="0"/>
            <a:t>Individual Private sector direct</a:t>
          </a:r>
          <a:endParaRPr lang="en-US" dirty="0"/>
        </a:p>
      </dgm:t>
    </dgm:pt>
    <dgm:pt modelId="{153ACEEA-013B-4C49-A2AD-703BE20E4FBD}" type="parTrans" cxnId="{06B01983-36DA-4A4C-9C41-D19E7C6EE7C3}">
      <dgm:prSet/>
      <dgm:spPr/>
      <dgm:t>
        <a:bodyPr/>
        <a:lstStyle/>
        <a:p>
          <a:endParaRPr lang="en-US"/>
        </a:p>
      </dgm:t>
    </dgm:pt>
    <dgm:pt modelId="{80142795-4B60-467E-A54D-4857F5F3B184}" type="sibTrans" cxnId="{06B01983-36DA-4A4C-9C41-D19E7C6EE7C3}">
      <dgm:prSet/>
      <dgm:spPr/>
      <dgm:t>
        <a:bodyPr/>
        <a:lstStyle/>
        <a:p>
          <a:endParaRPr lang="en-US"/>
        </a:p>
      </dgm:t>
    </dgm:pt>
    <dgm:pt modelId="{F3BC2CFB-DAB1-4222-B264-970973FEBA3F}">
      <dgm:prSet phldrT="[Text]"/>
      <dgm:spPr/>
      <dgm:t>
        <a:bodyPr/>
        <a:lstStyle/>
        <a:p>
          <a:r>
            <a:rPr lang="en-US" dirty="0" smtClean="0"/>
            <a:t>Indian Public Sector</a:t>
          </a:r>
          <a:endParaRPr lang="en-US" dirty="0"/>
        </a:p>
      </dgm:t>
    </dgm:pt>
    <dgm:pt modelId="{146A76D6-9DC3-499F-A5AB-02C403BD6209}" type="parTrans" cxnId="{1319E7B9-283D-4C4B-89EE-866D919EE5F7}">
      <dgm:prSet/>
      <dgm:spPr/>
      <dgm:t>
        <a:bodyPr/>
        <a:lstStyle/>
        <a:p>
          <a:endParaRPr lang="en-US"/>
        </a:p>
      </dgm:t>
    </dgm:pt>
    <dgm:pt modelId="{5C872744-96BA-4A0B-94EB-C351B9B2543F}" type="sibTrans" cxnId="{1319E7B9-283D-4C4B-89EE-866D919EE5F7}">
      <dgm:prSet/>
      <dgm:spPr/>
      <dgm:t>
        <a:bodyPr/>
        <a:lstStyle/>
        <a:p>
          <a:endParaRPr lang="en-US"/>
        </a:p>
      </dgm:t>
    </dgm:pt>
    <dgm:pt modelId="{351E605F-C054-48E3-A287-DAA2D168FBF5}" type="pres">
      <dgm:prSet presAssocID="{C3799847-D2B6-4002-8A6D-71D4AAA4FEF3}" presName="Name0" presStyleCnt="0">
        <dgm:presLayoutVars>
          <dgm:dir/>
          <dgm:animLvl val="lvl"/>
          <dgm:resizeHandles val="exact"/>
        </dgm:presLayoutVars>
      </dgm:prSet>
      <dgm:spPr/>
      <dgm:t>
        <a:bodyPr/>
        <a:lstStyle/>
        <a:p>
          <a:endParaRPr lang="en-US"/>
        </a:p>
      </dgm:t>
    </dgm:pt>
    <dgm:pt modelId="{BAFF649F-B064-4DA2-AFAE-50F76397408B}" type="pres">
      <dgm:prSet presAssocID="{5674A3CE-0B1D-43CC-A33F-554620B32793}" presName="composite" presStyleCnt="0"/>
      <dgm:spPr/>
    </dgm:pt>
    <dgm:pt modelId="{1B799B8E-D21C-44FB-8C0A-973758C9F9DA}" type="pres">
      <dgm:prSet presAssocID="{5674A3CE-0B1D-43CC-A33F-554620B32793}" presName="parTx" presStyleLbl="alignNode1" presStyleIdx="0" presStyleCnt="3" custScaleY="166509" custLinFactNeighborX="-103" custLinFactNeighborY="-63445">
        <dgm:presLayoutVars>
          <dgm:chMax val="0"/>
          <dgm:chPref val="0"/>
          <dgm:bulletEnabled val="1"/>
        </dgm:presLayoutVars>
      </dgm:prSet>
      <dgm:spPr/>
      <dgm:t>
        <a:bodyPr/>
        <a:lstStyle/>
        <a:p>
          <a:endParaRPr lang="en-US"/>
        </a:p>
      </dgm:t>
    </dgm:pt>
    <dgm:pt modelId="{A6ECC9B0-8340-4C4D-AD2E-93D0B9BD90C4}" type="pres">
      <dgm:prSet presAssocID="{5674A3CE-0B1D-43CC-A33F-554620B32793}" presName="desTx" presStyleLbl="alignAccFollowNode1" presStyleIdx="0" presStyleCnt="3" custLinFactNeighborX="-103" custLinFactNeighborY="-9936">
        <dgm:presLayoutVars>
          <dgm:bulletEnabled val="1"/>
        </dgm:presLayoutVars>
      </dgm:prSet>
      <dgm:spPr/>
      <dgm:t>
        <a:bodyPr/>
        <a:lstStyle/>
        <a:p>
          <a:endParaRPr lang="en-US"/>
        </a:p>
      </dgm:t>
    </dgm:pt>
    <dgm:pt modelId="{9DF09B71-A425-4227-A5FC-369E68D494A3}" type="pres">
      <dgm:prSet presAssocID="{8717EEB4-5414-4839-B8E9-FB11C7A4AA0B}" presName="space" presStyleCnt="0"/>
      <dgm:spPr/>
    </dgm:pt>
    <dgm:pt modelId="{932E662B-3149-42EB-B03C-8D4E24998217}" type="pres">
      <dgm:prSet presAssocID="{9214D271-FC35-4861-AD71-9551153CDC3E}" presName="composite" presStyleCnt="0"/>
      <dgm:spPr/>
    </dgm:pt>
    <dgm:pt modelId="{33B0485D-1A25-4DAF-9B96-2DA905D05BB3}" type="pres">
      <dgm:prSet presAssocID="{9214D271-FC35-4861-AD71-9551153CDC3E}" presName="parTx" presStyleLbl="alignNode1" presStyleIdx="1" presStyleCnt="3" custScaleY="153413" custLinFactNeighborX="0" custLinFactNeighborY="22576">
        <dgm:presLayoutVars>
          <dgm:chMax val="0"/>
          <dgm:chPref val="0"/>
          <dgm:bulletEnabled val="1"/>
        </dgm:presLayoutVars>
      </dgm:prSet>
      <dgm:spPr/>
      <dgm:t>
        <a:bodyPr/>
        <a:lstStyle/>
        <a:p>
          <a:endParaRPr lang="en-US"/>
        </a:p>
      </dgm:t>
    </dgm:pt>
    <dgm:pt modelId="{65597F15-28F4-427A-93A4-BCD14AEA9C10}" type="pres">
      <dgm:prSet presAssocID="{9214D271-FC35-4861-AD71-9551153CDC3E}" presName="desTx" presStyleLbl="alignAccFollowNode1" presStyleIdx="1" presStyleCnt="3" custScaleY="90888" custLinFactNeighborX="-803" custLinFactNeighborY="49246">
        <dgm:presLayoutVars>
          <dgm:bulletEnabled val="1"/>
        </dgm:presLayoutVars>
      </dgm:prSet>
      <dgm:spPr/>
      <dgm:t>
        <a:bodyPr/>
        <a:lstStyle/>
        <a:p>
          <a:endParaRPr lang="en-US"/>
        </a:p>
      </dgm:t>
    </dgm:pt>
    <dgm:pt modelId="{7F31B692-7465-44A5-BAB7-97A4A2E9AFCB}" type="pres">
      <dgm:prSet presAssocID="{B79AD8BD-C05E-41C2-A3C7-B6850EDE370A}" presName="space" presStyleCnt="0"/>
      <dgm:spPr/>
    </dgm:pt>
    <dgm:pt modelId="{6C666781-7C81-458F-BF45-8F9B18C96579}" type="pres">
      <dgm:prSet presAssocID="{AC37F4F7-F121-41D5-9BCF-7E9C630768A8}" presName="composite" presStyleCnt="0"/>
      <dgm:spPr/>
    </dgm:pt>
    <dgm:pt modelId="{95A781F0-F777-430C-A816-B3424F5DBF69}" type="pres">
      <dgm:prSet presAssocID="{AC37F4F7-F121-41D5-9BCF-7E9C630768A8}" presName="parTx" presStyleLbl="alignNode1" presStyleIdx="2" presStyleCnt="3" custLinFactY="3002" custLinFactNeighborX="103" custLinFactNeighborY="100000">
        <dgm:presLayoutVars>
          <dgm:chMax val="0"/>
          <dgm:chPref val="0"/>
          <dgm:bulletEnabled val="1"/>
        </dgm:presLayoutVars>
      </dgm:prSet>
      <dgm:spPr/>
      <dgm:t>
        <a:bodyPr/>
        <a:lstStyle/>
        <a:p>
          <a:endParaRPr lang="en-US"/>
        </a:p>
      </dgm:t>
    </dgm:pt>
    <dgm:pt modelId="{40216177-16E0-4812-92C4-A4B23C8DEA46}" type="pres">
      <dgm:prSet presAssocID="{AC37F4F7-F121-41D5-9BCF-7E9C630768A8}" presName="desTx" presStyleLbl="alignAccFollowNode1" presStyleIdx="2" presStyleCnt="3" custScaleY="79416" custLinFactNeighborX="103" custLinFactNeighborY="79755">
        <dgm:presLayoutVars>
          <dgm:bulletEnabled val="1"/>
        </dgm:presLayoutVars>
      </dgm:prSet>
      <dgm:spPr/>
      <dgm:t>
        <a:bodyPr/>
        <a:lstStyle/>
        <a:p>
          <a:endParaRPr lang="en-US"/>
        </a:p>
      </dgm:t>
    </dgm:pt>
  </dgm:ptLst>
  <dgm:cxnLst>
    <dgm:cxn modelId="{93E2F4CD-E033-403A-A950-C137430B35D3}" type="presOf" srcId="{FC1EE67B-934C-4FE8-8625-0CEC1D06A349}" destId="{A6ECC9B0-8340-4C4D-AD2E-93D0B9BD90C4}" srcOrd="0" destOrd="4" presId="urn:microsoft.com/office/officeart/2005/8/layout/hList1"/>
    <dgm:cxn modelId="{72C58E9B-7FE6-4D5A-8DE0-4CD773B4891C}" srcId="{9214D271-FC35-4861-AD71-9551153CDC3E}" destId="{F2DFC00C-9435-4660-81C2-BFACEDF8CF70}" srcOrd="0" destOrd="0" parTransId="{8FF8966F-53F9-4BE8-9492-159BC36A951B}" sibTransId="{851CDAE2-91ED-4E91-919C-7186C579A7F0}"/>
    <dgm:cxn modelId="{06B01983-36DA-4A4C-9C41-D19E7C6EE7C3}" srcId="{AC37F4F7-F121-41D5-9BCF-7E9C630768A8}" destId="{1741CF6A-35B0-45B2-80E0-9E8BA5213B54}" srcOrd="1" destOrd="0" parTransId="{153ACEEA-013B-4C49-A2AD-703BE20E4FBD}" sibTransId="{80142795-4B60-467E-A54D-4857F5F3B184}"/>
    <dgm:cxn modelId="{68EB434C-2221-4096-98EE-3F3173913530}" srcId="{C3799847-D2B6-4002-8A6D-71D4AAA4FEF3}" destId="{9214D271-FC35-4861-AD71-9551153CDC3E}" srcOrd="1" destOrd="0" parTransId="{3FB9D734-C93D-4941-8916-30D4B3645C7E}" sibTransId="{B79AD8BD-C05E-41C2-A3C7-B6850EDE370A}"/>
    <dgm:cxn modelId="{08221597-76FD-4DC1-AB7C-B1C769935352}" type="presOf" srcId="{1F19C93D-9787-409C-86D5-FAB0677CCE79}" destId="{A6ECC9B0-8340-4C4D-AD2E-93D0B9BD90C4}" srcOrd="0" destOrd="0" presId="urn:microsoft.com/office/officeart/2005/8/layout/hList1"/>
    <dgm:cxn modelId="{77F6304B-2008-4287-A7F9-D39C995014AB}" srcId="{5674A3CE-0B1D-43CC-A33F-554620B32793}" destId="{1F19C93D-9787-409C-86D5-FAB0677CCE79}" srcOrd="0" destOrd="0" parTransId="{CB17F0C6-2F32-43F7-8DA1-A6DCE5146AF9}" sibTransId="{80DE9C35-9CB9-49DD-B052-B1925AA55876}"/>
    <dgm:cxn modelId="{1319E7B9-283D-4C4B-89EE-866D919EE5F7}" srcId="{5674A3CE-0B1D-43CC-A33F-554620B32793}" destId="{F3BC2CFB-DAB1-4222-B264-970973FEBA3F}" srcOrd="1" destOrd="0" parTransId="{146A76D6-9DC3-499F-A5AB-02C403BD6209}" sibTransId="{5C872744-96BA-4A0B-94EB-C351B9B2543F}"/>
    <dgm:cxn modelId="{E199FB1E-E9E8-4EBD-B383-35674EB5B712}" srcId="{9214D271-FC35-4861-AD71-9551153CDC3E}" destId="{ECE5FCD9-4597-4905-8A08-A02FE73FF5B6}" srcOrd="1" destOrd="0" parTransId="{0BB910A0-C149-43A6-8332-0AC3AECD6C62}" sibTransId="{A6C43435-C4CD-424C-8845-BB94E717B8DF}"/>
    <dgm:cxn modelId="{933C73C2-978E-439F-ABB2-72F578D2CD99}" type="presOf" srcId="{AC37F4F7-F121-41D5-9BCF-7E9C630768A8}" destId="{95A781F0-F777-430C-A816-B3424F5DBF69}" srcOrd="0" destOrd="0" presId="urn:microsoft.com/office/officeart/2005/8/layout/hList1"/>
    <dgm:cxn modelId="{CAFEE4D8-D9EF-47CE-928E-01E99F5CB678}" type="presOf" srcId="{9214D271-FC35-4861-AD71-9551153CDC3E}" destId="{33B0485D-1A25-4DAF-9B96-2DA905D05BB3}" srcOrd="0" destOrd="0" presId="urn:microsoft.com/office/officeart/2005/8/layout/hList1"/>
    <dgm:cxn modelId="{15743381-A630-4065-968E-F523DA4EEB72}" srcId="{C3799847-D2B6-4002-8A6D-71D4AAA4FEF3}" destId="{5674A3CE-0B1D-43CC-A33F-554620B32793}" srcOrd="0" destOrd="0" parTransId="{BA66C572-A11C-4686-B9A1-F6C540E956E2}" sibTransId="{8717EEB4-5414-4839-B8E9-FB11C7A4AA0B}"/>
    <dgm:cxn modelId="{842DF766-1DC1-46DB-A513-D37CC41BE9DD}" type="presOf" srcId="{C3799847-D2B6-4002-8A6D-71D4AAA4FEF3}" destId="{351E605F-C054-48E3-A287-DAA2D168FBF5}" srcOrd="0" destOrd="0" presId="urn:microsoft.com/office/officeart/2005/8/layout/hList1"/>
    <dgm:cxn modelId="{E9E58475-6846-45DA-A5FC-01C111F9E8B9}" srcId="{5674A3CE-0B1D-43CC-A33F-554620B32793}" destId="{BF610DF0-DB04-45E3-B39A-B4E38DD6502D}" srcOrd="2" destOrd="0" parTransId="{04F3A732-B298-4705-BCE8-F61A3E3E1591}" sibTransId="{05370BC4-87EB-406F-8326-98782F5D8D14}"/>
    <dgm:cxn modelId="{427CAE66-20ED-4B4F-9002-C754488B62D6}" srcId="{5674A3CE-0B1D-43CC-A33F-554620B32793}" destId="{FC1EE67B-934C-4FE8-8625-0CEC1D06A349}" srcOrd="4" destOrd="0" parTransId="{4DB439E4-75BE-46C7-B427-FF5A459090E5}" sibTransId="{AA2E0A27-A96C-486E-B833-BF5D05BF5E17}"/>
    <dgm:cxn modelId="{3955CE7A-472C-431C-8B14-E6C37AD110E1}" srcId="{5674A3CE-0B1D-43CC-A33F-554620B32793}" destId="{178C8F0E-54C5-43C5-AA0D-6FDE1F30E603}" srcOrd="3" destOrd="0" parTransId="{7F721813-BC04-4B71-9627-92C56114FB47}" sibTransId="{E503C18A-2ADE-4769-9D64-9CDB094A6B97}"/>
    <dgm:cxn modelId="{66471554-1100-4C6D-89F4-22A26AE86120}" type="presOf" srcId="{F2DFC00C-9435-4660-81C2-BFACEDF8CF70}" destId="{65597F15-28F4-427A-93A4-BCD14AEA9C10}" srcOrd="0" destOrd="0" presId="urn:microsoft.com/office/officeart/2005/8/layout/hList1"/>
    <dgm:cxn modelId="{9DD05594-DE50-43CB-AF31-26A1B666A6F5}" srcId="{AC37F4F7-F121-41D5-9BCF-7E9C630768A8}" destId="{1A39A619-272A-4B8E-8A34-4C0C64FF315A}" srcOrd="0" destOrd="0" parTransId="{CA0B7570-8701-41DF-938B-7CEBEDC82BD8}" sibTransId="{E5320214-5362-4A7E-8491-E3BC590D9285}"/>
    <dgm:cxn modelId="{08FC20E1-7D88-4E10-A480-4F37DD4C846F}" type="presOf" srcId="{5674A3CE-0B1D-43CC-A33F-554620B32793}" destId="{1B799B8E-D21C-44FB-8C0A-973758C9F9DA}" srcOrd="0" destOrd="0" presId="urn:microsoft.com/office/officeart/2005/8/layout/hList1"/>
    <dgm:cxn modelId="{BC10D356-C496-4AA8-9106-D9345B7F8988}" type="presOf" srcId="{BF610DF0-DB04-45E3-B39A-B4E38DD6502D}" destId="{A6ECC9B0-8340-4C4D-AD2E-93D0B9BD90C4}" srcOrd="0" destOrd="2" presId="urn:microsoft.com/office/officeart/2005/8/layout/hList1"/>
    <dgm:cxn modelId="{031993F9-78A1-40A7-A81C-DA092F5AFACE}" type="presOf" srcId="{178C8F0E-54C5-43C5-AA0D-6FDE1F30E603}" destId="{A6ECC9B0-8340-4C4D-AD2E-93D0B9BD90C4}" srcOrd="0" destOrd="3" presId="urn:microsoft.com/office/officeart/2005/8/layout/hList1"/>
    <dgm:cxn modelId="{4908A8BC-47DE-464A-9AF7-10B980F9D216}" type="presOf" srcId="{1A39A619-272A-4B8E-8A34-4C0C64FF315A}" destId="{40216177-16E0-4812-92C4-A4B23C8DEA46}" srcOrd="0" destOrd="0" presId="urn:microsoft.com/office/officeart/2005/8/layout/hList1"/>
    <dgm:cxn modelId="{CB2B543C-81C5-43CE-B0D3-D4C89DC607D7}" type="presOf" srcId="{ECE5FCD9-4597-4905-8A08-A02FE73FF5B6}" destId="{65597F15-28F4-427A-93A4-BCD14AEA9C10}" srcOrd="0" destOrd="1" presId="urn:microsoft.com/office/officeart/2005/8/layout/hList1"/>
    <dgm:cxn modelId="{5FCA0451-53D0-420B-B00E-CFF50A3643A2}" srcId="{C3799847-D2B6-4002-8A6D-71D4AAA4FEF3}" destId="{AC37F4F7-F121-41D5-9BCF-7E9C630768A8}" srcOrd="2" destOrd="0" parTransId="{3B0ECA62-04F4-4391-8AFD-665A835BC1D1}" sibTransId="{E9F32406-41F9-4E16-91EF-7730E8CF3D05}"/>
    <dgm:cxn modelId="{0E66A9A3-111D-44FC-B589-5C52AC1C642F}" type="presOf" srcId="{F3BC2CFB-DAB1-4222-B264-970973FEBA3F}" destId="{A6ECC9B0-8340-4C4D-AD2E-93D0B9BD90C4}" srcOrd="0" destOrd="1" presId="urn:microsoft.com/office/officeart/2005/8/layout/hList1"/>
    <dgm:cxn modelId="{32B7A31D-35C8-4CD1-84D2-B6A13D99F12D}" type="presOf" srcId="{1741CF6A-35B0-45B2-80E0-9E8BA5213B54}" destId="{40216177-16E0-4812-92C4-A4B23C8DEA46}" srcOrd="0" destOrd="1" presId="urn:microsoft.com/office/officeart/2005/8/layout/hList1"/>
    <dgm:cxn modelId="{CAFBCDA3-36A1-46EF-A936-8D15B6C4B6E3}" type="presParOf" srcId="{351E605F-C054-48E3-A287-DAA2D168FBF5}" destId="{BAFF649F-B064-4DA2-AFAE-50F76397408B}" srcOrd="0" destOrd="0" presId="urn:microsoft.com/office/officeart/2005/8/layout/hList1"/>
    <dgm:cxn modelId="{59BD33C6-8269-41BC-953F-458E77ABC970}" type="presParOf" srcId="{BAFF649F-B064-4DA2-AFAE-50F76397408B}" destId="{1B799B8E-D21C-44FB-8C0A-973758C9F9DA}" srcOrd="0" destOrd="0" presId="urn:microsoft.com/office/officeart/2005/8/layout/hList1"/>
    <dgm:cxn modelId="{A670CE21-46D7-441F-A53F-2809F63F55A7}" type="presParOf" srcId="{BAFF649F-B064-4DA2-AFAE-50F76397408B}" destId="{A6ECC9B0-8340-4C4D-AD2E-93D0B9BD90C4}" srcOrd="1" destOrd="0" presId="urn:microsoft.com/office/officeart/2005/8/layout/hList1"/>
    <dgm:cxn modelId="{1D110436-25C3-4EE9-9970-9A9663DCD93A}" type="presParOf" srcId="{351E605F-C054-48E3-A287-DAA2D168FBF5}" destId="{9DF09B71-A425-4227-A5FC-369E68D494A3}" srcOrd="1" destOrd="0" presId="urn:microsoft.com/office/officeart/2005/8/layout/hList1"/>
    <dgm:cxn modelId="{0E913FE0-E89B-4BD8-B553-E51F8374A763}" type="presParOf" srcId="{351E605F-C054-48E3-A287-DAA2D168FBF5}" destId="{932E662B-3149-42EB-B03C-8D4E24998217}" srcOrd="2" destOrd="0" presId="urn:microsoft.com/office/officeart/2005/8/layout/hList1"/>
    <dgm:cxn modelId="{4E95C8DA-6502-45F6-90E3-426DA2EAAEB2}" type="presParOf" srcId="{932E662B-3149-42EB-B03C-8D4E24998217}" destId="{33B0485D-1A25-4DAF-9B96-2DA905D05BB3}" srcOrd="0" destOrd="0" presId="urn:microsoft.com/office/officeart/2005/8/layout/hList1"/>
    <dgm:cxn modelId="{B341B2AB-B150-4990-A1AA-7439497A8C8D}" type="presParOf" srcId="{932E662B-3149-42EB-B03C-8D4E24998217}" destId="{65597F15-28F4-427A-93A4-BCD14AEA9C10}" srcOrd="1" destOrd="0" presId="urn:microsoft.com/office/officeart/2005/8/layout/hList1"/>
    <dgm:cxn modelId="{87101676-3DC2-4E0E-A855-E945E9E38CE1}" type="presParOf" srcId="{351E605F-C054-48E3-A287-DAA2D168FBF5}" destId="{7F31B692-7465-44A5-BAB7-97A4A2E9AFCB}" srcOrd="3" destOrd="0" presId="urn:microsoft.com/office/officeart/2005/8/layout/hList1"/>
    <dgm:cxn modelId="{0BFBE7CB-110B-4F20-A1B8-5819CE122D1F}" type="presParOf" srcId="{351E605F-C054-48E3-A287-DAA2D168FBF5}" destId="{6C666781-7C81-458F-BF45-8F9B18C96579}" srcOrd="4" destOrd="0" presId="urn:microsoft.com/office/officeart/2005/8/layout/hList1"/>
    <dgm:cxn modelId="{69042935-BF5C-4426-97C7-A7BE80C29A06}" type="presParOf" srcId="{6C666781-7C81-458F-BF45-8F9B18C96579}" destId="{95A781F0-F777-430C-A816-B3424F5DBF69}" srcOrd="0" destOrd="0" presId="urn:microsoft.com/office/officeart/2005/8/layout/hList1"/>
    <dgm:cxn modelId="{C23F4BF9-31F2-40BC-B6EC-642A3992CCDF}" type="presParOf" srcId="{6C666781-7C81-458F-BF45-8F9B18C96579}" destId="{40216177-16E0-4812-92C4-A4B23C8DEA46}"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8139E3C-3FC1-4831-B642-AF78AEF0B08B}" type="doc">
      <dgm:prSet loTypeId="urn:microsoft.com/office/officeart/2005/8/layout/funnel1" loCatId="process" qsTypeId="urn:microsoft.com/office/officeart/2005/8/quickstyle/simple1" qsCatId="simple" csTypeId="urn:microsoft.com/office/officeart/2005/8/colors/accent1_2" csCatId="accent1" phldr="1"/>
      <dgm:spPr/>
      <dgm:t>
        <a:bodyPr/>
        <a:lstStyle/>
        <a:p>
          <a:endParaRPr lang="en-US"/>
        </a:p>
      </dgm:t>
    </dgm:pt>
    <dgm:pt modelId="{47C60182-5B52-41C4-AC78-CBBD032DF1BA}">
      <dgm:prSet phldrT="[Text]"/>
      <dgm:spPr/>
      <dgm:t>
        <a:bodyPr/>
        <a:lstStyle/>
        <a:p>
          <a:r>
            <a:rPr lang="en-US" dirty="0" smtClean="0"/>
            <a:t>Domestic or Indian public sector</a:t>
          </a:r>
          <a:endParaRPr lang="en-US" dirty="0"/>
        </a:p>
      </dgm:t>
    </dgm:pt>
    <dgm:pt modelId="{DAC4862C-648F-4748-9D30-BBF94A993BB0}" type="parTrans" cxnId="{AE06B00B-19E1-44FB-AB4F-D38426C04C97}">
      <dgm:prSet/>
      <dgm:spPr/>
      <dgm:t>
        <a:bodyPr/>
        <a:lstStyle/>
        <a:p>
          <a:endParaRPr lang="en-US"/>
        </a:p>
      </dgm:t>
    </dgm:pt>
    <dgm:pt modelId="{EA83D74E-41EA-4E16-B161-D7636D369CA0}" type="sibTrans" cxnId="{AE06B00B-19E1-44FB-AB4F-D38426C04C97}">
      <dgm:prSet/>
      <dgm:spPr/>
      <dgm:t>
        <a:bodyPr/>
        <a:lstStyle/>
        <a:p>
          <a:endParaRPr lang="en-US"/>
        </a:p>
      </dgm:t>
    </dgm:pt>
    <dgm:pt modelId="{E4BE3AE8-F3FA-4E88-9475-35DF39F8CEB1}">
      <dgm:prSet phldrT="[Text]"/>
      <dgm:spPr/>
      <dgm:t>
        <a:bodyPr/>
        <a:lstStyle/>
        <a:p>
          <a:r>
            <a:rPr lang="en-US" dirty="0" smtClean="0"/>
            <a:t>p2p</a:t>
          </a:r>
          <a:endParaRPr lang="en-US" dirty="0"/>
        </a:p>
      </dgm:t>
    </dgm:pt>
    <dgm:pt modelId="{D7D8C68E-F30B-4E8C-851E-1D0D38FA1D51}" type="parTrans" cxnId="{1FC88D60-6883-477D-A159-3AAE19AF3C05}">
      <dgm:prSet/>
      <dgm:spPr/>
      <dgm:t>
        <a:bodyPr/>
        <a:lstStyle/>
        <a:p>
          <a:endParaRPr lang="en-US"/>
        </a:p>
      </dgm:t>
    </dgm:pt>
    <dgm:pt modelId="{55D24224-6E09-41A1-BDBE-4FABA36110B4}" type="sibTrans" cxnId="{1FC88D60-6883-477D-A159-3AAE19AF3C05}">
      <dgm:prSet/>
      <dgm:spPr/>
      <dgm:t>
        <a:bodyPr/>
        <a:lstStyle/>
        <a:p>
          <a:endParaRPr lang="en-US"/>
        </a:p>
      </dgm:t>
    </dgm:pt>
    <dgm:pt modelId="{BC398107-4660-48F6-9BD6-8B60B124962F}">
      <dgm:prSet phldrT="[Text]"/>
      <dgm:spPr/>
      <dgm:t>
        <a:bodyPr/>
        <a:lstStyle/>
        <a:p>
          <a:r>
            <a:rPr lang="en-US" dirty="0" smtClean="0"/>
            <a:t>private</a:t>
          </a:r>
          <a:endParaRPr lang="en-US" dirty="0"/>
        </a:p>
      </dgm:t>
    </dgm:pt>
    <dgm:pt modelId="{173F5B4C-43AB-4D06-8814-6055452FFC4C}" type="parTrans" cxnId="{9AC4EEC3-6231-4896-941D-471BD87B7BAD}">
      <dgm:prSet/>
      <dgm:spPr/>
      <dgm:t>
        <a:bodyPr/>
        <a:lstStyle/>
        <a:p>
          <a:endParaRPr lang="en-US"/>
        </a:p>
      </dgm:t>
    </dgm:pt>
    <dgm:pt modelId="{190F2116-B50E-4973-AE0E-C697CE11BD28}" type="sibTrans" cxnId="{9AC4EEC3-6231-4896-941D-471BD87B7BAD}">
      <dgm:prSet/>
      <dgm:spPr/>
      <dgm:t>
        <a:bodyPr/>
        <a:lstStyle/>
        <a:p>
          <a:endParaRPr lang="en-US"/>
        </a:p>
      </dgm:t>
    </dgm:pt>
    <dgm:pt modelId="{CCA5D5B8-9634-4176-A1A3-12B1BD711C7D}">
      <dgm:prSet phldrT="[Text]" custT="1"/>
      <dgm:spPr/>
      <dgm:t>
        <a:bodyPr/>
        <a:lstStyle/>
        <a:p>
          <a:r>
            <a:rPr lang="en-US" sz="1800" dirty="0" smtClean="0"/>
            <a:t>Integrated real time surplus</a:t>
          </a:r>
          <a:endParaRPr lang="en-US" sz="1800" dirty="0"/>
        </a:p>
      </dgm:t>
    </dgm:pt>
    <dgm:pt modelId="{A5667F1E-BBCF-455D-97F9-B5CA0561FCAB}" type="parTrans" cxnId="{4C7995EF-D632-4AA5-8881-965B06479BD6}">
      <dgm:prSet/>
      <dgm:spPr/>
      <dgm:t>
        <a:bodyPr/>
        <a:lstStyle/>
        <a:p>
          <a:endParaRPr lang="en-US"/>
        </a:p>
      </dgm:t>
    </dgm:pt>
    <dgm:pt modelId="{111C5A30-C0F5-4241-8712-B03EEAC7ABD8}" type="sibTrans" cxnId="{4C7995EF-D632-4AA5-8881-965B06479BD6}">
      <dgm:prSet/>
      <dgm:spPr/>
      <dgm:t>
        <a:bodyPr/>
        <a:lstStyle/>
        <a:p>
          <a:endParaRPr lang="en-US"/>
        </a:p>
      </dgm:t>
    </dgm:pt>
    <dgm:pt modelId="{93DDBD7C-3D3B-44FA-BF5B-C335C42F0A97}" type="pres">
      <dgm:prSet presAssocID="{28139E3C-3FC1-4831-B642-AF78AEF0B08B}" presName="Name0" presStyleCnt="0">
        <dgm:presLayoutVars>
          <dgm:chMax val="4"/>
          <dgm:resizeHandles val="exact"/>
        </dgm:presLayoutVars>
      </dgm:prSet>
      <dgm:spPr/>
      <dgm:t>
        <a:bodyPr/>
        <a:lstStyle/>
        <a:p>
          <a:endParaRPr lang="en-US"/>
        </a:p>
      </dgm:t>
    </dgm:pt>
    <dgm:pt modelId="{4917D2EE-560F-4F84-ACBC-C045ADF45FB2}" type="pres">
      <dgm:prSet presAssocID="{28139E3C-3FC1-4831-B642-AF78AEF0B08B}" presName="ellipse" presStyleLbl="trBgShp" presStyleIdx="0" presStyleCnt="1" custScaleX="57599" custLinFactNeighborX="-71739" custLinFactNeighborY="-8083"/>
      <dgm:spPr/>
    </dgm:pt>
    <dgm:pt modelId="{646831CB-9B27-42BA-87CE-825B02F5D63E}" type="pres">
      <dgm:prSet presAssocID="{28139E3C-3FC1-4831-B642-AF78AEF0B08B}" presName="arrow1" presStyleLbl="fgShp" presStyleIdx="0" presStyleCnt="1" custLinFactX="-134445" custLinFactY="-134647" custLinFactNeighborX="-200000" custLinFactNeighborY="-200000"/>
      <dgm:spPr/>
    </dgm:pt>
    <dgm:pt modelId="{2D160F7D-2A86-40F8-AC5B-D1084375CC17}" type="pres">
      <dgm:prSet presAssocID="{28139E3C-3FC1-4831-B642-AF78AEF0B08B}" presName="rectangle" presStyleLbl="revTx" presStyleIdx="0" presStyleCnt="1" custScaleX="75107" custScaleY="33073" custLinFactY="-100000" custLinFactNeighborX="-37553" custLinFactNeighborY="-121084">
        <dgm:presLayoutVars>
          <dgm:bulletEnabled val="1"/>
        </dgm:presLayoutVars>
      </dgm:prSet>
      <dgm:spPr/>
      <dgm:t>
        <a:bodyPr/>
        <a:lstStyle/>
        <a:p>
          <a:endParaRPr lang="en-US"/>
        </a:p>
      </dgm:t>
    </dgm:pt>
    <dgm:pt modelId="{27DE3C6D-F153-454A-8D00-C74AF943B6EB}" type="pres">
      <dgm:prSet presAssocID="{E4BE3AE8-F3FA-4E88-9475-35DF39F8CEB1}" presName="item1" presStyleLbl="node1" presStyleIdx="0" presStyleCnt="3" custLinFactX="-100000" custLinFactNeighborX="-112806" custLinFactNeighborY="-67061">
        <dgm:presLayoutVars>
          <dgm:bulletEnabled val="1"/>
        </dgm:presLayoutVars>
      </dgm:prSet>
      <dgm:spPr/>
      <dgm:t>
        <a:bodyPr/>
        <a:lstStyle/>
        <a:p>
          <a:endParaRPr lang="en-US"/>
        </a:p>
      </dgm:t>
    </dgm:pt>
    <dgm:pt modelId="{906B1B20-9F48-4A22-8F52-CD7256B58ECF}" type="pres">
      <dgm:prSet presAssocID="{BC398107-4660-48F6-9BD6-8B60B124962F}" presName="item2" presStyleLbl="node1" presStyleIdx="1" presStyleCnt="3" custLinFactX="-87413" custLinFactNeighborX="-100000" custLinFactNeighborY="-68850">
        <dgm:presLayoutVars>
          <dgm:bulletEnabled val="1"/>
        </dgm:presLayoutVars>
      </dgm:prSet>
      <dgm:spPr/>
      <dgm:t>
        <a:bodyPr/>
        <a:lstStyle/>
        <a:p>
          <a:endParaRPr lang="en-US"/>
        </a:p>
      </dgm:t>
    </dgm:pt>
    <dgm:pt modelId="{E79B5E19-0FD8-4262-B269-818F41CA97CF}" type="pres">
      <dgm:prSet presAssocID="{CCA5D5B8-9634-4176-A1A3-12B1BD711C7D}" presName="item3" presStyleLbl="node1" presStyleIdx="2" presStyleCnt="3" custLinFactX="-76914" custLinFactNeighborX="-100000" custLinFactNeighborY="-44672">
        <dgm:presLayoutVars>
          <dgm:bulletEnabled val="1"/>
        </dgm:presLayoutVars>
      </dgm:prSet>
      <dgm:spPr/>
      <dgm:t>
        <a:bodyPr/>
        <a:lstStyle/>
        <a:p>
          <a:endParaRPr lang="en-US"/>
        </a:p>
      </dgm:t>
    </dgm:pt>
    <dgm:pt modelId="{646BFD0B-D833-471E-9C47-B28453687017}" type="pres">
      <dgm:prSet presAssocID="{28139E3C-3FC1-4831-B642-AF78AEF0B08B}" presName="funnel" presStyleLbl="trAlignAcc1" presStyleIdx="0" presStyleCnt="1" custScaleX="76641" custScaleY="64809" custLinFactNeighborX="-59722" custLinFactNeighborY="-23241"/>
      <dgm:spPr/>
    </dgm:pt>
  </dgm:ptLst>
  <dgm:cxnLst>
    <dgm:cxn modelId="{4219BB40-A0D9-46CF-B4E0-4C0EF3073A93}" type="presOf" srcId="{CCA5D5B8-9634-4176-A1A3-12B1BD711C7D}" destId="{2D160F7D-2A86-40F8-AC5B-D1084375CC17}" srcOrd="0" destOrd="0" presId="urn:microsoft.com/office/officeart/2005/8/layout/funnel1"/>
    <dgm:cxn modelId="{AE06B00B-19E1-44FB-AB4F-D38426C04C97}" srcId="{28139E3C-3FC1-4831-B642-AF78AEF0B08B}" destId="{47C60182-5B52-41C4-AC78-CBBD032DF1BA}" srcOrd="0" destOrd="0" parTransId="{DAC4862C-648F-4748-9D30-BBF94A993BB0}" sibTransId="{EA83D74E-41EA-4E16-B161-D7636D369CA0}"/>
    <dgm:cxn modelId="{4C7995EF-D632-4AA5-8881-965B06479BD6}" srcId="{28139E3C-3FC1-4831-B642-AF78AEF0B08B}" destId="{CCA5D5B8-9634-4176-A1A3-12B1BD711C7D}" srcOrd="3" destOrd="0" parTransId="{A5667F1E-BBCF-455D-97F9-B5CA0561FCAB}" sibTransId="{111C5A30-C0F5-4241-8712-B03EEAC7ABD8}"/>
    <dgm:cxn modelId="{3F18EED9-E327-4BA4-8662-CB55F24D8C53}" type="presOf" srcId="{28139E3C-3FC1-4831-B642-AF78AEF0B08B}" destId="{93DDBD7C-3D3B-44FA-BF5B-C335C42F0A97}" srcOrd="0" destOrd="0" presId="urn:microsoft.com/office/officeart/2005/8/layout/funnel1"/>
    <dgm:cxn modelId="{07E1B2A5-B8BD-487B-91A0-75A97209D228}" type="presOf" srcId="{47C60182-5B52-41C4-AC78-CBBD032DF1BA}" destId="{E79B5E19-0FD8-4262-B269-818F41CA97CF}" srcOrd="0" destOrd="0" presId="urn:microsoft.com/office/officeart/2005/8/layout/funnel1"/>
    <dgm:cxn modelId="{1FC88D60-6883-477D-A159-3AAE19AF3C05}" srcId="{28139E3C-3FC1-4831-B642-AF78AEF0B08B}" destId="{E4BE3AE8-F3FA-4E88-9475-35DF39F8CEB1}" srcOrd="1" destOrd="0" parTransId="{D7D8C68E-F30B-4E8C-851E-1D0D38FA1D51}" sibTransId="{55D24224-6E09-41A1-BDBE-4FABA36110B4}"/>
    <dgm:cxn modelId="{9AC4EEC3-6231-4896-941D-471BD87B7BAD}" srcId="{28139E3C-3FC1-4831-B642-AF78AEF0B08B}" destId="{BC398107-4660-48F6-9BD6-8B60B124962F}" srcOrd="2" destOrd="0" parTransId="{173F5B4C-43AB-4D06-8814-6055452FFC4C}" sibTransId="{190F2116-B50E-4973-AE0E-C697CE11BD28}"/>
    <dgm:cxn modelId="{41AE9D3F-B232-4116-9EAA-9465E7A38C25}" type="presOf" srcId="{BC398107-4660-48F6-9BD6-8B60B124962F}" destId="{27DE3C6D-F153-454A-8D00-C74AF943B6EB}" srcOrd="0" destOrd="0" presId="urn:microsoft.com/office/officeart/2005/8/layout/funnel1"/>
    <dgm:cxn modelId="{52FF0068-EC06-4138-901F-D9CBED0DCA67}" type="presOf" srcId="{E4BE3AE8-F3FA-4E88-9475-35DF39F8CEB1}" destId="{906B1B20-9F48-4A22-8F52-CD7256B58ECF}" srcOrd="0" destOrd="0" presId="urn:microsoft.com/office/officeart/2005/8/layout/funnel1"/>
    <dgm:cxn modelId="{3EE1CC05-B228-49D7-8D78-BB324F54CDD9}" type="presParOf" srcId="{93DDBD7C-3D3B-44FA-BF5B-C335C42F0A97}" destId="{4917D2EE-560F-4F84-ACBC-C045ADF45FB2}" srcOrd="0" destOrd="0" presId="urn:microsoft.com/office/officeart/2005/8/layout/funnel1"/>
    <dgm:cxn modelId="{F5EC0D86-4477-47AB-83D2-3C0E428EA925}" type="presParOf" srcId="{93DDBD7C-3D3B-44FA-BF5B-C335C42F0A97}" destId="{646831CB-9B27-42BA-87CE-825B02F5D63E}" srcOrd="1" destOrd="0" presId="urn:microsoft.com/office/officeart/2005/8/layout/funnel1"/>
    <dgm:cxn modelId="{5C2D06EB-959A-415B-A568-FC2263B70468}" type="presParOf" srcId="{93DDBD7C-3D3B-44FA-BF5B-C335C42F0A97}" destId="{2D160F7D-2A86-40F8-AC5B-D1084375CC17}" srcOrd="2" destOrd="0" presId="urn:microsoft.com/office/officeart/2005/8/layout/funnel1"/>
    <dgm:cxn modelId="{BD1AEAC3-CABB-4586-9A53-0D3C35454987}" type="presParOf" srcId="{93DDBD7C-3D3B-44FA-BF5B-C335C42F0A97}" destId="{27DE3C6D-F153-454A-8D00-C74AF943B6EB}" srcOrd="3" destOrd="0" presId="urn:microsoft.com/office/officeart/2005/8/layout/funnel1"/>
    <dgm:cxn modelId="{0888F18A-5ABB-42F0-8807-E40258834DA3}" type="presParOf" srcId="{93DDBD7C-3D3B-44FA-BF5B-C335C42F0A97}" destId="{906B1B20-9F48-4A22-8F52-CD7256B58ECF}" srcOrd="4" destOrd="0" presId="urn:microsoft.com/office/officeart/2005/8/layout/funnel1"/>
    <dgm:cxn modelId="{77FC0162-FA3E-4891-98B2-35756DEBEE24}" type="presParOf" srcId="{93DDBD7C-3D3B-44FA-BF5B-C335C42F0A97}" destId="{E79B5E19-0FD8-4262-B269-818F41CA97CF}" srcOrd="5" destOrd="0" presId="urn:microsoft.com/office/officeart/2005/8/layout/funnel1"/>
    <dgm:cxn modelId="{97F27652-3283-4718-AB9E-2B5359BB6651}" type="presParOf" srcId="{93DDBD7C-3D3B-44FA-BF5B-C335C42F0A97}" destId="{646BFD0B-D833-471E-9C47-B28453687017}" srcOrd="6" destOrd="0" presId="urn:microsoft.com/office/officeart/2005/8/layout/funne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799B8E-D21C-44FB-8C0A-973758C9F9DA}">
      <dsp:nvSpPr>
        <dsp:cNvPr id="0" name=""/>
        <dsp:cNvSpPr/>
      </dsp:nvSpPr>
      <dsp:spPr>
        <a:xfrm>
          <a:off x="0" y="403709"/>
          <a:ext cx="3203971" cy="1878457"/>
        </a:xfrm>
        <a:prstGeom prst="rect">
          <a:avLst/>
        </a:prstGeom>
        <a:solidFill>
          <a:srgbClr val="92D05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US" sz="1800" kern="1200" dirty="0" smtClean="0"/>
            <a:t>GATE 1: </a:t>
          </a:r>
        </a:p>
        <a:p>
          <a:pPr lvl="0" algn="ctr" defTabSz="800100">
            <a:lnSpc>
              <a:spcPct val="90000"/>
            </a:lnSpc>
            <a:spcBef>
              <a:spcPct val="0"/>
            </a:spcBef>
            <a:spcAft>
              <a:spcPct val="35000"/>
            </a:spcAft>
          </a:pPr>
          <a:r>
            <a:rPr lang="en-US" sz="1800" kern="1200" dirty="0" smtClean="0"/>
            <a:t>Long term guaranteed market</a:t>
          </a:r>
        </a:p>
        <a:p>
          <a:pPr lvl="0" algn="ctr" defTabSz="800100">
            <a:lnSpc>
              <a:spcPct val="90000"/>
            </a:lnSpc>
            <a:spcBef>
              <a:spcPct val="0"/>
            </a:spcBef>
            <a:spcAft>
              <a:spcPct val="35000"/>
            </a:spcAft>
          </a:pPr>
          <a:r>
            <a:rPr lang="en-US" sz="1800" kern="1200" dirty="0" smtClean="0"/>
            <a:t>Price and volume </a:t>
          </a:r>
          <a:r>
            <a:rPr lang="en-US" sz="1800" kern="1200" dirty="0" smtClean="0"/>
            <a:t>guaranteed</a:t>
          </a:r>
        </a:p>
        <a:p>
          <a:pPr lvl="0" algn="ctr" defTabSz="800100">
            <a:lnSpc>
              <a:spcPct val="90000"/>
            </a:lnSpc>
            <a:spcBef>
              <a:spcPct val="0"/>
            </a:spcBef>
            <a:spcAft>
              <a:spcPct val="35000"/>
            </a:spcAft>
          </a:pPr>
          <a:r>
            <a:rPr lang="en-US" sz="1800" kern="1200" dirty="0" smtClean="0"/>
            <a:t>Guided by co-operation Agreement</a:t>
          </a:r>
          <a:endParaRPr lang="en-US" sz="1800" kern="1200" dirty="0" smtClean="0"/>
        </a:p>
        <a:p>
          <a:pPr lvl="0" algn="ctr" defTabSz="800100">
            <a:lnSpc>
              <a:spcPct val="90000"/>
            </a:lnSpc>
            <a:spcBef>
              <a:spcPct val="0"/>
            </a:spcBef>
            <a:spcAft>
              <a:spcPct val="35000"/>
            </a:spcAft>
          </a:pPr>
          <a:r>
            <a:rPr lang="en-US" sz="1800" kern="1200" dirty="0" smtClean="0"/>
            <a:t>Financing not a Problem </a:t>
          </a:r>
          <a:endParaRPr lang="en-US" sz="1800" kern="1200" dirty="0"/>
        </a:p>
      </dsp:txBody>
      <dsp:txXfrm>
        <a:off x="0" y="403709"/>
        <a:ext cx="3203971" cy="1878457"/>
      </dsp:txXfrm>
    </dsp:sp>
    <dsp:sp modelId="{A6ECC9B0-8340-4C4D-AD2E-93D0B9BD90C4}">
      <dsp:nvSpPr>
        <dsp:cNvPr id="0" name=""/>
        <dsp:cNvSpPr/>
      </dsp:nvSpPr>
      <dsp:spPr>
        <a:xfrm>
          <a:off x="0" y="2480654"/>
          <a:ext cx="3203971" cy="1430193"/>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kern="1200" dirty="0" smtClean="0"/>
            <a:t>Integration of:</a:t>
          </a:r>
          <a:endParaRPr lang="en-US" sz="1500" kern="1200" dirty="0"/>
        </a:p>
        <a:p>
          <a:pPr marL="114300" lvl="1" indent="-114300" algn="l" defTabSz="666750">
            <a:lnSpc>
              <a:spcPct val="90000"/>
            </a:lnSpc>
            <a:spcBef>
              <a:spcPct val="0"/>
            </a:spcBef>
            <a:spcAft>
              <a:spcPct val="15000"/>
            </a:spcAft>
            <a:buChar char="••"/>
          </a:pPr>
          <a:r>
            <a:rPr lang="en-US" sz="1500" kern="1200" dirty="0" smtClean="0"/>
            <a:t>Indian Public Sector</a:t>
          </a:r>
          <a:endParaRPr lang="en-US" sz="1500" kern="1200" dirty="0"/>
        </a:p>
        <a:p>
          <a:pPr marL="114300" lvl="1" indent="-114300" algn="l" defTabSz="666750">
            <a:lnSpc>
              <a:spcPct val="90000"/>
            </a:lnSpc>
            <a:spcBef>
              <a:spcPct val="0"/>
            </a:spcBef>
            <a:spcAft>
              <a:spcPct val="15000"/>
            </a:spcAft>
            <a:buChar char="••"/>
          </a:pPr>
          <a:r>
            <a:rPr lang="en-US" sz="1500" kern="1200" dirty="0" smtClean="0"/>
            <a:t>Nepali Public Sector</a:t>
          </a:r>
          <a:endParaRPr lang="en-US" sz="1500" kern="1200" dirty="0"/>
        </a:p>
        <a:p>
          <a:pPr marL="114300" lvl="1" indent="-114300" algn="l" defTabSz="666750">
            <a:lnSpc>
              <a:spcPct val="90000"/>
            </a:lnSpc>
            <a:spcBef>
              <a:spcPct val="0"/>
            </a:spcBef>
            <a:spcAft>
              <a:spcPct val="15000"/>
            </a:spcAft>
            <a:buChar char="••"/>
          </a:pPr>
          <a:r>
            <a:rPr lang="en-US" sz="1500" kern="1200" dirty="0" smtClean="0"/>
            <a:t>P2P</a:t>
          </a:r>
          <a:endParaRPr lang="en-US" sz="1500" kern="1200" dirty="0"/>
        </a:p>
        <a:p>
          <a:pPr marL="114300" lvl="1" indent="-114300" algn="l" defTabSz="666750">
            <a:lnSpc>
              <a:spcPct val="90000"/>
            </a:lnSpc>
            <a:spcBef>
              <a:spcPct val="0"/>
            </a:spcBef>
            <a:spcAft>
              <a:spcPct val="15000"/>
            </a:spcAft>
            <a:buChar char="••"/>
          </a:pPr>
          <a:r>
            <a:rPr lang="en-US" sz="1500" kern="1200" dirty="0" smtClean="0"/>
            <a:t>Any private</a:t>
          </a:r>
          <a:endParaRPr lang="en-US" sz="1500" kern="1200" dirty="0"/>
        </a:p>
      </dsp:txBody>
      <dsp:txXfrm>
        <a:off x="0" y="2480654"/>
        <a:ext cx="3203971" cy="1430193"/>
      </dsp:txXfrm>
    </dsp:sp>
    <dsp:sp modelId="{33B0485D-1A25-4DAF-9B96-2DA905D05BB3}">
      <dsp:nvSpPr>
        <dsp:cNvPr id="0" name=""/>
        <dsp:cNvSpPr/>
      </dsp:nvSpPr>
      <dsp:spPr>
        <a:xfrm>
          <a:off x="3655814" y="1443663"/>
          <a:ext cx="3203971" cy="1730716"/>
        </a:xfrm>
        <a:prstGeom prst="rect">
          <a:avLst/>
        </a:prstGeom>
        <a:solidFill>
          <a:schemeClr val="accent4">
            <a:lumMod val="20000"/>
            <a:lumOff val="8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a:lnSpc>
              <a:spcPct val="90000"/>
            </a:lnSpc>
            <a:spcBef>
              <a:spcPct val="0"/>
            </a:spcBef>
            <a:spcAft>
              <a:spcPct val="35000"/>
            </a:spcAft>
          </a:pPr>
          <a:r>
            <a:rPr lang="en-US" sz="1500" kern="1200" dirty="0" smtClean="0">
              <a:solidFill>
                <a:srgbClr val="FF0000"/>
              </a:solidFill>
            </a:rPr>
            <a:t>GATE 2: </a:t>
          </a:r>
        </a:p>
        <a:p>
          <a:pPr lvl="0" algn="ctr" defTabSz="666750">
            <a:lnSpc>
              <a:spcPct val="90000"/>
            </a:lnSpc>
            <a:spcBef>
              <a:spcPct val="0"/>
            </a:spcBef>
            <a:spcAft>
              <a:spcPct val="35000"/>
            </a:spcAft>
          </a:pPr>
          <a:r>
            <a:rPr lang="en-US" sz="1500" kern="1200" dirty="0" smtClean="0">
              <a:solidFill>
                <a:srgbClr val="FF0000"/>
              </a:solidFill>
            </a:rPr>
            <a:t>Long term market ( bid or bilateral</a:t>
          </a:r>
        </a:p>
        <a:p>
          <a:pPr lvl="0" algn="ctr" defTabSz="666750">
            <a:lnSpc>
              <a:spcPct val="90000"/>
            </a:lnSpc>
            <a:spcBef>
              <a:spcPct val="0"/>
            </a:spcBef>
            <a:spcAft>
              <a:spcPct val="35000"/>
            </a:spcAft>
          </a:pPr>
          <a:r>
            <a:rPr lang="en-US" sz="1500" kern="1200" dirty="0" smtClean="0">
              <a:solidFill>
                <a:srgbClr val="FF0000"/>
              </a:solidFill>
            </a:rPr>
            <a:t>Price regulated by CERC,  and volume not guaranteed</a:t>
          </a:r>
          <a:endParaRPr lang="en-US" sz="1500" kern="1200" dirty="0">
            <a:solidFill>
              <a:srgbClr val="FF0000"/>
            </a:solidFill>
          </a:endParaRPr>
        </a:p>
      </dsp:txBody>
      <dsp:txXfrm>
        <a:off x="3655814" y="1443663"/>
        <a:ext cx="3203971" cy="1730716"/>
      </dsp:txXfrm>
    </dsp:sp>
    <dsp:sp modelId="{65597F15-28F4-427A-93A4-BCD14AEA9C10}">
      <dsp:nvSpPr>
        <dsp:cNvPr id="0" name=""/>
        <dsp:cNvSpPr/>
      </dsp:nvSpPr>
      <dsp:spPr>
        <a:xfrm>
          <a:off x="3630086" y="3387875"/>
          <a:ext cx="3203971" cy="1299874"/>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kern="1200" dirty="0" smtClean="0"/>
            <a:t>Any private direct</a:t>
          </a:r>
          <a:endParaRPr lang="en-US" sz="1500" kern="1200" dirty="0"/>
        </a:p>
        <a:p>
          <a:pPr marL="114300" lvl="1" indent="-114300" algn="l" defTabSz="666750">
            <a:lnSpc>
              <a:spcPct val="90000"/>
            </a:lnSpc>
            <a:spcBef>
              <a:spcPct val="0"/>
            </a:spcBef>
            <a:spcAft>
              <a:spcPct val="15000"/>
            </a:spcAft>
            <a:buChar char="••"/>
          </a:pPr>
          <a:r>
            <a:rPr lang="en-US" sz="1500" kern="1200" dirty="0" smtClean="0"/>
            <a:t>Any public direct</a:t>
          </a:r>
          <a:endParaRPr lang="en-US" sz="1500" kern="1200" dirty="0"/>
        </a:p>
      </dsp:txBody>
      <dsp:txXfrm>
        <a:off x="3630086" y="3387875"/>
        <a:ext cx="3203971" cy="1299874"/>
      </dsp:txXfrm>
    </dsp:sp>
    <dsp:sp modelId="{95A781F0-F777-430C-A816-B3424F5DBF69}">
      <dsp:nvSpPr>
        <dsp:cNvPr id="0" name=""/>
        <dsp:cNvSpPr/>
      </dsp:nvSpPr>
      <dsp:spPr>
        <a:xfrm>
          <a:off x="7311628" y="2542644"/>
          <a:ext cx="3203971" cy="1128141"/>
        </a:xfrm>
        <a:prstGeom prst="rect">
          <a:avLst/>
        </a:prstGeom>
        <a:solidFill>
          <a:srgbClr val="FF000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a:lnSpc>
              <a:spcPct val="90000"/>
            </a:lnSpc>
            <a:spcBef>
              <a:spcPct val="0"/>
            </a:spcBef>
            <a:spcAft>
              <a:spcPct val="35000"/>
            </a:spcAft>
          </a:pPr>
          <a:r>
            <a:rPr lang="en-US" sz="1500" kern="1200" dirty="0" smtClean="0"/>
            <a:t>GATE 3: </a:t>
          </a:r>
        </a:p>
        <a:p>
          <a:pPr lvl="0" algn="ctr" defTabSz="666750">
            <a:lnSpc>
              <a:spcPct val="90000"/>
            </a:lnSpc>
            <a:spcBef>
              <a:spcPct val="0"/>
            </a:spcBef>
            <a:spcAft>
              <a:spcPct val="35000"/>
            </a:spcAft>
          </a:pPr>
          <a:r>
            <a:rPr lang="en-US" sz="1500" kern="1200" dirty="0" smtClean="0"/>
            <a:t>Short term or Spot market</a:t>
          </a:r>
        </a:p>
        <a:p>
          <a:pPr lvl="0" algn="ctr" defTabSz="666750">
            <a:lnSpc>
              <a:spcPct val="90000"/>
            </a:lnSpc>
            <a:spcBef>
              <a:spcPct val="0"/>
            </a:spcBef>
            <a:spcAft>
              <a:spcPct val="35000"/>
            </a:spcAft>
          </a:pPr>
          <a:r>
            <a:rPr lang="en-US" sz="1500" kern="1200" dirty="0" smtClean="0"/>
            <a:t> ( nothing guaranteed)</a:t>
          </a:r>
          <a:endParaRPr lang="en-US" sz="1500" kern="1200" dirty="0"/>
        </a:p>
      </dsp:txBody>
      <dsp:txXfrm>
        <a:off x="7311628" y="2542644"/>
        <a:ext cx="3203971" cy="1128141"/>
      </dsp:txXfrm>
    </dsp:sp>
    <dsp:sp modelId="{40216177-16E0-4812-92C4-A4B23C8DEA46}">
      <dsp:nvSpPr>
        <dsp:cNvPr id="0" name=""/>
        <dsp:cNvSpPr/>
      </dsp:nvSpPr>
      <dsp:spPr>
        <a:xfrm>
          <a:off x="7311628" y="3796623"/>
          <a:ext cx="3203971" cy="113580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kern="1200" dirty="0" smtClean="0"/>
            <a:t>Integrated surplus of public sector</a:t>
          </a:r>
          <a:endParaRPr lang="en-US" sz="1500" kern="1200" dirty="0"/>
        </a:p>
        <a:p>
          <a:pPr marL="114300" lvl="1" indent="-114300" algn="l" defTabSz="666750">
            <a:lnSpc>
              <a:spcPct val="90000"/>
            </a:lnSpc>
            <a:spcBef>
              <a:spcPct val="0"/>
            </a:spcBef>
            <a:spcAft>
              <a:spcPct val="15000"/>
            </a:spcAft>
            <a:buChar char="••"/>
          </a:pPr>
          <a:r>
            <a:rPr lang="en-US" sz="1500" kern="1200" dirty="0" smtClean="0"/>
            <a:t>Individual Private sector direct</a:t>
          </a:r>
          <a:endParaRPr lang="en-US" sz="1500" kern="1200" dirty="0"/>
        </a:p>
      </dsp:txBody>
      <dsp:txXfrm>
        <a:off x="7311628" y="3796623"/>
        <a:ext cx="3203971" cy="11358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17D2EE-560F-4F84-ACBC-C045ADF45FB2}">
      <dsp:nvSpPr>
        <dsp:cNvPr id="0" name=""/>
        <dsp:cNvSpPr/>
      </dsp:nvSpPr>
      <dsp:spPr>
        <a:xfrm>
          <a:off x="709303" y="180278"/>
          <a:ext cx="2601843" cy="1568752"/>
        </a:xfrm>
        <a:prstGeom prst="ellipse">
          <a:avLst/>
        </a:prstGeom>
        <a:solidFill>
          <a:schemeClr val="accent1">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46831CB-9B27-42BA-87CE-825B02F5D63E}">
      <dsp:nvSpPr>
        <dsp:cNvPr id="0" name=""/>
        <dsp:cNvSpPr/>
      </dsp:nvSpPr>
      <dsp:spPr>
        <a:xfrm>
          <a:off x="1892290" y="2273501"/>
          <a:ext cx="875420" cy="560268"/>
        </a:xfrm>
        <a:prstGeom prst="down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D160F7D-2A86-40F8-AC5B-D1084375CC17}">
      <dsp:nvSpPr>
        <dsp:cNvPr id="0" name=""/>
        <dsp:cNvSpPr/>
      </dsp:nvSpPr>
      <dsp:spPr>
        <a:xfrm>
          <a:off x="2101812" y="2625678"/>
          <a:ext cx="3156008" cy="3474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smtClean="0"/>
            <a:t>Integrated real time surplus</a:t>
          </a:r>
          <a:endParaRPr lang="en-US" sz="1800" kern="1200" dirty="0"/>
        </a:p>
      </dsp:txBody>
      <dsp:txXfrm>
        <a:off x="2101812" y="2625678"/>
        <a:ext cx="3156008" cy="347433"/>
      </dsp:txXfrm>
    </dsp:sp>
    <dsp:sp modelId="{27DE3C6D-F153-454A-8D00-C74AF943B6EB}">
      <dsp:nvSpPr>
        <dsp:cNvPr id="0" name=""/>
        <dsp:cNvSpPr/>
      </dsp:nvSpPr>
      <dsp:spPr>
        <a:xfrm>
          <a:off x="1281196" y="940273"/>
          <a:ext cx="1575756" cy="157575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kern="1200" dirty="0" smtClean="0"/>
            <a:t>private</a:t>
          </a:r>
          <a:endParaRPr lang="en-US" sz="1900" kern="1200" dirty="0"/>
        </a:p>
      </dsp:txBody>
      <dsp:txXfrm>
        <a:off x="1511960" y="1171037"/>
        <a:ext cx="1114228" cy="1114228"/>
      </dsp:txXfrm>
    </dsp:sp>
    <dsp:sp modelId="{906B1B20-9F48-4A22-8F52-CD7256B58ECF}">
      <dsp:nvSpPr>
        <dsp:cNvPr id="0" name=""/>
        <dsp:cNvSpPr/>
      </dsp:nvSpPr>
      <dsp:spPr>
        <a:xfrm>
          <a:off x="553787" y="0"/>
          <a:ext cx="1575756" cy="157575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kern="1200" dirty="0" smtClean="0"/>
            <a:t>p2p</a:t>
          </a:r>
          <a:endParaRPr lang="en-US" sz="1900" kern="1200" dirty="0"/>
        </a:p>
      </dsp:txBody>
      <dsp:txXfrm>
        <a:off x="784551" y="230764"/>
        <a:ext cx="1114228" cy="1114228"/>
      </dsp:txXfrm>
    </dsp:sp>
    <dsp:sp modelId="{E79B5E19-0FD8-4262-B269-818F41CA97CF}">
      <dsp:nvSpPr>
        <dsp:cNvPr id="0" name=""/>
        <dsp:cNvSpPr/>
      </dsp:nvSpPr>
      <dsp:spPr>
        <a:xfrm>
          <a:off x="2329999" y="0"/>
          <a:ext cx="1575756" cy="157575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kern="1200" dirty="0" smtClean="0"/>
            <a:t>Domestic or Indian public sector</a:t>
          </a:r>
          <a:endParaRPr lang="en-US" sz="1900" kern="1200" dirty="0"/>
        </a:p>
      </dsp:txBody>
      <dsp:txXfrm>
        <a:off x="2560763" y="230764"/>
        <a:ext cx="1114228" cy="1114228"/>
      </dsp:txXfrm>
    </dsp:sp>
    <dsp:sp modelId="{646BFD0B-D833-471E-9C47-B28453687017}">
      <dsp:nvSpPr>
        <dsp:cNvPr id="0" name=""/>
        <dsp:cNvSpPr/>
      </dsp:nvSpPr>
      <dsp:spPr>
        <a:xfrm>
          <a:off x="451410" y="0"/>
          <a:ext cx="3757212" cy="2541732"/>
        </a:xfrm>
        <a:prstGeom prst="funnel">
          <a:avLst/>
        </a:prstGeom>
        <a:solidFill>
          <a:schemeClr val="lt1">
            <a:alpha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0.25234</cdr:x>
      <cdr:y>0.55714</cdr:y>
    </cdr:from>
    <cdr:to>
      <cdr:x>0.25234</cdr:x>
      <cdr:y>0.89599</cdr:y>
    </cdr:to>
    <cdr:cxnSp macro="">
      <cdr:nvCxnSpPr>
        <cdr:cNvPr id="2" name="Straight Connector 1"/>
        <cdr:cNvCxnSpPr/>
      </cdr:nvCxnSpPr>
      <cdr:spPr>
        <a:xfrm xmlns:a="http://schemas.openxmlformats.org/drawingml/2006/main" flipV="1">
          <a:off x="2057400" y="2971800"/>
          <a:ext cx="0" cy="1807391"/>
        </a:xfrm>
        <a:prstGeom xmlns:a="http://schemas.openxmlformats.org/drawingml/2006/main" prst="line">
          <a:avLst/>
        </a:prstGeom>
        <a:ln xmlns:a="http://schemas.openxmlformats.org/drawingml/2006/main" w="57150">
          <a:solidFill>
            <a:srgbClr val="FF000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597D39E-3C28-4FFF-9FF8-AD60C22E5C06}" type="datetimeFigureOut">
              <a:rPr lang="en-US" smtClean="0"/>
              <a:t>7/30/2014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5CCFB-5B3F-4007-80FB-DDA0D48E709F}" type="slidenum">
              <a:rPr lang="en-US" smtClean="0"/>
              <a:t>‹#›</a:t>
            </a:fld>
            <a:endParaRPr lang="en-US"/>
          </a:p>
        </p:txBody>
      </p:sp>
    </p:spTree>
    <p:extLst>
      <p:ext uri="{BB962C8B-B14F-4D97-AF65-F5344CB8AC3E}">
        <p14:creationId xmlns:p14="http://schemas.microsoft.com/office/powerpoint/2010/main" val="38149489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97D39E-3C28-4FFF-9FF8-AD60C22E5C06}" type="datetimeFigureOut">
              <a:rPr lang="en-US" smtClean="0"/>
              <a:t>7/30/2014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5CCFB-5B3F-4007-80FB-DDA0D48E709F}" type="slidenum">
              <a:rPr lang="en-US" smtClean="0"/>
              <a:t>‹#›</a:t>
            </a:fld>
            <a:endParaRPr lang="en-US"/>
          </a:p>
        </p:txBody>
      </p:sp>
    </p:spTree>
    <p:extLst>
      <p:ext uri="{BB962C8B-B14F-4D97-AF65-F5344CB8AC3E}">
        <p14:creationId xmlns:p14="http://schemas.microsoft.com/office/powerpoint/2010/main" val="270836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97D39E-3C28-4FFF-9FF8-AD60C22E5C06}" type="datetimeFigureOut">
              <a:rPr lang="en-US" smtClean="0"/>
              <a:t>7/30/2014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5CCFB-5B3F-4007-80FB-DDA0D48E709F}" type="slidenum">
              <a:rPr lang="en-US" smtClean="0"/>
              <a:t>‹#›</a:t>
            </a:fld>
            <a:endParaRPr lang="en-US"/>
          </a:p>
        </p:txBody>
      </p:sp>
    </p:spTree>
    <p:extLst>
      <p:ext uri="{BB962C8B-B14F-4D97-AF65-F5344CB8AC3E}">
        <p14:creationId xmlns:p14="http://schemas.microsoft.com/office/powerpoint/2010/main" val="1148018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97D39E-3C28-4FFF-9FF8-AD60C22E5C06}" type="datetimeFigureOut">
              <a:rPr lang="en-US" smtClean="0"/>
              <a:t>7/30/2014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5CCFB-5B3F-4007-80FB-DDA0D48E709F}" type="slidenum">
              <a:rPr lang="en-US" smtClean="0"/>
              <a:t>‹#›</a:t>
            </a:fld>
            <a:endParaRPr lang="en-US"/>
          </a:p>
        </p:txBody>
      </p:sp>
    </p:spTree>
    <p:extLst>
      <p:ext uri="{BB962C8B-B14F-4D97-AF65-F5344CB8AC3E}">
        <p14:creationId xmlns:p14="http://schemas.microsoft.com/office/powerpoint/2010/main" val="971707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97D39E-3C28-4FFF-9FF8-AD60C22E5C06}" type="datetimeFigureOut">
              <a:rPr lang="en-US" smtClean="0"/>
              <a:t>7/30/2014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5CCFB-5B3F-4007-80FB-DDA0D48E709F}" type="slidenum">
              <a:rPr lang="en-US" smtClean="0"/>
              <a:t>‹#›</a:t>
            </a:fld>
            <a:endParaRPr lang="en-US"/>
          </a:p>
        </p:txBody>
      </p:sp>
    </p:spTree>
    <p:extLst>
      <p:ext uri="{BB962C8B-B14F-4D97-AF65-F5344CB8AC3E}">
        <p14:creationId xmlns:p14="http://schemas.microsoft.com/office/powerpoint/2010/main" val="3237698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597D39E-3C28-4FFF-9FF8-AD60C22E5C06}" type="datetimeFigureOut">
              <a:rPr lang="en-US" smtClean="0"/>
              <a:t>7/30/2014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E5CCFB-5B3F-4007-80FB-DDA0D48E709F}" type="slidenum">
              <a:rPr lang="en-US" smtClean="0"/>
              <a:t>‹#›</a:t>
            </a:fld>
            <a:endParaRPr lang="en-US"/>
          </a:p>
        </p:txBody>
      </p:sp>
    </p:spTree>
    <p:extLst>
      <p:ext uri="{BB962C8B-B14F-4D97-AF65-F5344CB8AC3E}">
        <p14:creationId xmlns:p14="http://schemas.microsoft.com/office/powerpoint/2010/main" val="3952528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597D39E-3C28-4FFF-9FF8-AD60C22E5C06}" type="datetimeFigureOut">
              <a:rPr lang="en-US" smtClean="0"/>
              <a:t>7/30/2014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E5CCFB-5B3F-4007-80FB-DDA0D48E709F}" type="slidenum">
              <a:rPr lang="en-US" smtClean="0"/>
              <a:t>‹#›</a:t>
            </a:fld>
            <a:endParaRPr lang="en-US"/>
          </a:p>
        </p:txBody>
      </p:sp>
    </p:spTree>
    <p:extLst>
      <p:ext uri="{BB962C8B-B14F-4D97-AF65-F5344CB8AC3E}">
        <p14:creationId xmlns:p14="http://schemas.microsoft.com/office/powerpoint/2010/main" val="3582937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597D39E-3C28-4FFF-9FF8-AD60C22E5C06}" type="datetimeFigureOut">
              <a:rPr lang="en-US" smtClean="0"/>
              <a:t>7/30/2014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E5CCFB-5B3F-4007-80FB-DDA0D48E709F}" type="slidenum">
              <a:rPr lang="en-US" smtClean="0"/>
              <a:t>‹#›</a:t>
            </a:fld>
            <a:endParaRPr lang="en-US"/>
          </a:p>
        </p:txBody>
      </p:sp>
    </p:spTree>
    <p:extLst>
      <p:ext uri="{BB962C8B-B14F-4D97-AF65-F5344CB8AC3E}">
        <p14:creationId xmlns:p14="http://schemas.microsoft.com/office/powerpoint/2010/main" val="40919431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97D39E-3C28-4FFF-9FF8-AD60C22E5C06}" type="datetimeFigureOut">
              <a:rPr lang="en-US" smtClean="0"/>
              <a:t>7/30/2014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E5CCFB-5B3F-4007-80FB-DDA0D48E709F}" type="slidenum">
              <a:rPr lang="en-US" smtClean="0"/>
              <a:t>‹#›</a:t>
            </a:fld>
            <a:endParaRPr lang="en-US"/>
          </a:p>
        </p:txBody>
      </p:sp>
    </p:spTree>
    <p:extLst>
      <p:ext uri="{BB962C8B-B14F-4D97-AF65-F5344CB8AC3E}">
        <p14:creationId xmlns:p14="http://schemas.microsoft.com/office/powerpoint/2010/main" val="740981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97D39E-3C28-4FFF-9FF8-AD60C22E5C06}" type="datetimeFigureOut">
              <a:rPr lang="en-US" smtClean="0"/>
              <a:t>7/30/2014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E5CCFB-5B3F-4007-80FB-DDA0D48E709F}" type="slidenum">
              <a:rPr lang="en-US" smtClean="0"/>
              <a:t>‹#›</a:t>
            </a:fld>
            <a:endParaRPr lang="en-US"/>
          </a:p>
        </p:txBody>
      </p:sp>
    </p:spTree>
    <p:extLst>
      <p:ext uri="{BB962C8B-B14F-4D97-AF65-F5344CB8AC3E}">
        <p14:creationId xmlns:p14="http://schemas.microsoft.com/office/powerpoint/2010/main" val="859997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97D39E-3C28-4FFF-9FF8-AD60C22E5C06}" type="datetimeFigureOut">
              <a:rPr lang="en-US" smtClean="0"/>
              <a:t>7/30/2014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E5CCFB-5B3F-4007-80FB-DDA0D48E709F}" type="slidenum">
              <a:rPr lang="en-US" smtClean="0"/>
              <a:t>‹#›</a:t>
            </a:fld>
            <a:endParaRPr lang="en-US"/>
          </a:p>
        </p:txBody>
      </p:sp>
    </p:spTree>
    <p:extLst>
      <p:ext uri="{BB962C8B-B14F-4D97-AF65-F5344CB8AC3E}">
        <p14:creationId xmlns:p14="http://schemas.microsoft.com/office/powerpoint/2010/main" val="19191666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97D39E-3C28-4FFF-9FF8-AD60C22E5C06}" type="datetimeFigureOut">
              <a:rPr lang="en-US" smtClean="0"/>
              <a:t>7/30/2014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E5CCFB-5B3F-4007-80FB-DDA0D48E709F}" type="slidenum">
              <a:rPr lang="en-US" smtClean="0"/>
              <a:t>‹#›</a:t>
            </a:fld>
            <a:endParaRPr lang="en-US"/>
          </a:p>
        </p:txBody>
      </p:sp>
    </p:spTree>
    <p:extLst>
      <p:ext uri="{BB962C8B-B14F-4D97-AF65-F5344CB8AC3E}">
        <p14:creationId xmlns:p14="http://schemas.microsoft.com/office/powerpoint/2010/main" val="12379772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46253" y="978794"/>
            <a:ext cx="5542209" cy="1513738"/>
          </a:xfrm>
        </p:spPr>
        <p:txBody>
          <a:bodyPr>
            <a:normAutofit/>
          </a:bodyPr>
          <a:lstStyle/>
          <a:p>
            <a:r>
              <a:rPr lang="en-US" sz="4400" b="1" dirty="0" smtClean="0"/>
              <a:t>POWER TRADE AGREEMENT</a:t>
            </a:r>
            <a:endParaRPr lang="en-US" sz="4400" b="1" dirty="0"/>
          </a:p>
        </p:txBody>
      </p:sp>
      <p:sp>
        <p:nvSpPr>
          <p:cNvPr id="3" name="Subtitle 2"/>
          <p:cNvSpPr>
            <a:spLocks noGrp="1"/>
          </p:cNvSpPr>
          <p:nvPr>
            <p:ph type="subTitle" idx="1"/>
          </p:nvPr>
        </p:nvSpPr>
        <p:spPr>
          <a:xfrm>
            <a:off x="8577329" y="6001554"/>
            <a:ext cx="2515673" cy="557011"/>
          </a:xfrm>
        </p:spPr>
        <p:txBody>
          <a:bodyPr/>
          <a:lstStyle/>
          <a:p>
            <a:r>
              <a:rPr lang="en-US" b="1" dirty="0" err="1" smtClean="0"/>
              <a:t>Sher</a:t>
            </a:r>
            <a:r>
              <a:rPr lang="en-US" b="1" dirty="0" smtClean="0"/>
              <a:t> </a:t>
            </a:r>
            <a:r>
              <a:rPr lang="en-US" b="1" dirty="0" err="1" smtClean="0"/>
              <a:t>singh</a:t>
            </a:r>
            <a:r>
              <a:rPr lang="en-US" b="1" dirty="0" smtClean="0"/>
              <a:t> </a:t>
            </a:r>
            <a:r>
              <a:rPr lang="en-US" b="1" dirty="0" err="1" smtClean="0"/>
              <a:t>bhat</a:t>
            </a:r>
            <a:endParaRPr lang="en-US" b="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8310" y="319826"/>
            <a:ext cx="5630213" cy="6407241"/>
          </a:xfrm>
          <a:prstGeom prst="rect">
            <a:avLst/>
          </a:prstGeom>
          <a:ln w="57150">
            <a:solidFill>
              <a:schemeClr val="tx1"/>
            </a:solidFill>
          </a:ln>
        </p:spPr>
      </p:pic>
    </p:spTree>
    <p:extLst>
      <p:ext uri="{BB962C8B-B14F-4D97-AF65-F5344CB8AC3E}">
        <p14:creationId xmlns:p14="http://schemas.microsoft.com/office/powerpoint/2010/main" val="42477132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124" y="103031"/>
            <a:ext cx="11410682" cy="412124"/>
          </a:xfrm>
          <a:ln w="6350">
            <a:solidFill>
              <a:schemeClr val="tx1"/>
            </a:solidFill>
          </a:ln>
        </p:spPr>
        <p:txBody>
          <a:bodyPr>
            <a:noAutofit/>
          </a:bodyPr>
          <a:lstStyle/>
          <a:p>
            <a:pPr algn="ctr"/>
            <a:r>
              <a:rPr lang="en-US" sz="3200" b="1" dirty="0" smtClean="0"/>
              <a:t>DERIVED NEPALESE </a:t>
            </a:r>
            <a:r>
              <a:rPr lang="en-US" sz="3200" b="1" dirty="0" smtClean="0"/>
              <a:t>WISH LIST FOR PTA (1)</a:t>
            </a:r>
            <a:endParaRPr lang="en-US"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6451940"/>
              </p:ext>
            </p:extLst>
          </p:nvPr>
        </p:nvGraphicFramePr>
        <p:xfrm>
          <a:off x="128788" y="669701"/>
          <a:ext cx="11925836" cy="5769401"/>
        </p:xfrm>
        <a:graphic>
          <a:graphicData uri="http://schemas.openxmlformats.org/drawingml/2006/table">
            <a:tbl>
              <a:tblPr firstRow="1" firstCol="1" bandRow="1">
                <a:tableStyleId>{5C22544A-7EE6-4342-B048-85BDC9FD1C3A}</a:tableStyleId>
              </a:tblPr>
              <a:tblGrid>
                <a:gridCol w="2189409"/>
                <a:gridCol w="8577330"/>
                <a:gridCol w="1159097"/>
              </a:tblGrid>
              <a:tr h="229881">
                <a:tc>
                  <a:txBody>
                    <a:bodyPr/>
                    <a:lstStyle/>
                    <a:p>
                      <a:pPr marL="0" marR="0">
                        <a:lnSpc>
                          <a:spcPct val="107000"/>
                        </a:lnSpc>
                        <a:spcBef>
                          <a:spcPts val="0"/>
                        </a:spcBef>
                        <a:spcAft>
                          <a:spcPts val="0"/>
                        </a:spcAft>
                      </a:pPr>
                      <a:r>
                        <a:rPr lang="en-US" sz="1800" dirty="0">
                          <a:effectLst/>
                        </a:rPr>
                        <a:t>Area</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0257" marR="30257" marT="0" marB="0"/>
                </a:tc>
                <a:tc>
                  <a:txBody>
                    <a:bodyPr/>
                    <a:lstStyle/>
                    <a:p>
                      <a:pPr marL="0" marR="0">
                        <a:lnSpc>
                          <a:spcPct val="107000"/>
                        </a:lnSpc>
                        <a:spcBef>
                          <a:spcPts val="0"/>
                        </a:spcBef>
                        <a:spcAft>
                          <a:spcPts val="0"/>
                        </a:spcAft>
                      </a:pPr>
                      <a:r>
                        <a:rPr lang="en-US" sz="1800" dirty="0">
                          <a:effectLst/>
                        </a:rPr>
                        <a:t>Issue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0257" marR="30257" marT="0" marB="0"/>
                </a:tc>
                <a:tc>
                  <a:txBody>
                    <a:bodyPr/>
                    <a:lstStyle/>
                    <a:p>
                      <a:pPr marL="0" marR="0">
                        <a:lnSpc>
                          <a:spcPct val="107000"/>
                        </a:lnSpc>
                        <a:spcBef>
                          <a:spcPts val="0"/>
                        </a:spcBef>
                        <a:spcAft>
                          <a:spcPts val="0"/>
                        </a:spcAft>
                      </a:pPr>
                      <a:r>
                        <a:rPr lang="en-US" sz="1800" dirty="0" smtClean="0">
                          <a:effectLst/>
                        </a:rPr>
                        <a:t>Analysis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0257" marR="30257" marT="0" marB="0"/>
                </a:tc>
              </a:tr>
              <a:tr h="453478">
                <a:tc rowSpan="3">
                  <a:txBody>
                    <a:bodyPr/>
                    <a:lstStyle/>
                    <a:p>
                      <a:pPr marL="0" marR="0">
                        <a:lnSpc>
                          <a:spcPct val="107000"/>
                        </a:lnSpc>
                        <a:spcBef>
                          <a:spcPts val="0"/>
                        </a:spcBef>
                        <a:spcAft>
                          <a:spcPts val="0"/>
                        </a:spcAft>
                      </a:pPr>
                      <a:r>
                        <a:rPr lang="en-US" sz="2000" dirty="0">
                          <a:effectLst/>
                        </a:rPr>
                        <a:t>Development </a:t>
                      </a:r>
                      <a:r>
                        <a:rPr lang="en-US" sz="2000" dirty="0" smtClean="0">
                          <a:effectLst/>
                        </a:rPr>
                        <a:t>of</a:t>
                      </a:r>
                    </a:p>
                    <a:p>
                      <a:pPr marL="0" marR="0">
                        <a:lnSpc>
                          <a:spcPct val="107000"/>
                        </a:lnSpc>
                        <a:spcBef>
                          <a:spcPts val="0"/>
                        </a:spcBef>
                        <a:spcAft>
                          <a:spcPts val="0"/>
                        </a:spcAft>
                      </a:pPr>
                      <a:r>
                        <a:rPr lang="en-US" sz="2000" dirty="0" smtClean="0">
                          <a:effectLst/>
                        </a:rPr>
                        <a:t> </a:t>
                      </a:r>
                      <a:r>
                        <a:rPr lang="en-US" sz="2000" dirty="0">
                          <a:effectLst/>
                        </a:rPr>
                        <a:t>hydropower</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30257" marR="30257" marT="0" marB="0"/>
                </a:tc>
                <a:tc>
                  <a:txBody>
                    <a:bodyPr/>
                    <a:lstStyle/>
                    <a:p>
                      <a:pPr marL="0" marR="0">
                        <a:lnSpc>
                          <a:spcPct val="107000"/>
                        </a:lnSpc>
                        <a:spcBef>
                          <a:spcPts val="0"/>
                        </a:spcBef>
                        <a:spcAft>
                          <a:spcPts val="0"/>
                        </a:spcAft>
                      </a:pPr>
                      <a:r>
                        <a:rPr lang="en-US" sz="1800" dirty="0">
                          <a:effectLst/>
                        </a:rPr>
                        <a:t>PTA should have provisions to accelerate not regulate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0257" marR="30257" marT="0" marB="0"/>
                </a:tc>
                <a:tc>
                  <a:txBody>
                    <a:bodyPr/>
                    <a:lstStyle/>
                    <a:p>
                      <a:pPr marL="0" marR="0">
                        <a:lnSpc>
                          <a:spcPct val="107000"/>
                        </a:lnSpc>
                        <a:spcBef>
                          <a:spcPts val="0"/>
                        </a:spcBef>
                        <a:spcAft>
                          <a:spcPts val="0"/>
                        </a:spcAft>
                      </a:pPr>
                      <a:r>
                        <a:rPr lang="en-US" sz="500" dirty="0">
                          <a:effectLst/>
                        </a:rPr>
                        <a:t> </a:t>
                      </a:r>
                      <a:endParaRPr lang="en-US" sz="500" dirty="0">
                        <a:effectLst/>
                        <a:latin typeface="Calibri" panose="020F0502020204030204" pitchFamily="34" charset="0"/>
                        <a:ea typeface="Calibri" panose="020F0502020204030204" pitchFamily="34" charset="0"/>
                        <a:cs typeface="Times New Roman" panose="02020603050405020304" pitchFamily="18" charset="0"/>
                      </a:endParaRPr>
                    </a:p>
                  </a:txBody>
                  <a:tcPr marL="30257" marR="30257" marT="0" marB="0"/>
                </a:tc>
              </a:tr>
              <a:tr h="306484">
                <a:tc vMerge="1">
                  <a:txBody>
                    <a:bodyPr/>
                    <a:lstStyle/>
                    <a:p>
                      <a:pPr marL="0" marR="0">
                        <a:lnSpc>
                          <a:spcPct val="107000"/>
                        </a:lnSpc>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30257" marR="30257" marT="0" marB="0"/>
                </a:tc>
                <a:tc>
                  <a:txBody>
                    <a:bodyPr/>
                    <a:lstStyle/>
                    <a:p>
                      <a:pPr marL="0" marR="0">
                        <a:lnSpc>
                          <a:spcPct val="107000"/>
                        </a:lnSpc>
                        <a:spcBef>
                          <a:spcPts val="0"/>
                        </a:spcBef>
                        <a:spcAft>
                          <a:spcPts val="0"/>
                        </a:spcAft>
                      </a:pPr>
                      <a:r>
                        <a:rPr lang="en-US" sz="1800" dirty="0">
                          <a:effectLst/>
                        </a:rPr>
                        <a:t>No outside intervention on how and when to develop Nepal’s hydropower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0257" marR="30257" marT="0" marB="0"/>
                </a:tc>
                <a:tc>
                  <a:txBody>
                    <a:bodyPr/>
                    <a:lstStyle/>
                    <a:p>
                      <a:pPr marL="0" marR="0">
                        <a:lnSpc>
                          <a:spcPct val="107000"/>
                        </a:lnSpc>
                        <a:spcBef>
                          <a:spcPts val="0"/>
                        </a:spcBef>
                        <a:spcAft>
                          <a:spcPts val="0"/>
                        </a:spcAft>
                      </a:pPr>
                      <a:r>
                        <a:rPr lang="en-US" sz="500">
                          <a:effectLst/>
                        </a:rPr>
                        <a:t> </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0257" marR="30257" marT="0" marB="0"/>
                </a:tc>
              </a:tr>
              <a:tr h="612967">
                <a:tc vMerge="1">
                  <a:txBody>
                    <a:bodyPr/>
                    <a:lstStyle/>
                    <a:p>
                      <a:pPr marL="0" marR="0">
                        <a:lnSpc>
                          <a:spcPct val="107000"/>
                        </a:lnSpc>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30257" marR="30257" marT="0" marB="0"/>
                </a:tc>
                <a:tc>
                  <a:txBody>
                    <a:bodyPr/>
                    <a:lstStyle/>
                    <a:p>
                      <a:pPr marL="0" marR="0">
                        <a:lnSpc>
                          <a:spcPct val="107000"/>
                        </a:lnSpc>
                        <a:spcBef>
                          <a:spcPts val="0"/>
                        </a:spcBef>
                        <a:spcAft>
                          <a:spcPts val="0"/>
                        </a:spcAft>
                      </a:pPr>
                      <a:r>
                        <a:rPr lang="en-US" sz="1800" dirty="0">
                          <a:effectLst/>
                        </a:rPr>
                        <a:t>No provision acceptable that eclipses Nepal’s water right on its territory, right on added value of water  during the course of hydropower development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0257" marR="30257" marT="0" marB="0"/>
                </a:tc>
                <a:tc>
                  <a:txBody>
                    <a:bodyPr/>
                    <a:lstStyle/>
                    <a:p>
                      <a:pPr marL="0" marR="0">
                        <a:lnSpc>
                          <a:spcPct val="107000"/>
                        </a:lnSpc>
                        <a:spcBef>
                          <a:spcPts val="0"/>
                        </a:spcBef>
                        <a:spcAft>
                          <a:spcPts val="0"/>
                        </a:spcAft>
                      </a:pPr>
                      <a:r>
                        <a:rPr lang="en-US" sz="500">
                          <a:effectLst/>
                        </a:rPr>
                        <a:t> </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0257" marR="30257" marT="0" marB="0"/>
                </a:tc>
              </a:tr>
              <a:tr h="612967">
                <a:tc>
                  <a:txBody>
                    <a:bodyPr/>
                    <a:lstStyle/>
                    <a:p>
                      <a:pPr marL="0" marR="0">
                        <a:lnSpc>
                          <a:spcPct val="107000"/>
                        </a:lnSpc>
                        <a:spcBef>
                          <a:spcPts val="0"/>
                        </a:spcBef>
                        <a:spcAft>
                          <a:spcPts val="0"/>
                        </a:spcAft>
                      </a:pPr>
                      <a:r>
                        <a:rPr lang="en-US" sz="2000" dirty="0">
                          <a:effectLst/>
                        </a:rPr>
                        <a:t>Domestic </a:t>
                      </a:r>
                      <a:endParaRPr lang="en-US" sz="2000" dirty="0" smtClean="0">
                        <a:effectLst/>
                      </a:endParaRPr>
                    </a:p>
                    <a:p>
                      <a:pPr marL="0" marR="0">
                        <a:lnSpc>
                          <a:spcPct val="107000"/>
                        </a:lnSpc>
                        <a:spcBef>
                          <a:spcPts val="0"/>
                        </a:spcBef>
                        <a:spcAft>
                          <a:spcPts val="0"/>
                        </a:spcAft>
                      </a:pPr>
                      <a:r>
                        <a:rPr lang="en-US" sz="2000" dirty="0" smtClean="0">
                          <a:effectLst/>
                        </a:rPr>
                        <a:t>Requirements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30257" marR="30257" marT="0" marB="0"/>
                </a:tc>
                <a:tc>
                  <a:txBody>
                    <a:bodyPr/>
                    <a:lstStyle/>
                    <a:p>
                      <a:pPr marL="0" marR="0">
                        <a:lnSpc>
                          <a:spcPct val="107000"/>
                        </a:lnSpc>
                        <a:spcBef>
                          <a:spcPts val="0"/>
                        </a:spcBef>
                        <a:spcAft>
                          <a:spcPts val="0"/>
                        </a:spcAft>
                      </a:pPr>
                      <a:r>
                        <a:rPr lang="en-US" sz="1800" dirty="0">
                          <a:effectLst/>
                        </a:rPr>
                        <a:t>PTA </a:t>
                      </a:r>
                      <a:r>
                        <a:rPr lang="en-US" sz="1800" dirty="0" smtClean="0">
                          <a:effectLst/>
                        </a:rPr>
                        <a:t>to </a:t>
                      </a:r>
                      <a:r>
                        <a:rPr lang="en-US" sz="1800" dirty="0">
                          <a:effectLst/>
                        </a:rPr>
                        <a:t>ensure that export of electricity shall be only after meeting Nepal’s domestic requirement in REAL TIME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0257" marR="30257" marT="0" marB="0"/>
                </a:tc>
                <a:tc>
                  <a:txBody>
                    <a:bodyPr/>
                    <a:lstStyle/>
                    <a:p>
                      <a:pPr marL="0" marR="0">
                        <a:lnSpc>
                          <a:spcPct val="107000"/>
                        </a:lnSpc>
                        <a:spcBef>
                          <a:spcPts val="0"/>
                        </a:spcBef>
                        <a:spcAft>
                          <a:spcPts val="0"/>
                        </a:spcAft>
                      </a:pPr>
                      <a:r>
                        <a:rPr lang="en-US" sz="500">
                          <a:effectLst/>
                        </a:rPr>
                        <a:t> </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0257" marR="30257" marT="0" marB="0"/>
                </a:tc>
              </a:tr>
              <a:tr h="385866">
                <a:tc rowSpan="5">
                  <a:txBody>
                    <a:bodyPr/>
                    <a:lstStyle/>
                    <a:p>
                      <a:pPr marL="0" marR="0">
                        <a:lnSpc>
                          <a:spcPct val="107000"/>
                        </a:lnSpc>
                        <a:spcBef>
                          <a:spcPts val="0"/>
                        </a:spcBef>
                        <a:spcAft>
                          <a:spcPts val="0"/>
                        </a:spcAft>
                      </a:pPr>
                      <a:r>
                        <a:rPr lang="en-US" sz="2000" dirty="0">
                          <a:effectLst/>
                        </a:rPr>
                        <a:t>Accessibility in </a:t>
                      </a:r>
                      <a:endParaRPr lang="en-US" sz="2000" dirty="0" smtClean="0">
                        <a:effectLst/>
                      </a:endParaRPr>
                    </a:p>
                    <a:p>
                      <a:pPr marL="0" marR="0">
                        <a:lnSpc>
                          <a:spcPct val="107000"/>
                        </a:lnSpc>
                        <a:spcBef>
                          <a:spcPts val="0"/>
                        </a:spcBef>
                        <a:spcAft>
                          <a:spcPts val="0"/>
                        </a:spcAft>
                      </a:pPr>
                      <a:r>
                        <a:rPr lang="en-US" sz="2000" dirty="0" smtClean="0">
                          <a:effectLst/>
                        </a:rPr>
                        <a:t>Indian </a:t>
                      </a:r>
                      <a:r>
                        <a:rPr lang="en-US" sz="2000" dirty="0">
                          <a:effectLst/>
                        </a:rPr>
                        <a:t>Market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30257" marR="30257" marT="0" marB="0"/>
                </a:tc>
                <a:tc>
                  <a:txBody>
                    <a:bodyPr/>
                    <a:lstStyle/>
                    <a:p>
                      <a:pPr marL="0" marR="0">
                        <a:lnSpc>
                          <a:spcPct val="107000"/>
                        </a:lnSpc>
                        <a:spcBef>
                          <a:spcPts val="0"/>
                        </a:spcBef>
                        <a:spcAft>
                          <a:spcPts val="0"/>
                        </a:spcAft>
                      </a:pPr>
                      <a:r>
                        <a:rPr lang="en-US" sz="1800" dirty="0">
                          <a:effectLst/>
                        </a:rPr>
                        <a:t>PTA </a:t>
                      </a:r>
                      <a:r>
                        <a:rPr lang="en-US" sz="1800" dirty="0" smtClean="0">
                          <a:effectLst/>
                        </a:rPr>
                        <a:t>to </a:t>
                      </a:r>
                      <a:r>
                        <a:rPr lang="en-US" sz="1800" dirty="0">
                          <a:effectLst/>
                        </a:rPr>
                        <a:t>ensure  market for all generated power </a:t>
                      </a:r>
                      <a:r>
                        <a:rPr lang="en-US" sz="1800" dirty="0" smtClean="0">
                          <a:effectLst/>
                        </a:rPr>
                        <a:t>for design </a:t>
                      </a:r>
                      <a:r>
                        <a:rPr lang="en-US" sz="1800" dirty="0">
                          <a:effectLst/>
                        </a:rPr>
                        <a:t>optimization </a:t>
                      </a:r>
                      <a:r>
                        <a:rPr lang="en-US" sz="1800" dirty="0" smtClean="0">
                          <a:effectLst/>
                        </a:rPr>
                        <a:t>at</a:t>
                      </a:r>
                      <a:r>
                        <a:rPr lang="en-US" sz="1800" baseline="0" dirty="0" smtClean="0">
                          <a:effectLst/>
                        </a:rPr>
                        <a:t> best use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0257" marR="30257" marT="0" marB="0"/>
                </a:tc>
                <a:tc>
                  <a:txBody>
                    <a:bodyPr/>
                    <a:lstStyle/>
                    <a:p>
                      <a:pPr marL="0" marR="0">
                        <a:lnSpc>
                          <a:spcPct val="107000"/>
                        </a:lnSpc>
                        <a:spcBef>
                          <a:spcPts val="0"/>
                        </a:spcBef>
                        <a:spcAft>
                          <a:spcPts val="0"/>
                        </a:spcAft>
                      </a:pPr>
                      <a:r>
                        <a:rPr lang="en-US" sz="500">
                          <a:effectLst/>
                        </a:rPr>
                        <a:t> </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0257" marR="30257" marT="0" marB="0"/>
                </a:tc>
              </a:tr>
              <a:tr h="612967">
                <a:tc vMerge="1">
                  <a:txBody>
                    <a:bodyPr/>
                    <a:lstStyle/>
                    <a:p>
                      <a:pPr marL="0" marR="0">
                        <a:lnSpc>
                          <a:spcPct val="107000"/>
                        </a:lnSpc>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30257" marR="30257" marT="0" marB="0"/>
                </a:tc>
                <a:tc>
                  <a:txBody>
                    <a:bodyPr/>
                    <a:lstStyle/>
                    <a:p>
                      <a:pPr marL="0" marR="0">
                        <a:lnSpc>
                          <a:spcPct val="107000"/>
                        </a:lnSpc>
                        <a:spcBef>
                          <a:spcPts val="0"/>
                        </a:spcBef>
                        <a:spcAft>
                          <a:spcPts val="0"/>
                        </a:spcAft>
                      </a:pPr>
                      <a:r>
                        <a:rPr lang="en-US" sz="1800" dirty="0">
                          <a:effectLst/>
                        </a:rPr>
                        <a:t>PTA should provide non- discriminatory access to  Nepalese public and private generators in Indian market and transmission grid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0257" marR="30257" marT="0" marB="0"/>
                </a:tc>
                <a:tc>
                  <a:txBody>
                    <a:bodyPr/>
                    <a:lstStyle/>
                    <a:p>
                      <a:pPr marL="0" marR="0">
                        <a:lnSpc>
                          <a:spcPct val="107000"/>
                        </a:lnSpc>
                        <a:spcBef>
                          <a:spcPts val="0"/>
                        </a:spcBef>
                        <a:spcAft>
                          <a:spcPts val="0"/>
                        </a:spcAft>
                      </a:pPr>
                      <a:r>
                        <a:rPr lang="en-US" sz="500">
                          <a:effectLst/>
                        </a:rPr>
                        <a:t> </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0257" marR="30257" marT="0" marB="0"/>
                </a:tc>
              </a:tr>
              <a:tr h="306484">
                <a:tc vMerge="1">
                  <a:txBody>
                    <a:bodyPr/>
                    <a:lstStyle/>
                    <a:p>
                      <a:pPr marL="0" marR="0">
                        <a:lnSpc>
                          <a:spcPct val="107000"/>
                        </a:lnSpc>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30257" marR="30257" marT="0" marB="0"/>
                </a:tc>
                <a:tc>
                  <a:txBody>
                    <a:bodyPr/>
                    <a:lstStyle/>
                    <a:p>
                      <a:pPr marL="0" marR="0">
                        <a:lnSpc>
                          <a:spcPct val="107000"/>
                        </a:lnSpc>
                        <a:spcBef>
                          <a:spcPts val="0"/>
                        </a:spcBef>
                        <a:spcAft>
                          <a:spcPts val="0"/>
                        </a:spcAft>
                      </a:pPr>
                      <a:r>
                        <a:rPr lang="en-US" sz="1800" dirty="0">
                          <a:effectLst/>
                        </a:rPr>
                        <a:t>All tariff and non- tariff barriers on import/ export of electricity </a:t>
                      </a:r>
                      <a:r>
                        <a:rPr lang="en-US" sz="1800" dirty="0" smtClean="0">
                          <a:effectLst/>
                        </a:rPr>
                        <a:t>to be </a:t>
                      </a:r>
                      <a:r>
                        <a:rPr lang="en-US" sz="1800" dirty="0">
                          <a:effectLst/>
                        </a:rPr>
                        <a:t>waived.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0257" marR="30257" marT="0" marB="0"/>
                </a:tc>
                <a:tc>
                  <a:txBody>
                    <a:bodyPr/>
                    <a:lstStyle/>
                    <a:p>
                      <a:pPr marL="0" marR="0">
                        <a:lnSpc>
                          <a:spcPct val="107000"/>
                        </a:lnSpc>
                        <a:spcBef>
                          <a:spcPts val="0"/>
                        </a:spcBef>
                        <a:spcAft>
                          <a:spcPts val="0"/>
                        </a:spcAft>
                      </a:pPr>
                      <a:r>
                        <a:rPr lang="en-US" sz="500">
                          <a:effectLst/>
                        </a:rPr>
                        <a:t> </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0257" marR="30257" marT="0" marB="0"/>
                </a:tc>
              </a:tr>
              <a:tr h="612967">
                <a:tc vMerge="1">
                  <a:txBody>
                    <a:bodyPr/>
                    <a:lstStyle/>
                    <a:p>
                      <a:pPr marL="0" marR="0">
                        <a:lnSpc>
                          <a:spcPct val="107000"/>
                        </a:lnSpc>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30257" marR="30257" marT="0" marB="0"/>
                </a:tc>
                <a:tc>
                  <a:txBody>
                    <a:bodyPr/>
                    <a:lstStyle/>
                    <a:p>
                      <a:pPr marL="0" marR="0">
                        <a:lnSpc>
                          <a:spcPct val="107000"/>
                        </a:lnSpc>
                        <a:spcBef>
                          <a:spcPts val="0"/>
                        </a:spcBef>
                        <a:spcAft>
                          <a:spcPts val="0"/>
                        </a:spcAft>
                      </a:pPr>
                      <a:r>
                        <a:rPr lang="en-US" sz="1800" dirty="0">
                          <a:effectLst/>
                        </a:rPr>
                        <a:t>Nepalese power to have access in all kinds of Indian markets ( Long term, short term and spot market)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0257" marR="30257" marT="0" marB="0"/>
                </a:tc>
                <a:tc>
                  <a:txBody>
                    <a:bodyPr/>
                    <a:lstStyle/>
                    <a:p>
                      <a:pPr marL="0" marR="0">
                        <a:lnSpc>
                          <a:spcPct val="107000"/>
                        </a:lnSpc>
                        <a:spcBef>
                          <a:spcPts val="0"/>
                        </a:spcBef>
                        <a:spcAft>
                          <a:spcPts val="0"/>
                        </a:spcAft>
                      </a:pPr>
                      <a:r>
                        <a:rPr lang="en-US" sz="500">
                          <a:effectLst/>
                        </a:rPr>
                        <a:t> </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0257" marR="30257" marT="0" marB="0"/>
                </a:tc>
              </a:tr>
              <a:tr h="306484">
                <a:tc vMerge="1">
                  <a:txBody>
                    <a:bodyPr/>
                    <a:lstStyle/>
                    <a:p>
                      <a:pPr marL="0" marR="0">
                        <a:lnSpc>
                          <a:spcPct val="107000"/>
                        </a:lnSpc>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30257" marR="30257" marT="0" marB="0"/>
                </a:tc>
                <a:tc>
                  <a:txBody>
                    <a:bodyPr/>
                    <a:lstStyle/>
                    <a:p>
                      <a:pPr marL="0" marR="0">
                        <a:lnSpc>
                          <a:spcPct val="107000"/>
                        </a:lnSpc>
                        <a:spcBef>
                          <a:spcPts val="0"/>
                        </a:spcBef>
                        <a:spcAft>
                          <a:spcPts val="0"/>
                        </a:spcAft>
                      </a:pPr>
                      <a:r>
                        <a:rPr lang="en-US" sz="1800" dirty="0">
                          <a:effectLst/>
                        </a:rPr>
                        <a:t>No direct or indirect special tariffs </a:t>
                      </a:r>
                      <a:r>
                        <a:rPr lang="en-US" sz="1800" dirty="0" smtClean="0">
                          <a:effectLst/>
                        </a:rPr>
                        <a:t>or special clearances on </a:t>
                      </a:r>
                      <a:r>
                        <a:rPr lang="en-US" sz="1800" dirty="0">
                          <a:effectLst/>
                        </a:rPr>
                        <a:t>importable power in India</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0257" marR="30257" marT="0" marB="0"/>
                </a:tc>
                <a:tc>
                  <a:txBody>
                    <a:bodyPr/>
                    <a:lstStyle/>
                    <a:p>
                      <a:pPr marL="0" marR="0">
                        <a:lnSpc>
                          <a:spcPct val="107000"/>
                        </a:lnSpc>
                        <a:spcBef>
                          <a:spcPts val="0"/>
                        </a:spcBef>
                        <a:spcAft>
                          <a:spcPts val="0"/>
                        </a:spcAft>
                      </a:pPr>
                      <a:r>
                        <a:rPr lang="en-US" sz="500">
                          <a:effectLst/>
                        </a:rPr>
                        <a:t> </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0257" marR="30257" marT="0" marB="0"/>
                </a:tc>
              </a:tr>
              <a:tr h="306484">
                <a:tc rowSpan="3">
                  <a:txBody>
                    <a:bodyPr/>
                    <a:lstStyle/>
                    <a:p>
                      <a:pPr marL="0" marR="0">
                        <a:lnSpc>
                          <a:spcPct val="107000"/>
                        </a:lnSpc>
                        <a:spcBef>
                          <a:spcPts val="0"/>
                        </a:spcBef>
                        <a:spcAft>
                          <a:spcPts val="0"/>
                        </a:spcAft>
                      </a:pPr>
                      <a:r>
                        <a:rPr lang="en-US" sz="2000" dirty="0">
                          <a:effectLst/>
                        </a:rPr>
                        <a:t>Tariff</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dirty="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0257" marR="30257" marT="0" marB="0"/>
                </a:tc>
                <a:tc>
                  <a:txBody>
                    <a:bodyPr/>
                    <a:lstStyle/>
                    <a:p>
                      <a:pPr marL="0" marR="0">
                        <a:lnSpc>
                          <a:spcPct val="107000"/>
                        </a:lnSpc>
                        <a:spcBef>
                          <a:spcPts val="0"/>
                        </a:spcBef>
                        <a:spcAft>
                          <a:spcPts val="0"/>
                        </a:spcAft>
                      </a:pPr>
                      <a:r>
                        <a:rPr lang="en-US" sz="1800" dirty="0">
                          <a:effectLst/>
                        </a:rPr>
                        <a:t>PTA should ensure best market prices above cost of generation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0257" marR="30257" marT="0" marB="0"/>
                </a:tc>
                <a:tc>
                  <a:txBody>
                    <a:bodyPr/>
                    <a:lstStyle/>
                    <a:p>
                      <a:pPr marL="0" marR="0">
                        <a:lnSpc>
                          <a:spcPct val="107000"/>
                        </a:lnSpc>
                        <a:spcBef>
                          <a:spcPts val="0"/>
                        </a:spcBef>
                        <a:spcAft>
                          <a:spcPts val="0"/>
                        </a:spcAft>
                      </a:pPr>
                      <a:r>
                        <a:rPr lang="en-US" sz="500">
                          <a:effectLst/>
                        </a:rPr>
                        <a:t> </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0257" marR="30257" marT="0" marB="0"/>
                </a:tc>
              </a:tr>
              <a:tr h="306484">
                <a:tc vMerge="1">
                  <a:txBody>
                    <a:bodyPr/>
                    <a:lstStyle/>
                    <a:p>
                      <a:pPr marL="0" marR="0">
                        <a:lnSpc>
                          <a:spcPct val="107000"/>
                        </a:lnSpc>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30257" marR="30257" marT="0" marB="0"/>
                </a:tc>
                <a:tc>
                  <a:txBody>
                    <a:bodyPr/>
                    <a:lstStyle/>
                    <a:p>
                      <a:pPr marL="0" marR="0">
                        <a:lnSpc>
                          <a:spcPct val="107000"/>
                        </a:lnSpc>
                        <a:spcBef>
                          <a:spcPts val="0"/>
                        </a:spcBef>
                        <a:spcAft>
                          <a:spcPts val="0"/>
                        </a:spcAft>
                      </a:pPr>
                      <a:r>
                        <a:rPr lang="en-US" sz="1800" dirty="0">
                          <a:effectLst/>
                        </a:rPr>
                        <a:t>Product value of peak and off peak power be ensured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0257" marR="30257" marT="0" marB="0"/>
                </a:tc>
                <a:tc>
                  <a:txBody>
                    <a:bodyPr/>
                    <a:lstStyle/>
                    <a:p>
                      <a:pPr marL="0" marR="0">
                        <a:lnSpc>
                          <a:spcPct val="107000"/>
                        </a:lnSpc>
                        <a:spcBef>
                          <a:spcPts val="0"/>
                        </a:spcBef>
                        <a:spcAft>
                          <a:spcPts val="0"/>
                        </a:spcAft>
                      </a:pPr>
                      <a:r>
                        <a:rPr lang="en-US" sz="500">
                          <a:effectLst/>
                        </a:rPr>
                        <a:t> </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0257" marR="30257" marT="0" marB="0"/>
                </a:tc>
              </a:tr>
              <a:tr h="612967">
                <a:tc vMerge="1">
                  <a:txBody>
                    <a:bodyPr/>
                    <a:lstStyle/>
                    <a:p>
                      <a:pPr marL="0" marR="0">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0257" marR="30257" marT="0" marB="0"/>
                </a:tc>
                <a:tc>
                  <a:txBody>
                    <a:bodyPr/>
                    <a:lstStyle/>
                    <a:p>
                      <a:pPr marL="0" marR="0">
                        <a:lnSpc>
                          <a:spcPct val="107000"/>
                        </a:lnSpc>
                        <a:spcBef>
                          <a:spcPts val="0"/>
                        </a:spcBef>
                        <a:spcAft>
                          <a:spcPts val="0"/>
                        </a:spcAft>
                      </a:pPr>
                      <a:r>
                        <a:rPr lang="en-US" sz="1800" dirty="0">
                          <a:effectLst/>
                        </a:rPr>
                        <a:t>Respective parties should be allowed to sign PPA in INR, USD or NR as per their  mutual convenience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0257" marR="30257" marT="0" marB="0"/>
                </a:tc>
                <a:tc>
                  <a:txBody>
                    <a:bodyPr/>
                    <a:lstStyle/>
                    <a:p>
                      <a:pPr marL="0" marR="0">
                        <a:lnSpc>
                          <a:spcPct val="107000"/>
                        </a:lnSpc>
                        <a:spcBef>
                          <a:spcPts val="0"/>
                        </a:spcBef>
                        <a:spcAft>
                          <a:spcPts val="0"/>
                        </a:spcAft>
                      </a:pPr>
                      <a:r>
                        <a:rPr lang="en-US" sz="500" dirty="0">
                          <a:effectLst/>
                        </a:rPr>
                        <a:t> </a:t>
                      </a:r>
                      <a:endParaRPr lang="en-US" sz="500" dirty="0">
                        <a:effectLst/>
                        <a:latin typeface="Calibri" panose="020F0502020204030204" pitchFamily="34" charset="0"/>
                        <a:ea typeface="Calibri" panose="020F0502020204030204" pitchFamily="34" charset="0"/>
                        <a:cs typeface="Times New Roman" panose="02020603050405020304" pitchFamily="18" charset="0"/>
                      </a:endParaRPr>
                    </a:p>
                  </a:txBody>
                  <a:tcPr marL="30257" marR="30257" marT="0" marB="0"/>
                </a:tc>
              </a:tr>
            </a:tbl>
          </a:graphicData>
        </a:graphic>
      </p:graphicFrame>
    </p:spTree>
    <p:extLst>
      <p:ext uri="{BB962C8B-B14F-4D97-AF65-F5344CB8AC3E}">
        <p14:creationId xmlns:p14="http://schemas.microsoft.com/office/powerpoint/2010/main" val="9262874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124" y="103031"/>
            <a:ext cx="11410682" cy="412124"/>
          </a:xfrm>
          <a:ln w="6350">
            <a:solidFill>
              <a:schemeClr val="tx1"/>
            </a:solidFill>
          </a:ln>
        </p:spPr>
        <p:txBody>
          <a:bodyPr>
            <a:noAutofit/>
          </a:bodyPr>
          <a:lstStyle/>
          <a:p>
            <a:pPr algn="ctr"/>
            <a:r>
              <a:rPr lang="en-US" sz="3200" b="1" dirty="0" smtClean="0"/>
              <a:t>DERIVED NEPALESE </a:t>
            </a:r>
            <a:r>
              <a:rPr lang="en-US" sz="3200" b="1" dirty="0" smtClean="0"/>
              <a:t>WISH LIST FOR PTA (2)</a:t>
            </a:r>
            <a:endParaRPr lang="en-US"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63493933"/>
              </p:ext>
            </p:extLst>
          </p:nvPr>
        </p:nvGraphicFramePr>
        <p:xfrm>
          <a:off x="412124" y="669699"/>
          <a:ext cx="11410681" cy="5514799"/>
        </p:xfrm>
        <a:graphic>
          <a:graphicData uri="http://schemas.openxmlformats.org/drawingml/2006/table">
            <a:tbl>
              <a:tblPr firstRow="1" firstCol="1" bandRow="1">
                <a:tableStyleId>{5C22544A-7EE6-4342-B048-85BDC9FD1C3A}</a:tableStyleId>
              </a:tblPr>
              <a:tblGrid>
                <a:gridCol w="1661375"/>
                <a:gridCol w="8203842"/>
                <a:gridCol w="1545464"/>
              </a:tblGrid>
              <a:tr h="360217">
                <a:tc>
                  <a:txBody>
                    <a:bodyPr/>
                    <a:lstStyle/>
                    <a:p>
                      <a:pPr marL="0" marR="0">
                        <a:lnSpc>
                          <a:spcPct val="107000"/>
                        </a:lnSpc>
                        <a:spcBef>
                          <a:spcPts val="0"/>
                        </a:spcBef>
                        <a:spcAft>
                          <a:spcPts val="0"/>
                        </a:spcAft>
                      </a:pPr>
                      <a:r>
                        <a:rPr lang="en-US" sz="2000" dirty="0">
                          <a:effectLst/>
                        </a:rPr>
                        <a:t>Area</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30257" marR="30257" marT="0" marB="0"/>
                </a:tc>
                <a:tc>
                  <a:txBody>
                    <a:bodyPr/>
                    <a:lstStyle/>
                    <a:p>
                      <a:pPr marL="0" marR="0">
                        <a:lnSpc>
                          <a:spcPct val="107000"/>
                        </a:lnSpc>
                        <a:spcBef>
                          <a:spcPts val="0"/>
                        </a:spcBef>
                        <a:spcAft>
                          <a:spcPts val="0"/>
                        </a:spcAft>
                      </a:pPr>
                      <a:r>
                        <a:rPr lang="en-US" sz="2000" dirty="0">
                          <a:effectLst/>
                        </a:rPr>
                        <a:t>Issue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30257" marR="30257" marT="0" marB="0"/>
                </a:tc>
                <a:tc>
                  <a:txBody>
                    <a:bodyPr/>
                    <a:lstStyle/>
                    <a:p>
                      <a:pPr marL="0" marR="0">
                        <a:lnSpc>
                          <a:spcPct val="107000"/>
                        </a:lnSpc>
                        <a:spcBef>
                          <a:spcPts val="0"/>
                        </a:spcBef>
                        <a:spcAft>
                          <a:spcPts val="0"/>
                        </a:spcAft>
                      </a:pPr>
                      <a:r>
                        <a:rPr lang="en-US" sz="2000" dirty="0">
                          <a:effectLst/>
                        </a:rPr>
                        <a:t>Analytic note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30257" marR="30257" marT="0" marB="0"/>
                </a:tc>
              </a:tr>
              <a:tr h="1520101">
                <a:tc>
                  <a:txBody>
                    <a:bodyPr/>
                    <a:lstStyle/>
                    <a:p>
                      <a:pPr marL="0" marR="0">
                        <a:lnSpc>
                          <a:spcPct val="107000"/>
                        </a:lnSpc>
                        <a:spcBef>
                          <a:spcPts val="0"/>
                        </a:spcBef>
                        <a:spcAft>
                          <a:spcPts val="0"/>
                        </a:spcAft>
                      </a:pPr>
                      <a:r>
                        <a:rPr lang="en-US" sz="2000" dirty="0">
                          <a:effectLst/>
                        </a:rPr>
                        <a:t>Market coupling</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30257" marR="30257" marT="0" marB="0"/>
                </a:tc>
                <a:tc>
                  <a:txBody>
                    <a:bodyPr/>
                    <a:lstStyle/>
                    <a:p>
                      <a:pPr marL="0" marR="0">
                        <a:lnSpc>
                          <a:spcPct val="107000"/>
                        </a:lnSpc>
                        <a:spcBef>
                          <a:spcPts val="0"/>
                        </a:spcBef>
                        <a:spcAft>
                          <a:spcPts val="0"/>
                        </a:spcAft>
                      </a:pPr>
                      <a:r>
                        <a:rPr lang="en-US" sz="2000" dirty="0">
                          <a:effectLst/>
                        </a:rPr>
                        <a:t>Perfect integration as common market but Nepalese consumers should not be exposed to catastrophic price hike in common market due to supply deficits.</a:t>
                      </a:r>
                    </a:p>
                    <a:p>
                      <a:pPr marL="0" marR="0">
                        <a:lnSpc>
                          <a:spcPct val="107000"/>
                        </a:lnSpc>
                        <a:spcBef>
                          <a:spcPts val="0"/>
                        </a:spcBef>
                        <a:spcAft>
                          <a:spcPts val="0"/>
                        </a:spcAft>
                      </a:pPr>
                      <a:r>
                        <a:rPr lang="en-US" sz="2000" dirty="0">
                          <a:effectLst/>
                        </a:rPr>
                        <a:t> If Nepal is entering long term market, Nepal’s export will not entertain market price hikes but Nepalese consumers will be exposed to it. So Nepalese consumers should be immunized from it.</a:t>
                      </a:r>
                    </a:p>
                    <a:p>
                      <a:pPr marL="0" marR="0">
                        <a:lnSpc>
                          <a:spcPct val="107000"/>
                        </a:lnSpc>
                        <a:spcBef>
                          <a:spcPts val="0"/>
                        </a:spcBef>
                        <a:spcAft>
                          <a:spcPts val="0"/>
                        </a:spcAft>
                      </a:pPr>
                      <a:r>
                        <a:rPr lang="en-US" sz="2000" dirty="0">
                          <a:effectLst/>
                        </a:rPr>
                        <a:t>(How it will be done? Insulate domestic market? Then integration will be of different kind.)</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30257" marR="30257" marT="0" marB="0"/>
                </a:tc>
                <a:tc>
                  <a:txBody>
                    <a:bodyPr/>
                    <a:lstStyle/>
                    <a:p>
                      <a:pPr marL="0" marR="0">
                        <a:lnSpc>
                          <a:spcPct val="107000"/>
                        </a:lnSpc>
                        <a:spcBef>
                          <a:spcPts val="0"/>
                        </a:spcBef>
                        <a:spcAft>
                          <a:spcPts val="0"/>
                        </a:spcAft>
                      </a:pPr>
                      <a:r>
                        <a:rPr lang="en-US" sz="500">
                          <a:effectLst/>
                        </a:rPr>
                        <a:t> </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0257" marR="30257" marT="0" marB="0"/>
                </a:tc>
              </a:tr>
              <a:tr h="480251">
                <a:tc>
                  <a:txBody>
                    <a:bodyPr/>
                    <a:lstStyle/>
                    <a:p>
                      <a:pPr marL="0" marR="0">
                        <a:lnSpc>
                          <a:spcPct val="107000"/>
                        </a:lnSpc>
                        <a:spcBef>
                          <a:spcPts val="0"/>
                        </a:spcBef>
                        <a:spcAft>
                          <a:spcPts val="0"/>
                        </a:spcAft>
                      </a:pPr>
                      <a:r>
                        <a:rPr lang="en-US" sz="2000">
                          <a:effectLst/>
                        </a:rPr>
                        <a:t>Risks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30257" marR="30257" marT="0" marB="0"/>
                </a:tc>
                <a:tc>
                  <a:txBody>
                    <a:bodyPr/>
                    <a:lstStyle/>
                    <a:p>
                      <a:pPr marL="0" marR="0">
                        <a:lnSpc>
                          <a:spcPct val="107000"/>
                        </a:lnSpc>
                        <a:spcBef>
                          <a:spcPts val="0"/>
                        </a:spcBef>
                        <a:spcAft>
                          <a:spcPts val="0"/>
                        </a:spcAft>
                      </a:pPr>
                      <a:r>
                        <a:rPr lang="en-US" sz="2000" dirty="0">
                          <a:effectLst/>
                        </a:rPr>
                        <a:t>No risk of marketing in volume as well as in cost of generation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30257" marR="30257" marT="0" marB="0"/>
                </a:tc>
                <a:tc>
                  <a:txBody>
                    <a:bodyPr/>
                    <a:lstStyle/>
                    <a:p>
                      <a:pPr marL="0" marR="0">
                        <a:lnSpc>
                          <a:spcPct val="107000"/>
                        </a:lnSpc>
                        <a:spcBef>
                          <a:spcPts val="0"/>
                        </a:spcBef>
                        <a:spcAft>
                          <a:spcPts val="0"/>
                        </a:spcAft>
                      </a:pPr>
                      <a:r>
                        <a:rPr lang="en-US" sz="500">
                          <a:effectLst/>
                        </a:rPr>
                        <a:t> </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0257" marR="30257" marT="0" marB="0"/>
                </a:tc>
              </a:tr>
              <a:tr h="480251">
                <a:tc>
                  <a:txBody>
                    <a:bodyPr/>
                    <a:lstStyle/>
                    <a:p>
                      <a:pPr marL="0" marR="0">
                        <a:lnSpc>
                          <a:spcPct val="107000"/>
                        </a:lnSpc>
                        <a:spcBef>
                          <a:spcPts val="0"/>
                        </a:spcBef>
                        <a:spcAft>
                          <a:spcPts val="0"/>
                        </a:spcAft>
                      </a:pPr>
                      <a:r>
                        <a:rPr lang="en-US" sz="20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30257" marR="30257" marT="0" marB="0"/>
                </a:tc>
                <a:tc>
                  <a:txBody>
                    <a:bodyPr/>
                    <a:lstStyle/>
                    <a:p>
                      <a:pPr marL="0" marR="0">
                        <a:lnSpc>
                          <a:spcPct val="107000"/>
                        </a:lnSpc>
                        <a:spcBef>
                          <a:spcPts val="0"/>
                        </a:spcBef>
                        <a:spcAft>
                          <a:spcPts val="0"/>
                        </a:spcAft>
                      </a:pPr>
                      <a:r>
                        <a:rPr lang="en-US" sz="2000" dirty="0">
                          <a:effectLst/>
                        </a:rPr>
                        <a:t>PTA should not expose Nepal to FOREX Risk</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30257" marR="30257" marT="0" marB="0"/>
                </a:tc>
                <a:tc>
                  <a:txBody>
                    <a:bodyPr/>
                    <a:lstStyle/>
                    <a:p>
                      <a:pPr marL="0" marR="0">
                        <a:lnSpc>
                          <a:spcPct val="107000"/>
                        </a:lnSpc>
                        <a:spcBef>
                          <a:spcPts val="0"/>
                        </a:spcBef>
                        <a:spcAft>
                          <a:spcPts val="0"/>
                        </a:spcAft>
                      </a:pPr>
                      <a:r>
                        <a:rPr lang="en-US" sz="500">
                          <a:effectLst/>
                        </a:rPr>
                        <a:t> </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0257" marR="30257" marT="0" marB="0"/>
                </a:tc>
              </a:tr>
              <a:tr h="960500">
                <a:tc>
                  <a:txBody>
                    <a:bodyPr/>
                    <a:lstStyle/>
                    <a:p>
                      <a:pPr marL="0" marR="0">
                        <a:lnSpc>
                          <a:spcPct val="107000"/>
                        </a:lnSpc>
                        <a:spcBef>
                          <a:spcPts val="0"/>
                        </a:spcBef>
                        <a:spcAft>
                          <a:spcPts val="0"/>
                        </a:spcAft>
                      </a:pPr>
                      <a:r>
                        <a:rPr lang="en-US" sz="2000">
                          <a:effectLst/>
                        </a:rPr>
                        <a:t>Net off gain to GON</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30257" marR="30257" marT="0" marB="0"/>
                </a:tc>
                <a:tc>
                  <a:txBody>
                    <a:bodyPr/>
                    <a:lstStyle/>
                    <a:p>
                      <a:pPr marL="0" marR="0">
                        <a:lnSpc>
                          <a:spcPct val="107000"/>
                        </a:lnSpc>
                        <a:spcBef>
                          <a:spcPts val="0"/>
                        </a:spcBef>
                        <a:spcAft>
                          <a:spcPts val="0"/>
                        </a:spcAft>
                      </a:pPr>
                      <a:r>
                        <a:rPr lang="en-US" sz="2000" dirty="0">
                          <a:effectLst/>
                        </a:rPr>
                        <a:t>PTA should ensure definite predefined net off gain to GON on per unit of exported energy considering the concessions and incentives offered by the GON for development of hydropower.</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30257" marR="30257" marT="0" marB="0"/>
                </a:tc>
                <a:tc>
                  <a:txBody>
                    <a:bodyPr/>
                    <a:lstStyle/>
                    <a:p>
                      <a:pPr marL="0" marR="0">
                        <a:lnSpc>
                          <a:spcPct val="107000"/>
                        </a:lnSpc>
                        <a:spcBef>
                          <a:spcPts val="0"/>
                        </a:spcBef>
                        <a:spcAft>
                          <a:spcPts val="0"/>
                        </a:spcAft>
                      </a:pPr>
                      <a:r>
                        <a:rPr lang="en-US" sz="500">
                          <a:effectLst/>
                        </a:rPr>
                        <a:t> </a:t>
                      </a:r>
                      <a:endParaRPr lang="en-US" sz="500">
                        <a:effectLst/>
                        <a:latin typeface="Calibri" panose="020F0502020204030204" pitchFamily="34" charset="0"/>
                        <a:ea typeface="Calibri" panose="020F0502020204030204" pitchFamily="34" charset="0"/>
                        <a:cs typeface="Times New Roman" panose="02020603050405020304" pitchFamily="18" charset="0"/>
                      </a:endParaRPr>
                    </a:p>
                  </a:txBody>
                  <a:tcPr marL="30257" marR="30257" marT="0" marB="0"/>
                </a:tc>
              </a:tr>
              <a:tr h="932720">
                <a:tc>
                  <a:txBody>
                    <a:bodyPr/>
                    <a:lstStyle/>
                    <a:p>
                      <a:pPr marL="0" marR="0">
                        <a:lnSpc>
                          <a:spcPct val="107000"/>
                        </a:lnSpc>
                        <a:spcBef>
                          <a:spcPts val="0"/>
                        </a:spcBef>
                        <a:spcAft>
                          <a:spcPts val="0"/>
                        </a:spcAft>
                      </a:pPr>
                      <a:r>
                        <a:rPr lang="en-US" sz="2000" dirty="0">
                          <a:effectLst/>
                        </a:rPr>
                        <a:t>Third Country Sale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30257" marR="30257" marT="0" marB="0"/>
                </a:tc>
                <a:tc>
                  <a:txBody>
                    <a:bodyPr/>
                    <a:lstStyle/>
                    <a:p>
                      <a:pPr marL="0" marR="0">
                        <a:lnSpc>
                          <a:spcPct val="107000"/>
                        </a:lnSpc>
                        <a:spcBef>
                          <a:spcPts val="0"/>
                        </a:spcBef>
                        <a:spcAft>
                          <a:spcPts val="0"/>
                        </a:spcAft>
                      </a:pPr>
                      <a:r>
                        <a:rPr lang="en-US" sz="2000" dirty="0">
                          <a:effectLst/>
                        </a:rPr>
                        <a:t>PTA should allow export of power by Nepal to a third country using Indian grid</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30257" marR="30257" marT="0" marB="0"/>
                </a:tc>
                <a:tc>
                  <a:txBody>
                    <a:bodyPr/>
                    <a:lstStyle/>
                    <a:p>
                      <a:pPr marL="0" marR="0">
                        <a:lnSpc>
                          <a:spcPct val="107000"/>
                        </a:lnSpc>
                        <a:spcBef>
                          <a:spcPts val="0"/>
                        </a:spcBef>
                        <a:spcAft>
                          <a:spcPts val="0"/>
                        </a:spcAft>
                      </a:pPr>
                      <a:r>
                        <a:rPr lang="en-US" sz="500" dirty="0">
                          <a:effectLst/>
                        </a:rPr>
                        <a:t> </a:t>
                      </a:r>
                      <a:endParaRPr lang="en-US" sz="500" dirty="0">
                        <a:effectLst/>
                        <a:latin typeface="Calibri" panose="020F0502020204030204" pitchFamily="34" charset="0"/>
                        <a:ea typeface="Calibri" panose="020F0502020204030204" pitchFamily="34" charset="0"/>
                        <a:cs typeface="Times New Roman" panose="02020603050405020304" pitchFamily="18" charset="0"/>
                      </a:endParaRPr>
                    </a:p>
                  </a:txBody>
                  <a:tcPr marL="30257" marR="30257" marT="0" marB="0"/>
                </a:tc>
              </a:tr>
            </a:tbl>
          </a:graphicData>
        </a:graphic>
      </p:graphicFrame>
    </p:spTree>
    <p:extLst>
      <p:ext uri="{BB962C8B-B14F-4D97-AF65-F5344CB8AC3E}">
        <p14:creationId xmlns:p14="http://schemas.microsoft.com/office/powerpoint/2010/main" val="3151913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3958" y="120427"/>
            <a:ext cx="10515600" cy="420486"/>
          </a:xfrm>
        </p:spPr>
        <p:txBody>
          <a:bodyPr>
            <a:noAutofit/>
          </a:bodyPr>
          <a:lstStyle/>
          <a:p>
            <a:pPr algn="ctr"/>
            <a:r>
              <a:rPr lang="en-US" sz="2800" b="1" dirty="0" smtClean="0"/>
              <a:t>NEPALESE WISH MARKET</a:t>
            </a:r>
            <a:endParaRPr lang="en-US" sz="2800" b="1" dirty="0"/>
          </a:p>
        </p:txBody>
      </p:sp>
      <p:sp>
        <p:nvSpPr>
          <p:cNvPr id="3" name="Hexagon 2"/>
          <p:cNvSpPr/>
          <p:nvPr/>
        </p:nvSpPr>
        <p:spPr>
          <a:xfrm>
            <a:off x="3382851" y="1854557"/>
            <a:ext cx="4726546" cy="3284113"/>
          </a:xfrm>
          <a:prstGeom prst="hexagon">
            <a:avLst/>
          </a:prstGeom>
          <a:solidFill>
            <a:schemeClr val="accent4">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5098336" y="5209538"/>
            <a:ext cx="914400" cy="914400"/>
          </a:xfrm>
          <a:prstGeom prst="ellipse">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2665928" y="1945782"/>
            <a:ext cx="914400" cy="914400"/>
          </a:xfrm>
          <a:prstGeom prst="ellipse">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5207358" y="482957"/>
            <a:ext cx="914400" cy="914400"/>
          </a:xfrm>
          <a:prstGeom prst="ellipse">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7" name="Oval 6"/>
          <p:cNvSpPr/>
          <p:nvPr/>
        </p:nvSpPr>
        <p:spPr>
          <a:xfrm>
            <a:off x="9098925" y="4320862"/>
            <a:ext cx="914400" cy="914400"/>
          </a:xfrm>
          <a:prstGeom prst="ellipse">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7753080" y="1865324"/>
            <a:ext cx="914400" cy="914400"/>
          </a:xfrm>
          <a:prstGeom prst="ellipse">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2208728" y="4295138"/>
            <a:ext cx="914400" cy="914400"/>
          </a:xfrm>
          <a:prstGeom prst="ellipse">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4300359" y="1990322"/>
            <a:ext cx="2510354" cy="2800619"/>
          </a:xfrm>
          <a:prstGeom prst="ellipse">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MM</a:t>
            </a:r>
            <a:endParaRPr lang="en-US" dirty="0"/>
          </a:p>
        </p:txBody>
      </p:sp>
      <p:cxnSp>
        <p:nvCxnSpPr>
          <p:cNvPr id="41" name="Straight Arrow Connector 40"/>
          <p:cNvCxnSpPr/>
          <p:nvPr/>
        </p:nvCxnSpPr>
        <p:spPr>
          <a:xfrm flipH="1">
            <a:off x="5640946" y="1056068"/>
            <a:ext cx="51516" cy="1442433"/>
          </a:xfrm>
          <a:prstGeom prst="straightConnector1">
            <a:avLst/>
          </a:prstGeom>
          <a:ln w="762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a:off x="7421452" y="3773510"/>
            <a:ext cx="1979895" cy="1043256"/>
          </a:xfrm>
          <a:prstGeom prst="straightConnector1">
            <a:avLst/>
          </a:prstGeom>
          <a:ln w="762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63" name="TextBox 62"/>
          <p:cNvSpPr txBox="1"/>
          <p:nvPr/>
        </p:nvSpPr>
        <p:spPr>
          <a:xfrm>
            <a:off x="5172275" y="3205965"/>
            <a:ext cx="984565" cy="646331"/>
          </a:xfrm>
          <a:prstGeom prst="rect">
            <a:avLst/>
          </a:prstGeom>
          <a:noFill/>
        </p:spPr>
        <p:txBody>
          <a:bodyPr wrap="none" rtlCol="0">
            <a:spAutoFit/>
          </a:bodyPr>
          <a:lstStyle/>
          <a:p>
            <a:r>
              <a:rPr lang="en-US" dirty="0" smtClean="0"/>
              <a:t>INDIAN</a:t>
            </a:r>
          </a:p>
          <a:p>
            <a:r>
              <a:rPr lang="en-US" dirty="0" smtClean="0"/>
              <a:t>MARKET</a:t>
            </a:r>
            <a:endParaRPr lang="en-US" dirty="0"/>
          </a:p>
        </p:txBody>
      </p:sp>
      <p:sp>
        <p:nvSpPr>
          <p:cNvPr id="70" name="TextBox 69"/>
          <p:cNvSpPr txBox="1"/>
          <p:nvPr/>
        </p:nvSpPr>
        <p:spPr>
          <a:xfrm>
            <a:off x="7788321" y="2137858"/>
            <a:ext cx="859915" cy="369332"/>
          </a:xfrm>
          <a:prstGeom prst="rect">
            <a:avLst/>
          </a:prstGeom>
          <a:noFill/>
        </p:spPr>
        <p:txBody>
          <a:bodyPr wrap="none" rtlCol="0">
            <a:spAutoFit/>
          </a:bodyPr>
          <a:lstStyle/>
          <a:p>
            <a:r>
              <a:rPr lang="en-US" dirty="0" smtClean="0"/>
              <a:t>Bhutan</a:t>
            </a:r>
            <a:endParaRPr lang="en-US" dirty="0"/>
          </a:p>
        </p:txBody>
      </p:sp>
      <p:sp>
        <p:nvSpPr>
          <p:cNvPr id="72" name="TextBox 71"/>
          <p:cNvSpPr txBox="1"/>
          <p:nvPr/>
        </p:nvSpPr>
        <p:spPr>
          <a:xfrm>
            <a:off x="8924381" y="4656682"/>
            <a:ext cx="1263487" cy="369332"/>
          </a:xfrm>
          <a:prstGeom prst="rect">
            <a:avLst/>
          </a:prstGeom>
          <a:noFill/>
        </p:spPr>
        <p:txBody>
          <a:bodyPr wrap="none" rtlCol="0">
            <a:spAutoFit/>
          </a:bodyPr>
          <a:lstStyle/>
          <a:p>
            <a:r>
              <a:rPr lang="en-US" dirty="0" smtClean="0"/>
              <a:t>Bangladesh</a:t>
            </a:r>
            <a:endParaRPr lang="en-US" dirty="0"/>
          </a:p>
        </p:txBody>
      </p:sp>
      <p:sp>
        <p:nvSpPr>
          <p:cNvPr id="73" name="TextBox 72"/>
          <p:cNvSpPr txBox="1"/>
          <p:nvPr/>
        </p:nvSpPr>
        <p:spPr>
          <a:xfrm>
            <a:off x="5046807" y="5511282"/>
            <a:ext cx="1017458" cy="369332"/>
          </a:xfrm>
          <a:prstGeom prst="rect">
            <a:avLst/>
          </a:prstGeom>
          <a:noFill/>
        </p:spPr>
        <p:txBody>
          <a:bodyPr wrap="none" rtlCol="0">
            <a:spAutoFit/>
          </a:bodyPr>
          <a:lstStyle/>
          <a:p>
            <a:r>
              <a:rPr lang="en-US" dirty="0" smtClean="0"/>
              <a:t>Sri Lanka</a:t>
            </a:r>
            <a:endParaRPr lang="en-US" dirty="0"/>
          </a:p>
        </p:txBody>
      </p:sp>
      <p:sp>
        <p:nvSpPr>
          <p:cNvPr id="74" name="TextBox 73"/>
          <p:cNvSpPr txBox="1"/>
          <p:nvPr/>
        </p:nvSpPr>
        <p:spPr>
          <a:xfrm>
            <a:off x="2630991" y="2184960"/>
            <a:ext cx="959815" cy="369332"/>
          </a:xfrm>
          <a:prstGeom prst="rect">
            <a:avLst/>
          </a:prstGeom>
          <a:noFill/>
        </p:spPr>
        <p:txBody>
          <a:bodyPr wrap="none" rtlCol="0">
            <a:spAutoFit/>
          </a:bodyPr>
          <a:lstStyle/>
          <a:p>
            <a:r>
              <a:rPr lang="en-US" dirty="0" smtClean="0"/>
              <a:t>Pakistan</a:t>
            </a:r>
            <a:endParaRPr lang="en-US" dirty="0"/>
          </a:p>
        </p:txBody>
      </p:sp>
      <p:sp>
        <p:nvSpPr>
          <p:cNvPr id="75" name="TextBox 74"/>
          <p:cNvSpPr txBox="1"/>
          <p:nvPr/>
        </p:nvSpPr>
        <p:spPr>
          <a:xfrm>
            <a:off x="2152326" y="4593396"/>
            <a:ext cx="1027204" cy="369332"/>
          </a:xfrm>
          <a:prstGeom prst="rect">
            <a:avLst/>
          </a:prstGeom>
          <a:noFill/>
        </p:spPr>
        <p:txBody>
          <a:bodyPr wrap="none" rtlCol="0">
            <a:spAutoFit/>
          </a:bodyPr>
          <a:lstStyle/>
          <a:p>
            <a:r>
              <a:rPr lang="en-US" dirty="0" smtClean="0"/>
              <a:t>Maldives</a:t>
            </a:r>
            <a:endParaRPr lang="en-US" dirty="0"/>
          </a:p>
        </p:txBody>
      </p:sp>
      <p:cxnSp>
        <p:nvCxnSpPr>
          <p:cNvPr id="14" name="Straight Connector 13"/>
          <p:cNvCxnSpPr/>
          <p:nvPr/>
        </p:nvCxnSpPr>
        <p:spPr>
          <a:xfrm>
            <a:off x="5801115" y="1056068"/>
            <a:ext cx="1607246" cy="2717442"/>
          </a:xfrm>
          <a:prstGeom prst="line">
            <a:avLst/>
          </a:prstGeom>
          <a:ln w="7620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5285847" y="657991"/>
            <a:ext cx="778418" cy="369332"/>
          </a:xfrm>
          <a:prstGeom prst="rect">
            <a:avLst/>
          </a:prstGeom>
          <a:noFill/>
        </p:spPr>
        <p:txBody>
          <a:bodyPr wrap="none" rtlCol="0">
            <a:spAutoFit/>
          </a:bodyPr>
          <a:lstStyle/>
          <a:p>
            <a:r>
              <a:rPr lang="en-US" dirty="0" smtClean="0"/>
              <a:t>NEPAL</a:t>
            </a:r>
            <a:endParaRPr lang="en-US" dirty="0"/>
          </a:p>
        </p:txBody>
      </p:sp>
      <p:sp>
        <p:nvSpPr>
          <p:cNvPr id="19" name="TextBox 18"/>
          <p:cNvSpPr txBox="1"/>
          <p:nvPr/>
        </p:nvSpPr>
        <p:spPr>
          <a:xfrm>
            <a:off x="4135397" y="1945782"/>
            <a:ext cx="724878" cy="369332"/>
          </a:xfrm>
          <a:prstGeom prst="rect">
            <a:avLst/>
          </a:prstGeom>
          <a:noFill/>
        </p:spPr>
        <p:txBody>
          <a:bodyPr wrap="none" rtlCol="0">
            <a:spAutoFit/>
          </a:bodyPr>
          <a:lstStyle/>
          <a:p>
            <a:r>
              <a:rPr lang="en-US" dirty="0" smtClean="0"/>
              <a:t>INDIA</a:t>
            </a:r>
            <a:endParaRPr lang="en-US" dirty="0"/>
          </a:p>
        </p:txBody>
      </p:sp>
    </p:spTree>
    <p:extLst>
      <p:ext uri="{BB962C8B-B14F-4D97-AF65-F5344CB8AC3E}">
        <p14:creationId xmlns:p14="http://schemas.microsoft.com/office/powerpoint/2010/main" val="38590671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093" y="0"/>
            <a:ext cx="11552349" cy="631065"/>
          </a:xfrm>
          <a:ln w="9525">
            <a:solidFill>
              <a:schemeClr val="tx1"/>
            </a:solidFill>
          </a:ln>
        </p:spPr>
        <p:txBody>
          <a:bodyPr>
            <a:normAutofit/>
          </a:bodyPr>
          <a:lstStyle/>
          <a:p>
            <a:pPr algn="ctr"/>
            <a:r>
              <a:rPr lang="en-US" sz="3200" b="1" dirty="0" smtClean="0"/>
              <a:t>DERIVED INDIAN </a:t>
            </a:r>
            <a:r>
              <a:rPr lang="en-US" sz="3200" b="1" dirty="0" smtClean="0"/>
              <a:t>WISH LIST FOR PTA</a:t>
            </a:r>
            <a:endParaRPr lang="en-US"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07443254"/>
              </p:ext>
            </p:extLst>
          </p:nvPr>
        </p:nvGraphicFramePr>
        <p:xfrm>
          <a:off x="309092" y="733424"/>
          <a:ext cx="11552349" cy="5776725"/>
        </p:xfrm>
        <a:graphic>
          <a:graphicData uri="http://schemas.openxmlformats.org/drawingml/2006/table">
            <a:tbl>
              <a:tblPr firstRow="1" firstCol="1" bandRow="1">
                <a:tableStyleId>{5C22544A-7EE6-4342-B048-85BDC9FD1C3A}</a:tableStyleId>
              </a:tblPr>
              <a:tblGrid>
                <a:gridCol w="1899782"/>
                <a:gridCol w="9652567"/>
              </a:tblGrid>
              <a:tr h="170111">
                <a:tc>
                  <a:txBody>
                    <a:bodyPr/>
                    <a:lstStyle/>
                    <a:p>
                      <a:pPr marL="0" marR="0">
                        <a:lnSpc>
                          <a:spcPct val="107000"/>
                        </a:lnSpc>
                        <a:spcBef>
                          <a:spcPts val="0"/>
                        </a:spcBef>
                        <a:spcAft>
                          <a:spcPts val="0"/>
                        </a:spcAft>
                      </a:pPr>
                      <a:r>
                        <a:rPr lang="en-US" sz="1600" dirty="0">
                          <a:effectLst/>
                        </a:rPr>
                        <a:t>Area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5033" marR="65033" marT="0" marB="0"/>
                </a:tc>
                <a:tc>
                  <a:txBody>
                    <a:bodyPr/>
                    <a:lstStyle/>
                    <a:p>
                      <a:pPr marL="0" marR="0">
                        <a:lnSpc>
                          <a:spcPct val="107000"/>
                        </a:lnSpc>
                        <a:spcBef>
                          <a:spcPts val="0"/>
                        </a:spcBef>
                        <a:spcAft>
                          <a:spcPts val="0"/>
                        </a:spcAft>
                      </a:pPr>
                      <a:r>
                        <a:rPr lang="en-US" sz="1600">
                          <a:effectLst/>
                        </a:rPr>
                        <a:t>Issue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5033" marR="65033" marT="0" marB="0"/>
                </a:tc>
              </a:tr>
              <a:tr h="340221">
                <a:tc rowSpan="3">
                  <a:txBody>
                    <a:bodyPr/>
                    <a:lstStyle/>
                    <a:p>
                      <a:pPr marL="0" marR="0">
                        <a:lnSpc>
                          <a:spcPct val="107000"/>
                        </a:lnSpc>
                        <a:spcBef>
                          <a:spcPts val="0"/>
                        </a:spcBef>
                        <a:spcAft>
                          <a:spcPts val="0"/>
                        </a:spcAft>
                      </a:pPr>
                      <a:r>
                        <a:rPr lang="en-US" sz="2000" dirty="0">
                          <a:effectLst/>
                        </a:rPr>
                        <a:t>Development of </a:t>
                      </a:r>
                      <a:endParaRPr lang="en-US" sz="2000" dirty="0" smtClean="0">
                        <a:effectLst/>
                      </a:endParaRPr>
                    </a:p>
                    <a:p>
                      <a:pPr marL="0" marR="0">
                        <a:lnSpc>
                          <a:spcPct val="107000"/>
                        </a:lnSpc>
                        <a:spcBef>
                          <a:spcPts val="0"/>
                        </a:spcBef>
                        <a:spcAft>
                          <a:spcPts val="0"/>
                        </a:spcAft>
                      </a:pPr>
                      <a:r>
                        <a:rPr lang="en-US" sz="2000" dirty="0" smtClean="0">
                          <a:effectLst/>
                        </a:rPr>
                        <a:t>hydropower</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5033" marR="65033" marT="0" marB="0"/>
                </a:tc>
                <a:tc>
                  <a:txBody>
                    <a:bodyPr/>
                    <a:lstStyle/>
                    <a:p>
                      <a:pPr marL="0" marR="0">
                        <a:lnSpc>
                          <a:spcPct val="107000"/>
                        </a:lnSpc>
                        <a:spcBef>
                          <a:spcPts val="0"/>
                        </a:spcBef>
                        <a:spcAft>
                          <a:spcPts val="0"/>
                        </a:spcAft>
                      </a:pPr>
                      <a:r>
                        <a:rPr lang="en-US" sz="1800" dirty="0">
                          <a:effectLst/>
                        </a:rPr>
                        <a:t>India </a:t>
                      </a:r>
                      <a:r>
                        <a:rPr lang="en-US" sz="1800" dirty="0" smtClean="0">
                          <a:effectLst/>
                        </a:rPr>
                        <a:t>wishes</a:t>
                      </a:r>
                      <a:r>
                        <a:rPr lang="en-US" sz="1800" baseline="0" dirty="0" smtClean="0">
                          <a:effectLst/>
                        </a:rPr>
                        <a:t> to</a:t>
                      </a:r>
                      <a:r>
                        <a:rPr lang="en-US" sz="1800" dirty="0" smtClean="0">
                          <a:effectLst/>
                        </a:rPr>
                        <a:t> </a:t>
                      </a:r>
                      <a:r>
                        <a:rPr lang="en-US" sz="1800" dirty="0">
                          <a:effectLst/>
                        </a:rPr>
                        <a:t>be involved in the planning </a:t>
                      </a:r>
                      <a:r>
                        <a:rPr lang="en-US" sz="1800" baseline="0" dirty="0" smtClean="0">
                          <a:effectLst/>
                        </a:rPr>
                        <a:t> and</a:t>
                      </a:r>
                      <a:r>
                        <a:rPr lang="en-US" sz="1800" dirty="0" smtClean="0">
                          <a:effectLst/>
                        </a:rPr>
                        <a:t> </a:t>
                      </a:r>
                      <a:r>
                        <a:rPr lang="en-US" sz="1800" dirty="0">
                          <a:effectLst/>
                        </a:rPr>
                        <a:t>development of hydropower in </a:t>
                      </a:r>
                      <a:r>
                        <a:rPr lang="en-US" sz="1800" dirty="0" smtClean="0">
                          <a:effectLst/>
                        </a:rPr>
                        <a:t>Nepal through cooperation agreement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5033" marR="65033" marT="0" marB="0"/>
                </a:tc>
              </a:tr>
              <a:tr h="597264">
                <a:tc vMerge="1">
                  <a:txBody>
                    <a:bodyPr/>
                    <a:lstStyle/>
                    <a:p>
                      <a:pPr marL="0" marR="0">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5033" marR="65033" marT="0" marB="0"/>
                </a:tc>
                <a:tc>
                  <a:txBody>
                    <a:bodyPr/>
                    <a:lstStyle/>
                    <a:p>
                      <a:pPr marL="0" marR="0">
                        <a:lnSpc>
                          <a:spcPct val="107000"/>
                        </a:lnSpc>
                        <a:spcBef>
                          <a:spcPts val="0"/>
                        </a:spcBef>
                        <a:spcAft>
                          <a:spcPts val="0"/>
                        </a:spcAft>
                      </a:pPr>
                      <a:r>
                        <a:rPr lang="en-US" sz="1800" dirty="0" smtClean="0">
                          <a:effectLst/>
                        </a:rPr>
                        <a:t>It</a:t>
                      </a:r>
                      <a:r>
                        <a:rPr lang="en-US" sz="1800" baseline="0" dirty="0" smtClean="0">
                          <a:effectLst/>
                        </a:rPr>
                        <a:t> </a:t>
                      </a:r>
                      <a:r>
                        <a:rPr lang="en-US" sz="1800" dirty="0" smtClean="0">
                          <a:effectLst/>
                        </a:rPr>
                        <a:t>will ensure </a:t>
                      </a:r>
                      <a:r>
                        <a:rPr lang="en-US" sz="1800" dirty="0">
                          <a:effectLst/>
                        </a:rPr>
                        <a:t>the planning and development of domestic transmission system in Nepal, X-Border transmission system and expansion and reinforcement of Indian transmission system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5033" marR="65033" marT="0" marB="0"/>
                </a:tc>
              </a:tr>
              <a:tr h="399245">
                <a:tc vMerge="1">
                  <a:txBody>
                    <a:bodyPr/>
                    <a:lstStyle/>
                    <a:p>
                      <a:pPr marL="0" marR="0">
                        <a:lnSpc>
                          <a:spcPct val="107000"/>
                        </a:lnSpc>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5033" marR="65033" marT="0" marB="0"/>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en-US" sz="1800" dirty="0" smtClean="0">
                          <a:effectLst/>
                        </a:rPr>
                        <a:t>Indian </a:t>
                      </a:r>
                      <a:r>
                        <a:rPr lang="en-US" sz="1800" dirty="0" smtClean="0">
                          <a:effectLst/>
                        </a:rPr>
                        <a:t>public/private </a:t>
                      </a:r>
                      <a:r>
                        <a:rPr lang="en-US" sz="1800" dirty="0" smtClean="0">
                          <a:effectLst/>
                        </a:rPr>
                        <a:t>entities should </a:t>
                      </a:r>
                      <a:r>
                        <a:rPr lang="en-US" sz="1800" dirty="0" smtClean="0">
                          <a:effectLst/>
                        </a:rPr>
                        <a:t>get preference </a:t>
                      </a:r>
                      <a:r>
                        <a:rPr lang="en-US" sz="1800" dirty="0" smtClean="0">
                          <a:effectLst/>
                        </a:rPr>
                        <a:t>in development of hydropower in Nepal.</a:t>
                      </a:r>
                      <a:endParaRPr lang="en-US" sz="18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marL="65033" marR="65033" marT="0" marB="0"/>
                </a:tc>
              </a:tr>
              <a:tr h="510332">
                <a:tc>
                  <a:txBody>
                    <a:bodyPr/>
                    <a:lstStyle/>
                    <a:p>
                      <a:pPr marL="0" marR="0">
                        <a:lnSpc>
                          <a:spcPct val="107000"/>
                        </a:lnSpc>
                        <a:spcBef>
                          <a:spcPts val="0"/>
                        </a:spcBef>
                        <a:spcAft>
                          <a:spcPts val="0"/>
                        </a:spcAft>
                      </a:pPr>
                      <a:r>
                        <a:rPr lang="en-US" sz="2000">
                          <a:effectLst/>
                        </a:rPr>
                        <a:t>Market access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5033" marR="65033" marT="0" marB="0"/>
                </a:tc>
                <a:tc>
                  <a:txBody>
                    <a:bodyPr/>
                    <a:lstStyle/>
                    <a:p>
                      <a:pPr marL="0" marR="0">
                        <a:lnSpc>
                          <a:spcPct val="107000"/>
                        </a:lnSpc>
                        <a:spcBef>
                          <a:spcPts val="0"/>
                        </a:spcBef>
                        <a:spcAft>
                          <a:spcPts val="0"/>
                        </a:spcAft>
                      </a:pPr>
                      <a:r>
                        <a:rPr lang="en-US" sz="1800" dirty="0">
                          <a:effectLst/>
                        </a:rPr>
                        <a:t>Entry of Nepalese power in Indian market should be step wise in regulated volumes so that it is not detrimental to the Indian market and put the investments in India at risk.</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5033" marR="65033" marT="0" marB="0"/>
                </a:tc>
              </a:tr>
              <a:tr h="510332">
                <a:tc>
                  <a:txBody>
                    <a:bodyPr/>
                    <a:lstStyle/>
                    <a:p>
                      <a:pPr marL="0" marR="0">
                        <a:lnSpc>
                          <a:spcPct val="107000"/>
                        </a:lnSpc>
                        <a:spcBef>
                          <a:spcPts val="0"/>
                        </a:spcBef>
                        <a:spcAft>
                          <a:spcPts val="0"/>
                        </a:spcAft>
                      </a:pPr>
                      <a:r>
                        <a:rPr lang="en-US" sz="20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5033" marR="65033" marT="0" marB="0"/>
                </a:tc>
                <a:tc>
                  <a:txBody>
                    <a:bodyPr/>
                    <a:lstStyle/>
                    <a:p>
                      <a:pPr marL="0" marR="0">
                        <a:lnSpc>
                          <a:spcPct val="107000"/>
                        </a:lnSpc>
                        <a:spcBef>
                          <a:spcPts val="0"/>
                        </a:spcBef>
                        <a:spcAft>
                          <a:spcPts val="0"/>
                        </a:spcAft>
                      </a:pPr>
                      <a:r>
                        <a:rPr lang="en-US" sz="1800" dirty="0" smtClean="0">
                          <a:effectLst/>
                        </a:rPr>
                        <a:t>Large volume of</a:t>
                      </a:r>
                      <a:r>
                        <a:rPr lang="en-US" sz="1800" baseline="0" dirty="0" smtClean="0">
                          <a:effectLst/>
                        </a:rPr>
                        <a:t> </a:t>
                      </a:r>
                      <a:r>
                        <a:rPr lang="en-US" sz="1800" dirty="0" smtClean="0">
                          <a:effectLst/>
                        </a:rPr>
                        <a:t>Nepalese </a:t>
                      </a:r>
                      <a:r>
                        <a:rPr lang="en-US" sz="1800" dirty="0">
                          <a:effectLst/>
                        </a:rPr>
                        <a:t>power should enter Indian market through a single window instead of mushroomed numerous parties in Nepal getting direct entry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5033" marR="65033" marT="0" marB="0"/>
                </a:tc>
              </a:tr>
              <a:tr h="510332">
                <a:tc>
                  <a:txBody>
                    <a:bodyPr/>
                    <a:lstStyle/>
                    <a:p>
                      <a:pPr marL="0" marR="0">
                        <a:lnSpc>
                          <a:spcPct val="107000"/>
                        </a:lnSpc>
                        <a:spcBef>
                          <a:spcPts val="0"/>
                        </a:spcBef>
                        <a:spcAft>
                          <a:spcPts val="0"/>
                        </a:spcAft>
                      </a:pPr>
                      <a:r>
                        <a:rPr lang="en-US" sz="20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5033" marR="65033" marT="0" marB="0"/>
                </a:tc>
                <a:tc>
                  <a:txBody>
                    <a:bodyPr/>
                    <a:lstStyle/>
                    <a:p>
                      <a:pPr marL="0" marR="0">
                        <a:lnSpc>
                          <a:spcPct val="107000"/>
                        </a:lnSpc>
                        <a:spcBef>
                          <a:spcPts val="0"/>
                        </a:spcBef>
                        <a:spcAft>
                          <a:spcPts val="0"/>
                        </a:spcAft>
                      </a:pPr>
                      <a:r>
                        <a:rPr lang="en-US" sz="1800" dirty="0">
                          <a:effectLst/>
                        </a:rPr>
                        <a:t>Nepalese power should enter the long term market through single window and this single window in India then take it to the Indian market on market portfolio basis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5033" marR="65033" marT="0" marB="0"/>
                </a:tc>
              </a:tr>
              <a:tr h="170111">
                <a:tc>
                  <a:txBody>
                    <a:bodyPr/>
                    <a:lstStyle/>
                    <a:p>
                      <a:pPr marL="0" marR="0">
                        <a:lnSpc>
                          <a:spcPct val="107000"/>
                        </a:lnSpc>
                        <a:spcBef>
                          <a:spcPts val="0"/>
                        </a:spcBef>
                        <a:spcAft>
                          <a:spcPts val="0"/>
                        </a:spcAft>
                      </a:pPr>
                      <a:r>
                        <a:rPr lang="en-US" sz="20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5033" marR="65033" marT="0" marB="0"/>
                </a:tc>
                <a:tc>
                  <a:txBody>
                    <a:bodyPr/>
                    <a:lstStyle/>
                    <a:p>
                      <a:pPr marL="0" marR="0">
                        <a:lnSpc>
                          <a:spcPct val="107000"/>
                        </a:lnSpc>
                        <a:spcBef>
                          <a:spcPts val="0"/>
                        </a:spcBef>
                        <a:spcAft>
                          <a:spcPts val="0"/>
                        </a:spcAft>
                      </a:pPr>
                      <a:r>
                        <a:rPr lang="en-US" sz="1800" dirty="0">
                          <a:effectLst/>
                        </a:rPr>
                        <a:t>No direct or indirect special tariffs on exportable </a:t>
                      </a:r>
                      <a:r>
                        <a:rPr lang="en-US" sz="1800" dirty="0" smtClean="0">
                          <a:effectLst/>
                        </a:rPr>
                        <a:t>power by Nepal (royalty and permission for export)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5033" marR="65033" marT="0" marB="0"/>
                </a:tc>
              </a:tr>
              <a:tr h="340221">
                <a:tc>
                  <a:txBody>
                    <a:bodyPr/>
                    <a:lstStyle/>
                    <a:p>
                      <a:pPr marL="0" marR="0">
                        <a:lnSpc>
                          <a:spcPct val="107000"/>
                        </a:lnSpc>
                        <a:spcBef>
                          <a:spcPts val="0"/>
                        </a:spcBef>
                        <a:spcAft>
                          <a:spcPts val="0"/>
                        </a:spcAft>
                      </a:pPr>
                      <a:r>
                        <a:rPr lang="en-US" sz="2000">
                          <a:effectLst/>
                        </a:rPr>
                        <a:t>Pricing</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5033" marR="65033" marT="0" marB="0"/>
                </a:tc>
                <a:tc>
                  <a:txBody>
                    <a:bodyPr/>
                    <a:lstStyle/>
                    <a:p>
                      <a:pPr marL="0" marR="0">
                        <a:lnSpc>
                          <a:spcPct val="107000"/>
                        </a:lnSpc>
                        <a:spcBef>
                          <a:spcPts val="0"/>
                        </a:spcBef>
                        <a:spcAft>
                          <a:spcPts val="0"/>
                        </a:spcAft>
                      </a:pPr>
                      <a:r>
                        <a:rPr lang="en-US" sz="1800" dirty="0">
                          <a:effectLst/>
                        </a:rPr>
                        <a:t>Nepalese power should enter the long term market at cost of generation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5033" marR="65033" marT="0" marB="0"/>
                </a:tc>
              </a:tr>
              <a:tr h="340221">
                <a:tc>
                  <a:txBody>
                    <a:bodyPr/>
                    <a:lstStyle/>
                    <a:p>
                      <a:pPr marL="0" marR="0">
                        <a:lnSpc>
                          <a:spcPct val="107000"/>
                        </a:lnSpc>
                        <a:spcBef>
                          <a:spcPts val="0"/>
                        </a:spcBef>
                        <a:spcAft>
                          <a:spcPts val="0"/>
                        </a:spcAft>
                      </a:pPr>
                      <a:r>
                        <a:rPr lang="en-US" sz="20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5033" marR="65033" marT="0" marB="0"/>
                </a:tc>
                <a:tc>
                  <a:txBody>
                    <a:bodyPr/>
                    <a:lstStyle/>
                    <a:p>
                      <a:pPr marL="0" marR="0">
                        <a:lnSpc>
                          <a:spcPct val="107000"/>
                        </a:lnSpc>
                        <a:spcBef>
                          <a:spcPts val="0"/>
                        </a:spcBef>
                        <a:spcAft>
                          <a:spcPts val="0"/>
                        </a:spcAft>
                      </a:pPr>
                      <a:r>
                        <a:rPr lang="en-US" sz="1800" dirty="0" smtClean="0">
                          <a:effectLst/>
                        </a:rPr>
                        <a:t>Joint </a:t>
                      </a:r>
                      <a:r>
                        <a:rPr lang="en-US" sz="1800" dirty="0">
                          <a:effectLst/>
                        </a:rPr>
                        <a:t>group for estimation of cost of generation price at which power will enter into India.</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5033" marR="65033" marT="0" marB="0"/>
                </a:tc>
              </a:tr>
              <a:tr h="340221">
                <a:tc>
                  <a:txBody>
                    <a:bodyPr/>
                    <a:lstStyle/>
                    <a:p>
                      <a:pPr marL="0" marR="0">
                        <a:lnSpc>
                          <a:spcPct val="107000"/>
                        </a:lnSpc>
                        <a:spcBef>
                          <a:spcPts val="0"/>
                        </a:spcBef>
                        <a:spcAft>
                          <a:spcPts val="0"/>
                        </a:spcAft>
                      </a:pPr>
                      <a:r>
                        <a:rPr lang="en-US" sz="20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5033" marR="65033" marT="0" marB="0"/>
                </a:tc>
                <a:tc>
                  <a:txBody>
                    <a:bodyPr/>
                    <a:lstStyle/>
                    <a:p>
                      <a:pPr marL="0" marR="0">
                        <a:lnSpc>
                          <a:spcPct val="107000"/>
                        </a:lnSpc>
                        <a:spcBef>
                          <a:spcPts val="0"/>
                        </a:spcBef>
                        <a:spcAft>
                          <a:spcPts val="0"/>
                        </a:spcAft>
                      </a:pPr>
                      <a:r>
                        <a:rPr lang="en-US" sz="1800" dirty="0">
                          <a:effectLst/>
                        </a:rPr>
                        <a:t>In case Nepal needs to import, it should purchase it from short term Indian market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5033" marR="65033" marT="0" marB="0"/>
                </a:tc>
              </a:tr>
              <a:tr h="850553">
                <a:tc>
                  <a:txBody>
                    <a:bodyPr/>
                    <a:lstStyle/>
                    <a:p>
                      <a:pPr marL="0" marR="0">
                        <a:lnSpc>
                          <a:spcPct val="107000"/>
                        </a:lnSpc>
                        <a:spcBef>
                          <a:spcPts val="0"/>
                        </a:spcBef>
                        <a:spcAft>
                          <a:spcPts val="0"/>
                        </a:spcAft>
                      </a:pPr>
                      <a:r>
                        <a:rPr lang="en-US" sz="2000" dirty="0">
                          <a:effectLst/>
                        </a:rPr>
                        <a:t>Third country sale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5033" marR="65033" marT="0" marB="0"/>
                </a:tc>
                <a:tc>
                  <a:txBody>
                    <a:bodyPr/>
                    <a:lstStyle/>
                    <a:p>
                      <a:pPr marL="0" marR="0">
                        <a:lnSpc>
                          <a:spcPct val="107000"/>
                        </a:lnSpc>
                        <a:spcBef>
                          <a:spcPts val="0"/>
                        </a:spcBef>
                        <a:spcAft>
                          <a:spcPts val="0"/>
                        </a:spcAft>
                      </a:pPr>
                      <a:r>
                        <a:rPr lang="en-US" sz="1800" dirty="0" smtClean="0">
                          <a:effectLst/>
                        </a:rPr>
                        <a:t>No direct export</a:t>
                      </a:r>
                      <a:r>
                        <a:rPr lang="en-US" sz="1800" baseline="0" dirty="0" smtClean="0">
                          <a:effectLst/>
                        </a:rPr>
                        <a:t> through Indian transmission system, </a:t>
                      </a:r>
                      <a:r>
                        <a:rPr lang="en-US" sz="1800" dirty="0" smtClean="0">
                          <a:effectLst/>
                        </a:rPr>
                        <a:t> </a:t>
                      </a:r>
                      <a:r>
                        <a:rPr lang="en-US" sz="1800" dirty="0">
                          <a:effectLst/>
                        </a:rPr>
                        <a:t>i</a:t>
                      </a:r>
                      <a:r>
                        <a:rPr lang="en-US" sz="1800" dirty="0" smtClean="0">
                          <a:effectLst/>
                        </a:rPr>
                        <a:t>t </a:t>
                      </a:r>
                      <a:r>
                        <a:rPr lang="en-US" sz="1800" dirty="0">
                          <a:effectLst/>
                        </a:rPr>
                        <a:t>enters India through single window, becomes Indian power, enters Indian market and then may go to Bangladesh as Indian power from market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5033" marR="65033" marT="0" marB="0"/>
                </a:tc>
              </a:tr>
            </a:tbl>
          </a:graphicData>
        </a:graphic>
      </p:graphicFrame>
    </p:spTree>
    <p:extLst>
      <p:ext uri="{BB962C8B-B14F-4D97-AF65-F5344CB8AC3E}">
        <p14:creationId xmlns:p14="http://schemas.microsoft.com/office/powerpoint/2010/main" val="3251127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3958" y="120427"/>
            <a:ext cx="10515600" cy="420486"/>
          </a:xfrm>
        </p:spPr>
        <p:txBody>
          <a:bodyPr>
            <a:noAutofit/>
          </a:bodyPr>
          <a:lstStyle/>
          <a:p>
            <a:pPr algn="ctr"/>
            <a:r>
              <a:rPr lang="en-US" sz="2800" b="1" dirty="0" smtClean="0"/>
              <a:t>INDIAN WISH MARKET</a:t>
            </a:r>
            <a:endParaRPr lang="en-US" sz="2800" b="1" dirty="0"/>
          </a:p>
        </p:txBody>
      </p:sp>
      <p:sp>
        <p:nvSpPr>
          <p:cNvPr id="3" name="Hexagon 2"/>
          <p:cNvSpPr/>
          <p:nvPr/>
        </p:nvSpPr>
        <p:spPr>
          <a:xfrm>
            <a:off x="3382851" y="1854557"/>
            <a:ext cx="4726546" cy="3284113"/>
          </a:xfrm>
          <a:prstGeom prst="hexagon">
            <a:avLst/>
          </a:prstGeom>
          <a:solidFill>
            <a:schemeClr val="accent4">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5288924" y="5721440"/>
            <a:ext cx="914400" cy="914400"/>
          </a:xfrm>
          <a:prstGeom prst="ellipse">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1751528" y="1725769"/>
            <a:ext cx="914400" cy="914400"/>
          </a:xfrm>
          <a:prstGeom prst="ellipse">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5207358" y="482957"/>
            <a:ext cx="914400" cy="914400"/>
          </a:xfrm>
          <a:prstGeom prst="ellipse">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9098925" y="4320862"/>
            <a:ext cx="914400" cy="914400"/>
          </a:xfrm>
          <a:prstGeom prst="ellipse">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8927207" y="1397357"/>
            <a:ext cx="914400" cy="914400"/>
          </a:xfrm>
          <a:prstGeom prst="ellipse">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863958" y="5100033"/>
            <a:ext cx="914400" cy="914400"/>
          </a:xfrm>
          <a:prstGeom prst="ellipse">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Arrow Connector 10"/>
          <p:cNvCxnSpPr>
            <a:stCxn id="6" idx="4"/>
          </p:cNvCxnSpPr>
          <p:nvPr/>
        </p:nvCxnSpPr>
        <p:spPr>
          <a:xfrm>
            <a:off x="5664558" y="1397357"/>
            <a:ext cx="0" cy="57633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flipV="1">
            <a:off x="5664558" y="4919730"/>
            <a:ext cx="40784" cy="953036"/>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2665928" y="2311757"/>
            <a:ext cx="1300765" cy="518374"/>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a:off x="7405352" y="1990322"/>
            <a:ext cx="1674256" cy="626235"/>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28" name="Oval 27"/>
          <p:cNvSpPr/>
          <p:nvPr/>
        </p:nvSpPr>
        <p:spPr>
          <a:xfrm>
            <a:off x="3966692" y="1990322"/>
            <a:ext cx="3438659" cy="2800619"/>
          </a:xfrm>
          <a:prstGeom prst="ellipse">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MM</a:t>
            </a:r>
            <a:endParaRPr lang="en-US" dirty="0"/>
          </a:p>
        </p:txBody>
      </p:sp>
      <p:cxnSp>
        <p:nvCxnSpPr>
          <p:cNvPr id="29" name="Straight Arrow Connector 28"/>
          <p:cNvCxnSpPr/>
          <p:nvPr/>
        </p:nvCxnSpPr>
        <p:spPr>
          <a:xfrm flipH="1" flipV="1">
            <a:off x="7538434" y="4091186"/>
            <a:ext cx="1708597" cy="534476"/>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flipV="1">
            <a:off x="7022743" y="2182969"/>
            <a:ext cx="2343417" cy="865030"/>
          </a:xfrm>
          <a:prstGeom prst="straightConnector1">
            <a:avLst/>
          </a:prstGeom>
          <a:ln w="762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flipV="1">
            <a:off x="5829368" y="931304"/>
            <a:ext cx="42527" cy="1514876"/>
          </a:xfrm>
          <a:prstGeom prst="straightConnector1">
            <a:avLst/>
          </a:prstGeom>
          <a:ln w="762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a:off x="6774287" y="4065966"/>
            <a:ext cx="2591873" cy="738389"/>
          </a:xfrm>
          <a:prstGeom prst="straightConnector1">
            <a:avLst/>
          </a:prstGeom>
          <a:ln w="762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a:off x="5850631" y="4632100"/>
            <a:ext cx="38768" cy="1527490"/>
          </a:xfrm>
          <a:prstGeom prst="straightConnector1">
            <a:avLst/>
          </a:prstGeom>
          <a:ln w="762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flipH="1" flipV="1">
            <a:off x="2090901" y="2380849"/>
            <a:ext cx="2115962" cy="841150"/>
          </a:xfrm>
          <a:prstGeom prst="straightConnector1">
            <a:avLst/>
          </a:prstGeom>
          <a:ln w="762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p:nvPr/>
        </p:nvCxnSpPr>
        <p:spPr>
          <a:xfrm flipH="1">
            <a:off x="1614305" y="4039135"/>
            <a:ext cx="2971648" cy="1354431"/>
          </a:xfrm>
          <a:prstGeom prst="straightConnector1">
            <a:avLst/>
          </a:prstGeom>
          <a:ln w="762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63" name="TextBox 62"/>
          <p:cNvSpPr txBox="1"/>
          <p:nvPr/>
        </p:nvSpPr>
        <p:spPr>
          <a:xfrm>
            <a:off x="5172275" y="3205965"/>
            <a:ext cx="984565" cy="369332"/>
          </a:xfrm>
          <a:prstGeom prst="rect">
            <a:avLst/>
          </a:prstGeom>
          <a:noFill/>
        </p:spPr>
        <p:txBody>
          <a:bodyPr wrap="none" rtlCol="0">
            <a:spAutoFit/>
          </a:bodyPr>
          <a:lstStyle/>
          <a:p>
            <a:r>
              <a:rPr lang="en-US" dirty="0" smtClean="0"/>
              <a:t>MARKET</a:t>
            </a:r>
            <a:endParaRPr lang="en-US" dirty="0"/>
          </a:p>
        </p:txBody>
      </p:sp>
      <p:cxnSp>
        <p:nvCxnSpPr>
          <p:cNvPr id="64" name="Straight Arrow Connector 63"/>
          <p:cNvCxnSpPr/>
          <p:nvPr/>
        </p:nvCxnSpPr>
        <p:spPr>
          <a:xfrm>
            <a:off x="7281929" y="5872766"/>
            <a:ext cx="986305" cy="2684"/>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66" name="TextBox 65"/>
          <p:cNvSpPr txBox="1"/>
          <p:nvPr/>
        </p:nvSpPr>
        <p:spPr>
          <a:xfrm>
            <a:off x="8392732" y="5707886"/>
            <a:ext cx="3018712" cy="646331"/>
          </a:xfrm>
          <a:prstGeom prst="rect">
            <a:avLst/>
          </a:prstGeom>
          <a:noFill/>
        </p:spPr>
        <p:txBody>
          <a:bodyPr wrap="none" rtlCol="0">
            <a:spAutoFit/>
          </a:bodyPr>
          <a:lstStyle/>
          <a:p>
            <a:r>
              <a:rPr lang="en-US" dirty="0" smtClean="0"/>
              <a:t>Cost of generation transaction</a:t>
            </a:r>
          </a:p>
          <a:p>
            <a:r>
              <a:rPr lang="en-US" dirty="0" smtClean="0"/>
              <a:t>Through Nodal Agencies</a:t>
            </a:r>
            <a:endParaRPr lang="en-US" dirty="0"/>
          </a:p>
        </p:txBody>
      </p:sp>
      <p:cxnSp>
        <p:nvCxnSpPr>
          <p:cNvPr id="67" name="Straight Arrow Connector 66"/>
          <p:cNvCxnSpPr/>
          <p:nvPr/>
        </p:nvCxnSpPr>
        <p:spPr>
          <a:xfrm flipV="1">
            <a:off x="7333980" y="6564467"/>
            <a:ext cx="934254" cy="18713"/>
          </a:xfrm>
          <a:prstGeom prst="straightConnector1">
            <a:avLst/>
          </a:prstGeom>
          <a:ln w="762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69" name="TextBox 68"/>
          <p:cNvSpPr txBox="1"/>
          <p:nvPr/>
        </p:nvSpPr>
        <p:spPr>
          <a:xfrm>
            <a:off x="8451322" y="6364378"/>
            <a:ext cx="2780569" cy="369332"/>
          </a:xfrm>
          <a:prstGeom prst="rect">
            <a:avLst/>
          </a:prstGeom>
          <a:noFill/>
        </p:spPr>
        <p:txBody>
          <a:bodyPr wrap="none" rtlCol="0">
            <a:spAutoFit/>
          </a:bodyPr>
          <a:lstStyle/>
          <a:p>
            <a:r>
              <a:rPr lang="en-US" dirty="0" smtClean="0"/>
              <a:t>Transaction through market</a:t>
            </a:r>
            <a:endParaRPr lang="en-US" dirty="0"/>
          </a:p>
        </p:txBody>
      </p:sp>
      <p:sp>
        <p:nvSpPr>
          <p:cNvPr id="70" name="TextBox 69"/>
          <p:cNvSpPr txBox="1"/>
          <p:nvPr/>
        </p:nvSpPr>
        <p:spPr>
          <a:xfrm>
            <a:off x="8961185" y="1648701"/>
            <a:ext cx="859915" cy="369332"/>
          </a:xfrm>
          <a:prstGeom prst="rect">
            <a:avLst/>
          </a:prstGeom>
          <a:noFill/>
        </p:spPr>
        <p:txBody>
          <a:bodyPr wrap="none" rtlCol="0">
            <a:spAutoFit/>
          </a:bodyPr>
          <a:lstStyle/>
          <a:p>
            <a:r>
              <a:rPr lang="en-US" dirty="0" smtClean="0"/>
              <a:t>Bhutan</a:t>
            </a:r>
            <a:endParaRPr lang="en-US" dirty="0"/>
          </a:p>
        </p:txBody>
      </p:sp>
      <p:sp>
        <p:nvSpPr>
          <p:cNvPr id="71" name="TextBox 70"/>
          <p:cNvSpPr txBox="1"/>
          <p:nvPr/>
        </p:nvSpPr>
        <p:spPr>
          <a:xfrm>
            <a:off x="5297309" y="669702"/>
            <a:ext cx="734496" cy="369332"/>
          </a:xfrm>
          <a:prstGeom prst="rect">
            <a:avLst/>
          </a:prstGeom>
          <a:noFill/>
        </p:spPr>
        <p:txBody>
          <a:bodyPr wrap="none" rtlCol="0">
            <a:spAutoFit/>
          </a:bodyPr>
          <a:lstStyle/>
          <a:p>
            <a:r>
              <a:rPr lang="en-US" dirty="0" smtClean="0"/>
              <a:t>Nepal</a:t>
            </a:r>
            <a:endParaRPr lang="en-US" dirty="0"/>
          </a:p>
        </p:txBody>
      </p:sp>
      <p:sp>
        <p:nvSpPr>
          <p:cNvPr id="72" name="TextBox 71"/>
          <p:cNvSpPr txBox="1"/>
          <p:nvPr/>
        </p:nvSpPr>
        <p:spPr>
          <a:xfrm>
            <a:off x="10251583" y="4632100"/>
            <a:ext cx="1263487" cy="369332"/>
          </a:xfrm>
          <a:prstGeom prst="rect">
            <a:avLst/>
          </a:prstGeom>
          <a:noFill/>
        </p:spPr>
        <p:txBody>
          <a:bodyPr wrap="none" rtlCol="0">
            <a:spAutoFit/>
          </a:bodyPr>
          <a:lstStyle/>
          <a:p>
            <a:r>
              <a:rPr lang="en-US" dirty="0" smtClean="0"/>
              <a:t>Bangladesh</a:t>
            </a:r>
            <a:endParaRPr lang="en-US" dirty="0"/>
          </a:p>
        </p:txBody>
      </p:sp>
      <p:sp>
        <p:nvSpPr>
          <p:cNvPr id="73" name="TextBox 72"/>
          <p:cNvSpPr txBox="1"/>
          <p:nvPr/>
        </p:nvSpPr>
        <p:spPr>
          <a:xfrm>
            <a:off x="4206863" y="6364378"/>
            <a:ext cx="1017458" cy="369332"/>
          </a:xfrm>
          <a:prstGeom prst="rect">
            <a:avLst/>
          </a:prstGeom>
          <a:noFill/>
        </p:spPr>
        <p:txBody>
          <a:bodyPr wrap="none" rtlCol="0">
            <a:spAutoFit/>
          </a:bodyPr>
          <a:lstStyle/>
          <a:p>
            <a:r>
              <a:rPr lang="en-US" dirty="0" smtClean="0"/>
              <a:t>Sri Lanka</a:t>
            </a:r>
            <a:endParaRPr lang="en-US" dirty="0"/>
          </a:p>
        </p:txBody>
      </p:sp>
      <p:sp>
        <p:nvSpPr>
          <p:cNvPr id="74" name="TextBox 73"/>
          <p:cNvSpPr txBox="1"/>
          <p:nvPr/>
        </p:nvSpPr>
        <p:spPr>
          <a:xfrm>
            <a:off x="2498501" y="1309489"/>
            <a:ext cx="959815" cy="369332"/>
          </a:xfrm>
          <a:prstGeom prst="rect">
            <a:avLst/>
          </a:prstGeom>
          <a:noFill/>
        </p:spPr>
        <p:txBody>
          <a:bodyPr wrap="none" rtlCol="0">
            <a:spAutoFit/>
          </a:bodyPr>
          <a:lstStyle/>
          <a:p>
            <a:r>
              <a:rPr lang="en-US" dirty="0" smtClean="0"/>
              <a:t>Pakistan</a:t>
            </a:r>
            <a:endParaRPr lang="en-US" dirty="0"/>
          </a:p>
        </p:txBody>
      </p:sp>
      <p:sp>
        <p:nvSpPr>
          <p:cNvPr id="75" name="TextBox 74"/>
          <p:cNvSpPr txBox="1"/>
          <p:nvPr/>
        </p:nvSpPr>
        <p:spPr>
          <a:xfrm>
            <a:off x="721217" y="4632100"/>
            <a:ext cx="1027204" cy="369332"/>
          </a:xfrm>
          <a:prstGeom prst="rect">
            <a:avLst/>
          </a:prstGeom>
          <a:noFill/>
        </p:spPr>
        <p:txBody>
          <a:bodyPr wrap="none" rtlCol="0">
            <a:spAutoFit/>
          </a:bodyPr>
          <a:lstStyle/>
          <a:p>
            <a:r>
              <a:rPr lang="en-US" dirty="0" smtClean="0"/>
              <a:t>Maldives</a:t>
            </a:r>
            <a:endParaRPr lang="en-US" dirty="0"/>
          </a:p>
        </p:txBody>
      </p:sp>
      <p:sp>
        <p:nvSpPr>
          <p:cNvPr id="76" name="TextBox 75"/>
          <p:cNvSpPr txBox="1"/>
          <p:nvPr/>
        </p:nvSpPr>
        <p:spPr>
          <a:xfrm>
            <a:off x="6584518" y="1895540"/>
            <a:ext cx="649537" cy="369332"/>
          </a:xfrm>
          <a:prstGeom prst="rect">
            <a:avLst/>
          </a:prstGeom>
          <a:noFill/>
        </p:spPr>
        <p:txBody>
          <a:bodyPr wrap="none" rtlCol="0">
            <a:spAutoFit/>
          </a:bodyPr>
          <a:lstStyle/>
          <a:p>
            <a:r>
              <a:rPr lang="en-US" dirty="0" smtClean="0"/>
              <a:t>India</a:t>
            </a:r>
            <a:endParaRPr lang="en-US" dirty="0"/>
          </a:p>
        </p:txBody>
      </p:sp>
    </p:spTree>
    <p:extLst>
      <p:ext uri="{BB962C8B-B14F-4D97-AF65-F5344CB8AC3E}">
        <p14:creationId xmlns:p14="http://schemas.microsoft.com/office/powerpoint/2010/main" val="36547698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124" y="193184"/>
            <a:ext cx="10941676" cy="463640"/>
          </a:xfrm>
          <a:ln w="6350">
            <a:solidFill>
              <a:schemeClr val="tx1"/>
            </a:solidFill>
          </a:ln>
        </p:spPr>
        <p:txBody>
          <a:bodyPr>
            <a:normAutofit fontScale="90000"/>
          </a:bodyPr>
          <a:lstStyle/>
          <a:p>
            <a:r>
              <a:rPr lang="en-US" b="1" dirty="0" smtClean="0"/>
              <a:t>NEPAL POSITION</a:t>
            </a:r>
            <a:endParaRPr lang="en-US" b="1" dirty="0"/>
          </a:p>
        </p:txBody>
      </p:sp>
      <p:sp>
        <p:nvSpPr>
          <p:cNvPr id="3" name="Content Placeholder 2"/>
          <p:cNvSpPr>
            <a:spLocks noGrp="1"/>
          </p:cNvSpPr>
          <p:nvPr>
            <p:ph idx="1"/>
          </p:nvPr>
        </p:nvSpPr>
        <p:spPr>
          <a:xfrm>
            <a:off x="412124" y="888642"/>
            <a:ext cx="10941676" cy="5288321"/>
          </a:xfrm>
          <a:ln w="6350">
            <a:solidFill>
              <a:schemeClr val="tx1"/>
            </a:solidFill>
          </a:ln>
        </p:spPr>
        <p:txBody>
          <a:bodyPr>
            <a:normAutofit fontScale="77500" lnSpcReduction="20000"/>
          </a:bodyPr>
          <a:lstStyle/>
          <a:p>
            <a:r>
              <a:rPr lang="en-US" b="1" dirty="0" smtClean="0"/>
              <a:t>Generation sector</a:t>
            </a:r>
          </a:p>
          <a:p>
            <a:pPr lvl="1"/>
            <a:r>
              <a:rPr lang="en-US" dirty="0" smtClean="0"/>
              <a:t> </a:t>
            </a:r>
            <a:r>
              <a:rPr lang="en-US" dirty="0"/>
              <a:t>P</a:t>
            </a:r>
            <a:r>
              <a:rPr lang="en-US" dirty="0" smtClean="0"/>
              <a:t>ublic sector generator(s) for domestic requirements with seasonal surplus and deficits</a:t>
            </a:r>
          </a:p>
          <a:p>
            <a:pPr lvl="1"/>
            <a:r>
              <a:rPr lang="en-US" dirty="0" smtClean="0"/>
              <a:t>Private generators of small and medium size</a:t>
            </a:r>
          </a:p>
          <a:p>
            <a:pPr lvl="1"/>
            <a:r>
              <a:rPr lang="en-US" dirty="0" smtClean="0"/>
              <a:t>Large private generators directly targeting export market</a:t>
            </a:r>
          </a:p>
          <a:p>
            <a:pPr lvl="1"/>
            <a:r>
              <a:rPr lang="en-US" dirty="0" smtClean="0"/>
              <a:t>P2P Cooperation projects conceived for future</a:t>
            </a:r>
          </a:p>
          <a:p>
            <a:r>
              <a:rPr lang="en-US" b="1" dirty="0" smtClean="0"/>
              <a:t>All of these want access to Indian </a:t>
            </a:r>
            <a:r>
              <a:rPr lang="en-US" b="1" dirty="0"/>
              <a:t>market by their </a:t>
            </a:r>
            <a:r>
              <a:rPr lang="en-US" b="1" dirty="0" smtClean="0"/>
              <a:t>own</a:t>
            </a:r>
          </a:p>
          <a:p>
            <a:pPr lvl="1"/>
            <a:r>
              <a:rPr lang="en-US" dirty="0" smtClean="0"/>
              <a:t>No country will allow such unplanned energy access</a:t>
            </a:r>
          </a:p>
          <a:p>
            <a:pPr lvl="1"/>
            <a:r>
              <a:rPr lang="en-US" dirty="0" smtClean="0"/>
              <a:t>Every country has its own energy security concerns</a:t>
            </a:r>
          </a:p>
          <a:p>
            <a:r>
              <a:rPr lang="en-US" b="1" dirty="0" smtClean="0"/>
              <a:t>The kind of PTA we conclude will guide the financing of projects</a:t>
            </a:r>
          </a:p>
          <a:p>
            <a:pPr lvl="1"/>
            <a:r>
              <a:rPr lang="en-US" dirty="0" smtClean="0"/>
              <a:t>We might have very good market accessibility but not suitable for financing</a:t>
            </a:r>
          </a:p>
          <a:p>
            <a:pPr lvl="1"/>
            <a:r>
              <a:rPr lang="en-US" dirty="0" smtClean="0"/>
              <a:t>Kind of wish list we have, asks merchant plants. Can we get them financed?</a:t>
            </a:r>
          </a:p>
          <a:p>
            <a:pPr lvl="1"/>
            <a:r>
              <a:rPr lang="en-US" dirty="0" smtClean="0"/>
              <a:t>Can we afford the volume and price risks of short term market?</a:t>
            </a:r>
          </a:p>
          <a:p>
            <a:pPr lvl="1"/>
            <a:r>
              <a:rPr lang="en-US" dirty="0" smtClean="0"/>
              <a:t>Can we ensure transmission for large volume of export in short term market?</a:t>
            </a:r>
          </a:p>
          <a:p>
            <a:r>
              <a:rPr lang="en-US" b="1" dirty="0" smtClean="0"/>
              <a:t>Very clear </a:t>
            </a:r>
          </a:p>
          <a:p>
            <a:pPr lvl="1"/>
            <a:r>
              <a:rPr lang="en-US" dirty="0" smtClean="0"/>
              <a:t>Hydropower marketing doesn’t go that way (like potatoes). </a:t>
            </a:r>
          </a:p>
          <a:p>
            <a:pPr lvl="1"/>
            <a:r>
              <a:rPr lang="en-US" dirty="0" smtClean="0"/>
              <a:t>It has to go very much planned. Mostly it is long term market based.</a:t>
            </a:r>
          </a:p>
          <a:p>
            <a:pPr lvl="1"/>
            <a:r>
              <a:rPr lang="en-US" dirty="0" smtClean="0"/>
              <a:t>Most important is “ </a:t>
            </a:r>
            <a:r>
              <a:rPr lang="en-US" b="1" dirty="0" smtClean="0"/>
              <a:t>Wish lists of two sides should not be mutually exclusive, but complimentary</a:t>
            </a:r>
            <a:r>
              <a:rPr lang="en-US" dirty="0" smtClean="0"/>
              <a:t>.”</a:t>
            </a:r>
          </a:p>
          <a:p>
            <a:pPr lvl="1"/>
            <a:r>
              <a:rPr lang="en-US" dirty="0" smtClean="0"/>
              <a:t>If it did not happen for last many </a:t>
            </a:r>
            <a:r>
              <a:rPr lang="en-US" dirty="0" smtClean="0"/>
              <a:t>years, </a:t>
            </a:r>
            <a:r>
              <a:rPr lang="en-US" dirty="0" smtClean="0"/>
              <a:t>will not happen for further many years if we don’t compliment.</a:t>
            </a:r>
            <a:endParaRPr lang="en-US" dirty="0"/>
          </a:p>
        </p:txBody>
      </p:sp>
    </p:spTree>
    <p:extLst>
      <p:ext uri="{BB962C8B-B14F-4D97-AF65-F5344CB8AC3E}">
        <p14:creationId xmlns:p14="http://schemas.microsoft.com/office/powerpoint/2010/main" val="968142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5911"/>
            <a:ext cx="10515600" cy="592427"/>
          </a:xfrm>
          <a:ln w="9525">
            <a:solidFill>
              <a:schemeClr val="tx1"/>
            </a:solidFill>
          </a:ln>
        </p:spPr>
        <p:txBody>
          <a:bodyPr>
            <a:normAutofit fontScale="90000"/>
          </a:bodyPr>
          <a:lstStyle/>
          <a:p>
            <a:pPr algn="ctr"/>
            <a:r>
              <a:rPr lang="en-US" b="1" dirty="0" smtClean="0"/>
              <a:t>WHAT CAN WORK?</a:t>
            </a:r>
            <a:endParaRPr lang="en-US" b="1" dirty="0"/>
          </a:p>
        </p:txBody>
      </p:sp>
      <p:sp>
        <p:nvSpPr>
          <p:cNvPr id="5" name="TextBox 4"/>
          <p:cNvSpPr txBox="1"/>
          <p:nvPr/>
        </p:nvSpPr>
        <p:spPr>
          <a:xfrm>
            <a:off x="5460642" y="3103808"/>
            <a:ext cx="1748683" cy="646331"/>
          </a:xfrm>
          <a:prstGeom prst="rect">
            <a:avLst/>
          </a:prstGeom>
          <a:noFill/>
        </p:spPr>
        <p:txBody>
          <a:bodyPr wrap="square" rtlCol="0">
            <a:spAutoFit/>
          </a:bodyPr>
          <a:lstStyle/>
          <a:p>
            <a:r>
              <a:rPr lang="en-US" dirty="0" smtClean="0"/>
              <a:t>Short term and </a:t>
            </a:r>
          </a:p>
          <a:p>
            <a:r>
              <a:rPr lang="en-US" dirty="0" smtClean="0"/>
              <a:t>spot market</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987023745"/>
              </p:ext>
            </p:extLst>
          </p:nvPr>
        </p:nvGraphicFramePr>
        <p:xfrm>
          <a:off x="838200" y="1197735"/>
          <a:ext cx="10515600" cy="51724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090500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8789"/>
            <a:ext cx="10515600" cy="656823"/>
          </a:xfrm>
          <a:ln w="12700">
            <a:solidFill>
              <a:schemeClr val="tx1"/>
            </a:solidFill>
          </a:ln>
        </p:spPr>
        <p:txBody>
          <a:bodyPr>
            <a:normAutofit fontScale="90000"/>
          </a:bodyPr>
          <a:lstStyle/>
          <a:p>
            <a:pPr algn="ctr"/>
            <a:r>
              <a:rPr lang="en-US" b="1" dirty="0" smtClean="0"/>
              <a:t>MARKET ACCESSIBILITY GATES</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25730007"/>
              </p:ext>
            </p:extLst>
          </p:nvPr>
        </p:nvGraphicFramePr>
        <p:xfrm>
          <a:off x="838200" y="1055688"/>
          <a:ext cx="10515600" cy="56026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a:off x="5988676" y="1133341"/>
            <a:ext cx="1712890" cy="4391696"/>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 name="Straight Connector 6"/>
          <p:cNvCxnSpPr/>
          <p:nvPr/>
        </p:nvCxnSpPr>
        <p:spPr>
          <a:xfrm>
            <a:off x="5988676" y="4391696"/>
            <a:ext cx="1712890" cy="12879"/>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5988676" y="4893972"/>
            <a:ext cx="1712890"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5988676" y="5303950"/>
            <a:ext cx="1712890"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6273939" y="1661375"/>
            <a:ext cx="1142364" cy="369332"/>
          </a:xfrm>
          <a:prstGeom prst="rect">
            <a:avLst/>
          </a:prstGeom>
          <a:noFill/>
        </p:spPr>
        <p:txBody>
          <a:bodyPr wrap="none" rtlCol="0">
            <a:spAutoFit/>
          </a:bodyPr>
          <a:lstStyle/>
          <a:p>
            <a:r>
              <a:rPr lang="en-US" dirty="0" smtClean="0"/>
              <a:t>Long term</a:t>
            </a:r>
            <a:endParaRPr lang="en-US" dirty="0"/>
          </a:p>
        </p:txBody>
      </p:sp>
      <p:sp>
        <p:nvSpPr>
          <p:cNvPr id="12" name="TextBox 11"/>
          <p:cNvSpPr txBox="1"/>
          <p:nvPr/>
        </p:nvSpPr>
        <p:spPr>
          <a:xfrm>
            <a:off x="6273939" y="4457096"/>
            <a:ext cx="1198470" cy="369332"/>
          </a:xfrm>
          <a:prstGeom prst="rect">
            <a:avLst/>
          </a:prstGeom>
          <a:noFill/>
        </p:spPr>
        <p:txBody>
          <a:bodyPr wrap="none" rtlCol="0">
            <a:spAutoFit/>
          </a:bodyPr>
          <a:lstStyle/>
          <a:p>
            <a:r>
              <a:rPr lang="en-US" dirty="0" smtClean="0"/>
              <a:t>Short term</a:t>
            </a:r>
            <a:endParaRPr lang="en-US" dirty="0"/>
          </a:p>
        </p:txBody>
      </p:sp>
      <p:sp>
        <p:nvSpPr>
          <p:cNvPr id="13" name="TextBox 12"/>
          <p:cNvSpPr txBox="1"/>
          <p:nvPr/>
        </p:nvSpPr>
        <p:spPr>
          <a:xfrm>
            <a:off x="6302119" y="4919730"/>
            <a:ext cx="1086003" cy="369332"/>
          </a:xfrm>
          <a:prstGeom prst="rect">
            <a:avLst/>
          </a:prstGeom>
          <a:noFill/>
        </p:spPr>
        <p:txBody>
          <a:bodyPr wrap="none" rtlCol="0">
            <a:spAutoFit/>
          </a:bodyPr>
          <a:lstStyle/>
          <a:p>
            <a:r>
              <a:rPr lang="en-US" dirty="0" smtClean="0"/>
              <a:t>Spot mkt.</a:t>
            </a:r>
            <a:endParaRPr lang="en-US" dirty="0"/>
          </a:p>
        </p:txBody>
      </p:sp>
      <p:sp>
        <p:nvSpPr>
          <p:cNvPr id="14" name="TextBox 13"/>
          <p:cNvSpPr txBox="1"/>
          <p:nvPr/>
        </p:nvSpPr>
        <p:spPr>
          <a:xfrm>
            <a:off x="6650195" y="5235401"/>
            <a:ext cx="389850" cy="369332"/>
          </a:xfrm>
          <a:prstGeom prst="rect">
            <a:avLst/>
          </a:prstGeom>
          <a:noFill/>
        </p:spPr>
        <p:txBody>
          <a:bodyPr wrap="none" rtlCol="0">
            <a:spAutoFit/>
          </a:bodyPr>
          <a:lstStyle/>
          <a:p>
            <a:r>
              <a:rPr lang="en-US" dirty="0" smtClean="0"/>
              <a:t>UI</a:t>
            </a:r>
            <a:endParaRPr lang="en-US" dirty="0"/>
          </a:p>
        </p:txBody>
      </p:sp>
      <p:cxnSp>
        <p:nvCxnSpPr>
          <p:cNvPr id="16" name="Straight Arrow Connector 15"/>
          <p:cNvCxnSpPr/>
          <p:nvPr/>
        </p:nvCxnSpPr>
        <p:spPr>
          <a:xfrm>
            <a:off x="3168203" y="3709115"/>
            <a:ext cx="3133916"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4043966" y="3329189"/>
            <a:ext cx="849528" cy="369332"/>
          </a:xfrm>
          <a:prstGeom prst="rect">
            <a:avLst/>
          </a:prstGeom>
          <a:noFill/>
        </p:spPr>
        <p:txBody>
          <a:bodyPr wrap="none" rtlCol="0">
            <a:spAutoFit/>
          </a:bodyPr>
          <a:lstStyle/>
          <a:p>
            <a:r>
              <a:rPr lang="en-US" b="1" dirty="0" smtClean="0"/>
              <a:t>GATE 1</a:t>
            </a:r>
            <a:endParaRPr lang="en-US" b="1" dirty="0"/>
          </a:p>
        </p:txBody>
      </p:sp>
      <p:sp>
        <p:nvSpPr>
          <p:cNvPr id="20" name="Smiley Face 19"/>
          <p:cNvSpPr/>
          <p:nvPr/>
        </p:nvSpPr>
        <p:spPr>
          <a:xfrm>
            <a:off x="2588654" y="4199725"/>
            <a:ext cx="914400" cy="914400"/>
          </a:xfrm>
          <a:prstGeom prst="smileyFac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2002990" y="5153559"/>
            <a:ext cx="2465740" cy="369332"/>
          </a:xfrm>
          <a:prstGeom prst="rect">
            <a:avLst/>
          </a:prstGeom>
          <a:noFill/>
        </p:spPr>
        <p:txBody>
          <a:bodyPr wrap="none" rtlCol="0">
            <a:spAutoFit/>
          </a:bodyPr>
          <a:lstStyle/>
          <a:p>
            <a:r>
              <a:rPr lang="en-US" dirty="0" smtClean="0"/>
              <a:t>Individual Private/public</a:t>
            </a:r>
            <a:endParaRPr lang="en-US" dirty="0"/>
          </a:p>
        </p:txBody>
      </p:sp>
      <p:cxnSp>
        <p:nvCxnSpPr>
          <p:cNvPr id="23" name="Straight Connector 22"/>
          <p:cNvCxnSpPr>
            <a:stCxn id="20" idx="6"/>
          </p:cNvCxnSpPr>
          <p:nvPr/>
        </p:nvCxnSpPr>
        <p:spPr>
          <a:xfrm flipV="1">
            <a:off x="3503054" y="3698521"/>
            <a:ext cx="3370120" cy="95840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V="1">
            <a:off x="6873174" y="1846041"/>
            <a:ext cx="2260243" cy="185248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6" name="Rounded Rectangle 25"/>
          <p:cNvSpPr/>
          <p:nvPr/>
        </p:nvSpPr>
        <p:spPr>
          <a:xfrm>
            <a:off x="9105363" y="1305232"/>
            <a:ext cx="2047742" cy="914400"/>
          </a:xfrm>
          <a:prstGeom prst="round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9350061" y="1439266"/>
            <a:ext cx="1674253" cy="646331"/>
          </a:xfrm>
          <a:prstGeom prst="rect">
            <a:avLst/>
          </a:prstGeom>
          <a:noFill/>
        </p:spPr>
        <p:txBody>
          <a:bodyPr wrap="square" rtlCol="0">
            <a:spAutoFit/>
          </a:bodyPr>
          <a:lstStyle/>
          <a:p>
            <a:r>
              <a:rPr lang="en-US" dirty="0" smtClean="0"/>
              <a:t>Byer DISCOM or large Consumer</a:t>
            </a:r>
            <a:endParaRPr lang="en-US" dirty="0"/>
          </a:p>
        </p:txBody>
      </p:sp>
      <p:cxnSp>
        <p:nvCxnSpPr>
          <p:cNvPr id="29" name="Straight Arrow Connector 28"/>
          <p:cNvCxnSpPr>
            <a:stCxn id="20" idx="6"/>
          </p:cNvCxnSpPr>
          <p:nvPr/>
        </p:nvCxnSpPr>
        <p:spPr>
          <a:xfrm flipV="1">
            <a:off x="3503054" y="4641762"/>
            <a:ext cx="2770885" cy="15163"/>
          </a:xfrm>
          <a:prstGeom prst="straightConnector1">
            <a:avLst/>
          </a:prstGeom>
          <a:ln w="57150">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3525592" y="4656925"/>
            <a:ext cx="2764277" cy="457200"/>
          </a:xfrm>
          <a:prstGeom prst="straightConnector1">
            <a:avLst/>
          </a:prstGeom>
          <a:ln w="57150">
            <a:prstDash val="sysDash"/>
            <a:tailEnd type="triangle"/>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rot="20764182">
            <a:off x="4781062" y="4057703"/>
            <a:ext cx="843769" cy="369332"/>
          </a:xfrm>
          <a:prstGeom prst="rect">
            <a:avLst/>
          </a:prstGeom>
          <a:noFill/>
        </p:spPr>
        <p:txBody>
          <a:bodyPr wrap="square" rtlCol="0">
            <a:spAutoFit/>
          </a:bodyPr>
          <a:lstStyle/>
          <a:p>
            <a:r>
              <a:rPr lang="en-US" b="1" dirty="0" smtClean="0"/>
              <a:t>GATE 2</a:t>
            </a:r>
            <a:endParaRPr lang="en-US" b="1" dirty="0"/>
          </a:p>
        </p:txBody>
      </p:sp>
      <p:sp>
        <p:nvSpPr>
          <p:cNvPr id="36" name="Right Brace 35"/>
          <p:cNvSpPr/>
          <p:nvPr/>
        </p:nvSpPr>
        <p:spPr>
          <a:xfrm>
            <a:off x="4417455" y="4457096"/>
            <a:ext cx="388681" cy="657030"/>
          </a:xfrm>
          <a:prstGeom prst="rightBrace">
            <a:avLst/>
          </a:prstGeom>
          <a:ln w="38100">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TextBox 36"/>
          <p:cNvSpPr txBox="1"/>
          <p:nvPr/>
        </p:nvSpPr>
        <p:spPr>
          <a:xfrm>
            <a:off x="4960864" y="4582129"/>
            <a:ext cx="849528" cy="369332"/>
          </a:xfrm>
          <a:prstGeom prst="rect">
            <a:avLst/>
          </a:prstGeom>
          <a:noFill/>
        </p:spPr>
        <p:txBody>
          <a:bodyPr wrap="none" rtlCol="0">
            <a:spAutoFit/>
          </a:bodyPr>
          <a:lstStyle/>
          <a:p>
            <a:r>
              <a:rPr lang="en-US" b="1" dirty="0" smtClean="0"/>
              <a:t>GATE 3</a:t>
            </a:r>
            <a:endParaRPr lang="en-US" b="1" dirty="0"/>
          </a:p>
        </p:txBody>
      </p:sp>
    </p:spTree>
    <p:extLst>
      <p:ext uri="{BB962C8B-B14F-4D97-AF65-F5344CB8AC3E}">
        <p14:creationId xmlns:p14="http://schemas.microsoft.com/office/powerpoint/2010/main" val="17724591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5321" y="120426"/>
            <a:ext cx="10515600" cy="639427"/>
          </a:xfrm>
          <a:ln w="12700">
            <a:solidFill>
              <a:schemeClr val="tx1"/>
            </a:solidFill>
          </a:ln>
        </p:spPr>
        <p:txBody>
          <a:bodyPr>
            <a:normAutofit fontScale="90000"/>
          </a:bodyPr>
          <a:lstStyle/>
          <a:p>
            <a:pPr algn="ctr"/>
            <a:r>
              <a:rPr lang="en-US" b="1" dirty="0" smtClean="0"/>
              <a:t>GATES</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47299452"/>
              </p:ext>
            </p:extLst>
          </p:nvPr>
        </p:nvGraphicFramePr>
        <p:xfrm>
          <a:off x="825321" y="816734"/>
          <a:ext cx="10515600" cy="5222240"/>
        </p:xfrm>
        <a:graphic>
          <a:graphicData uri="http://schemas.openxmlformats.org/drawingml/2006/table">
            <a:tbl>
              <a:tblPr firstRow="1" bandRow="1">
                <a:tableStyleId>{5C22544A-7EE6-4342-B048-85BDC9FD1C3A}</a:tableStyleId>
              </a:tblPr>
              <a:tblGrid>
                <a:gridCol w="1209541"/>
                <a:gridCol w="1906073"/>
                <a:gridCol w="3219718"/>
                <a:gridCol w="4180268"/>
              </a:tblGrid>
              <a:tr h="370840">
                <a:tc>
                  <a:txBody>
                    <a:bodyPr/>
                    <a:lstStyle/>
                    <a:p>
                      <a:r>
                        <a:rPr lang="en-US" dirty="0" smtClean="0"/>
                        <a:t>GATE NO.</a:t>
                      </a:r>
                      <a:endParaRPr lang="en-US" dirty="0"/>
                    </a:p>
                  </a:txBody>
                  <a:tcPr/>
                </a:tc>
                <a:tc>
                  <a:txBody>
                    <a:bodyPr/>
                    <a:lstStyle/>
                    <a:p>
                      <a:r>
                        <a:rPr lang="en-US" dirty="0" smtClean="0"/>
                        <a:t>GATE TYPE</a:t>
                      </a:r>
                      <a:endParaRPr lang="en-US" dirty="0"/>
                    </a:p>
                  </a:txBody>
                  <a:tcPr/>
                </a:tc>
                <a:tc>
                  <a:txBody>
                    <a:bodyPr/>
                    <a:lstStyle/>
                    <a:p>
                      <a:r>
                        <a:rPr lang="en-US" dirty="0" smtClean="0"/>
                        <a:t>PURPOSE</a:t>
                      </a:r>
                      <a:endParaRPr lang="en-US" dirty="0"/>
                    </a:p>
                  </a:txBody>
                  <a:tcPr/>
                </a:tc>
                <a:tc>
                  <a:txBody>
                    <a:bodyPr/>
                    <a:lstStyle/>
                    <a:p>
                      <a:r>
                        <a:rPr lang="en-US" dirty="0" smtClean="0"/>
                        <a:t>OTHER DETAILS</a:t>
                      </a:r>
                      <a:endParaRPr lang="en-US" dirty="0"/>
                    </a:p>
                  </a:txBody>
                  <a:tcPr/>
                </a:tc>
              </a:tr>
              <a:tr h="370840">
                <a:tc>
                  <a:txBody>
                    <a:bodyPr/>
                    <a:lstStyle/>
                    <a:p>
                      <a:r>
                        <a:rPr lang="en-US" dirty="0" smtClean="0"/>
                        <a:t>1</a:t>
                      </a:r>
                      <a:endParaRPr lang="en-US" dirty="0"/>
                    </a:p>
                  </a:txBody>
                  <a:tcPr/>
                </a:tc>
                <a:tc>
                  <a:txBody>
                    <a:bodyPr/>
                    <a:lstStyle/>
                    <a:p>
                      <a:r>
                        <a:rPr lang="en-US" dirty="0" smtClean="0"/>
                        <a:t>Gate for Toll Road</a:t>
                      </a:r>
                      <a:endParaRPr lang="en-US" dirty="0"/>
                    </a:p>
                  </a:txBody>
                  <a:tcPr/>
                </a:tc>
                <a:tc>
                  <a:txBody>
                    <a:bodyPr/>
                    <a:lstStyle/>
                    <a:p>
                      <a:r>
                        <a:rPr lang="en-US" dirty="0" smtClean="0"/>
                        <a:t>Long</a:t>
                      </a:r>
                      <a:r>
                        <a:rPr lang="en-US" baseline="0" dirty="0" smtClean="0"/>
                        <a:t> Term, P2P, Pre-Fixed Tariff</a:t>
                      </a:r>
                      <a:endParaRPr lang="en-US" dirty="0"/>
                    </a:p>
                  </a:txBody>
                  <a:tcPr/>
                </a:tc>
                <a:tc>
                  <a:txBody>
                    <a:bodyPr/>
                    <a:lstStyle/>
                    <a:p>
                      <a:r>
                        <a:rPr lang="en-US" dirty="0" smtClean="0"/>
                        <a:t>Indian, Nepalese or any other developers may use this gate through single Nodal agency but no direct entry of individual developers</a:t>
                      </a:r>
                      <a:endParaRPr lang="en-US" dirty="0"/>
                    </a:p>
                  </a:txBody>
                  <a:tcPr/>
                </a:tc>
              </a:tr>
              <a:tr h="370840">
                <a:tc>
                  <a:txBody>
                    <a:bodyPr/>
                    <a:lstStyle/>
                    <a:p>
                      <a:r>
                        <a:rPr lang="en-US" dirty="0" smtClean="0"/>
                        <a:t>2</a:t>
                      </a:r>
                      <a:endParaRPr lang="en-US" dirty="0"/>
                    </a:p>
                  </a:txBody>
                  <a:tcPr/>
                </a:tc>
                <a:tc>
                  <a:txBody>
                    <a:bodyPr/>
                    <a:lstStyle/>
                    <a:p>
                      <a:r>
                        <a:rPr lang="en-US" dirty="0" smtClean="0"/>
                        <a:t>Gate</a:t>
                      </a:r>
                      <a:r>
                        <a:rPr lang="en-US" baseline="0" dirty="0" smtClean="0"/>
                        <a:t> for </a:t>
                      </a:r>
                      <a:r>
                        <a:rPr lang="en-US" baseline="0" smtClean="0"/>
                        <a:t>Common Road</a:t>
                      </a:r>
                      <a:endParaRPr lang="en-US" dirty="0"/>
                    </a:p>
                  </a:txBody>
                  <a:tcPr/>
                </a:tc>
                <a:tc>
                  <a:txBody>
                    <a:bodyPr/>
                    <a:lstStyle/>
                    <a:p>
                      <a:r>
                        <a:rPr lang="en-US" dirty="0" smtClean="0"/>
                        <a:t>Long Term, public/private, Purchase and price through bilateral negotiation or bidding, Price regulation may be applicable</a:t>
                      </a:r>
                      <a:endParaRPr lang="en-US" dirty="0"/>
                    </a:p>
                  </a:txBody>
                  <a:tcPr/>
                </a:tc>
                <a:tc>
                  <a:txBody>
                    <a:bodyPr/>
                    <a:lstStyle/>
                    <a:p>
                      <a:r>
                        <a:rPr lang="en-US" dirty="0" smtClean="0"/>
                        <a:t>Any public or private developer can use this gate for direct entry into Indian Market</a:t>
                      </a:r>
                      <a:endParaRPr lang="en-US" dirty="0"/>
                    </a:p>
                  </a:txBody>
                  <a:tcPr/>
                </a:tc>
              </a:tr>
              <a:tr h="370840">
                <a:tc>
                  <a:txBody>
                    <a:bodyPr/>
                    <a:lstStyle/>
                    <a:p>
                      <a:r>
                        <a:rPr lang="en-US" dirty="0" smtClean="0"/>
                        <a:t>3</a:t>
                      </a:r>
                      <a:endParaRPr lang="en-US" dirty="0"/>
                    </a:p>
                  </a:txBody>
                  <a:tcPr/>
                </a:tc>
                <a:tc>
                  <a:txBody>
                    <a:bodyPr/>
                    <a:lstStyle/>
                    <a:p>
                      <a:r>
                        <a:rPr lang="en-US" dirty="0" smtClean="0"/>
                        <a:t>Gate for track</a:t>
                      </a:r>
                      <a:r>
                        <a:rPr lang="en-US" baseline="0" dirty="0" smtClean="0"/>
                        <a:t> for </a:t>
                      </a:r>
                      <a:r>
                        <a:rPr lang="en-US" dirty="0" smtClean="0"/>
                        <a:t>two wheelers</a:t>
                      </a:r>
                      <a:endParaRPr lang="en-US" dirty="0"/>
                    </a:p>
                  </a:txBody>
                  <a:tcPr/>
                </a:tc>
                <a:tc>
                  <a:txBody>
                    <a:bodyPr/>
                    <a:lstStyle/>
                    <a:p>
                      <a:r>
                        <a:rPr lang="en-US" dirty="0" smtClean="0"/>
                        <a:t>Short term or Day</a:t>
                      </a:r>
                      <a:r>
                        <a:rPr lang="en-US" baseline="0" dirty="0" smtClean="0"/>
                        <a:t> ahead spot market</a:t>
                      </a:r>
                      <a:endParaRPr lang="en-US" dirty="0"/>
                    </a:p>
                  </a:txBody>
                  <a:tcPr/>
                </a:tc>
                <a:tc>
                  <a:txBody>
                    <a:bodyPr/>
                    <a:lstStyle/>
                    <a:p>
                      <a:r>
                        <a:rPr lang="en-US" dirty="0" smtClean="0"/>
                        <a:t>Individual</a:t>
                      </a:r>
                      <a:r>
                        <a:rPr lang="en-US" baseline="0" dirty="0" smtClean="0"/>
                        <a:t> public or private developers will gave entry in short term market through traders or can have membership in spot market i.e. Energy Exchanges</a:t>
                      </a:r>
                      <a:endParaRPr lang="en-US" dirty="0"/>
                    </a:p>
                  </a:txBody>
                  <a:tcPr/>
                </a:tc>
              </a:tr>
              <a:tr h="370840">
                <a:tc>
                  <a:txBody>
                    <a:bodyPr/>
                    <a:lstStyle/>
                    <a:p>
                      <a:r>
                        <a:rPr lang="en-US" dirty="0" smtClean="0"/>
                        <a:t>4</a:t>
                      </a:r>
                      <a:endParaRPr lang="en-US" dirty="0"/>
                    </a:p>
                  </a:txBody>
                  <a:tcPr/>
                </a:tc>
                <a:tc>
                  <a:txBody>
                    <a:bodyPr/>
                    <a:lstStyle/>
                    <a:p>
                      <a:r>
                        <a:rPr lang="en-US" dirty="0" smtClean="0"/>
                        <a:t>Gate for</a:t>
                      </a:r>
                      <a:r>
                        <a:rPr lang="en-US" baseline="0" dirty="0" smtClean="0"/>
                        <a:t> Transit passengers</a:t>
                      </a:r>
                      <a:endParaRPr lang="en-US" dirty="0"/>
                    </a:p>
                  </a:txBody>
                  <a:tcPr/>
                </a:tc>
                <a:tc>
                  <a:txBody>
                    <a:bodyPr/>
                    <a:lstStyle/>
                    <a:p>
                      <a:r>
                        <a:rPr lang="en-US" dirty="0" smtClean="0"/>
                        <a:t>Third country sale using each others network</a:t>
                      </a:r>
                      <a:endParaRPr lang="en-US" dirty="0"/>
                    </a:p>
                  </a:txBody>
                  <a:tcPr/>
                </a:tc>
                <a:tc>
                  <a:txBody>
                    <a:bodyPr/>
                    <a:lstStyle/>
                    <a:p>
                      <a:r>
                        <a:rPr lang="en-US" dirty="0" smtClean="0"/>
                        <a:t>Without entering in the electricity</a:t>
                      </a:r>
                      <a:r>
                        <a:rPr lang="en-US" baseline="0" dirty="0" smtClean="0"/>
                        <a:t> market</a:t>
                      </a:r>
                      <a:endParaRPr lang="en-US" dirty="0"/>
                    </a:p>
                  </a:txBody>
                  <a:tcPr/>
                </a:tc>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
        <p:nvSpPr>
          <p:cNvPr id="3" name="TextBox 2"/>
          <p:cNvSpPr txBox="1"/>
          <p:nvPr/>
        </p:nvSpPr>
        <p:spPr>
          <a:xfrm>
            <a:off x="2665926" y="6194737"/>
            <a:ext cx="5606663" cy="369332"/>
          </a:xfrm>
          <a:prstGeom prst="rect">
            <a:avLst/>
          </a:prstGeom>
          <a:noFill/>
        </p:spPr>
        <p:txBody>
          <a:bodyPr wrap="none" rtlCol="0">
            <a:spAutoFit/>
          </a:bodyPr>
          <a:lstStyle/>
          <a:p>
            <a:r>
              <a:rPr lang="en-US" b="1" dirty="0" smtClean="0"/>
              <a:t>PTA shall ensure PRINCIPLE OF RECIPROCITY for all gates.</a:t>
            </a:r>
            <a:endParaRPr lang="en-US" b="1" dirty="0"/>
          </a:p>
        </p:txBody>
      </p:sp>
    </p:spTree>
    <p:extLst>
      <p:ext uri="{BB962C8B-B14F-4D97-AF65-F5344CB8AC3E}">
        <p14:creationId xmlns:p14="http://schemas.microsoft.com/office/powerpoint/2010/main" val="23042040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7577" y="365125"/>
            <a:ext cx="11629623" cy="1325563"/>
          </a:xfrm>
          <a:ln w="6350">
            <a:solidFill>
              <a:schemeClr val="tx1"/>
            </a:solidFill>
          </a:ln>
        </p:spPr>
        <p:txBody>
          <a:bodyPr/>
          <a:lstStyle/>
          <a:p>
            <a:pPr algn="ctr"/>
            <a:r>
              <a:rPr lang="en-US" b="1" dirty="0" smtClean="0"/>
              <a:t>REVIEW OF PTA DOCUMENTS</a:t>
            </a:r>
            <a:endParaRPr lang="en-US" b="1" dirty="0"/>
          </a:p>
        </p:txBody>
      </p:sp>
      <p:sp>
        <p:nvSpPr>
          <p:cNvPr id="3" name="Content Placeholder 2"/>
          <p:cNvSpPr>
            <a:spLocks noGrp="1"/>
          </p:cNvSpPr>
          <p:nvPr>
            <p:ph idx="1"/>
          </p:nvPr>
        </p:nvSpPr>
        <p:spPr>
          <a:xfrm>
            <a:off x="257577" y="1825625"/>
            <a:ext cx="11629623" cy="4351338"/>
          </a:xfrm>
          <a:ln w="6350">
            <a:solidFill>
              <a:schemeClr val="tx1"/>
            </a:solidFill>
          </a:ln>
        </p:spPr>
        <p:txBody>
          <a:bodyPr/>
          <a:lstStyle/>
          <a:p>
            <a:r>
              <a:rPr lang="en-US" dirty="0" smtClean="0"/>
              <a:t>PTA Signed in 1996: A good will document only</a:t>
            </a:r>
          </a:p>
          <a:p>
            <a:endParaRPr lang="en-US" dirty="0"/>
          </a:p>
          <a:p>
            <a:r>
              <a:rPr lang="en-US" dirty="0" smtClean="0"/>
              <a:t>PTA proposed by Nepal in 2010: “Dhoka Khol (Open the Gate)!!” document</a:t>
            </a:r>
          </a:p>
          <a:p>
            <a:endParaRPr lang="en-US" dirty="0"/>
          </a:p>
          <a:p>
            <a:r>
              <a:rPr lang="en-US" dirty="0" smtClean="0"/>
              <a:t>PTA proposed by India in 2014: “ Trade in Co-operation Frame” document</a:t>
            </a:r>
          </a:p>
          <a:p>
            <a:endParaRPr lang="en-US" dirty="0"/>
          </a:p>
          <a:p>
            <a:r>
              <a:rPr lang="en-US" dirty="0" smtClean="0"/>
              <a:t>Required: 4-Gate document</a:t>
            </a:r>
            <a:endParaRPr lang="en-US" dirty="0"/>
          </a:p>
        </p:txBody>
      </p:sp>
    </p:spTree>
    <p:extLst>
      <p:ext uri="{BB962C8B-B14F-4D97-AF65-F5344CB8AC3E}">
        <p14:creationId xmlns:p14="http://schemas.microsoft.com/office/powerpoint/2010/main" val="32180747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653" y="2387107"/>
            <a:ext cx="10515600" cy="1325563"/>
          </a:xfrm>
          <a:ln w="19050">
            <a:solidFill>
              <a:schemeClr val="tx1"/>
            </a:solidFill>
          </a:ln>
        </p:spPr>
        <p:txBody>
          <a:bodyPr/>
          <a:lstStyle/>
          <a:p>
            <a:pPr algn="ctr"/>
            <a:r>
              <a:rPr lang="en-US" b="1" dirty="0" smtClean="0"/>
              <a:t>POWER TRADE AGREEMENT IS OUR NEED RATHER THAN CHOICE</a:t>
            </a:r>
            <a:endParaRPr lang="en-US" b="1" dirty="0"/>
          </a:p>
        </p:txBody>
      </p:sp>
    </p:spTree>
    <p:extLst>
      <p:ext uri="{BB962C8B-B14F-4D97-AF65-F5344CB8AC3E}">
        <p14:creationId xmlns:p14="http://schemas.microsoft.com/office/powerpoint/2010/main" val="19047103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4901" y="94668"/>
            <a:ext cx="11462197" cy="549275"/>
          </a:xfrm>
          <a:ln w="6350">
            <a:solidFill>
              <a:schemeClr val="tx1"/>
            </a:solidFill>
          </a:ln>
        </p:spPr>
        <p:txBody>
          <a:bodyPr>
            <a:normAutofit/>
          </a:bodyPr>
          <a:lstStyle/>
          <a:p>
            <a:pPr algn="ctr"/>
            <a:r>
              <a:rPr lang="en-US" sz="3200" b="1" dirty="0" smtClean="0"/>
              <a:t>WHY DOESN’T IT HAPPEN? THE NEXUS</a:t>
            </a:r>
            <a:endParaRPr lang="en-US" sz="3200" b="1" dirty="0"/>
          </a:p>
        </p:txBody>
      </p:sp>
      <p:sp>
        <p:nvSpPr>
          <p:cNvPr id="3" name="Content Placeholder 2"/>
          <p:cNvSpPr>
            <a:spLocks noGrp="1"/>
          </p:cNvSpPr>
          <p:nvPr>
            <p:ph idx="1"/>
          </p:nvPr>
        </p:nvSpPr>
        <p:spPr>
          <a:xfrm>
            <a:off x="364901" y="779838"/>
            <a:ext cx="11462197" cy="5659599"/>
          </a:xfrm>
          <a:ln w="6350">
            <a:solidFill>
              <a:schemeClr val="tx1"/>
            </a:solidFill>
          </a:ln>
        </p:spPr>
        <p:txBody>
          <a:bodyPr/>
          <a:lstStyle/>
          <a:p>
            <a:r>
              <a:rPr lang="en-US" dirty="0" smtClean="0"/>
              <a:t>INVESTORS                       NEPAL’S HYDRO POTENTIAL             MARKET</a:t>
            </a:r>
            <a:endParaRPr lang="en-US" dirty="0"/>
          </a:p>
        </p:txBody>
      </p:sp>
      <p:sp>
        <p:nvSpPr>
          <p:cNvPr id="4" name="Rectangle 3"/>
          <p:cNvSpPr/>
          <p:nvPr/>
        </p:nvSpPr>
        <p:spPr>
          <a:xfrm>
            <a:off x="528032" y="1808365"/>
            <a:ext cx="2897748" cy="708337"/>
          </a:xfrm>
          <a:prstGeom prst="rect">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5" name="TextBox 4"/>
          <p:cNvSpPr txBox="1"/>
          <p:nvPr/>
        </p:nvSpPr>
        <p:spPr>
          <a:xfrm>
            <a:off x="528031" y="1828800"/>
            <a:ext cx="2897749" cy="369332"/>
          </a:xfrm>
          <a:prstGeom prst="rect">
            <a:avLst/>
          </a:prstGeom>
          <a:noFill/>
        </p:spPr>
        <p:txBody>
          <a:bodyPr wrap="square" rtlCol="0">
            <a:spAutoFit/>
          </a:bodyPr>
          <a:lstStyle/>
          <a:p>
            <a:r>
              <a:rPr lang="en-US" dirty="0" smtClean="0"/>
              <a:t>Nepali public/private  sector</a:t>
            </a:r>
            <a:endParaRPr lang="en-US" dirty="0"/>
          </a:p>
        </p:txBody>
      </p:sp>
      <p:sp>
        <p:nvSpPr>
          <p:cNvPr id="6" name="TextBox 5"/>
          <p:cNvSpPr txBox="1"/>
          <p:nvPr/>
        </p:nvSpPr>
        <p:spPr>
          <a:xfrm>
            <a:off x="528033" y="2725075"/>
            <a:ext cx="2897747" cy="369332"/>
          </a:xfrm>
          <a:prstGeom prst="rect">
            <a:avLst/>
          </a:prstGeom>
          <a:noFill/>
          <a:ln w="3175">
            <a:solidFill>
              <a:schemeClr val="tx1"/>
            </a:solidFill>
          </a:ln>
        </p:spPr>
        <p:txBody>
          <a:bodyPr wrap="square" rtlCol="0">
            <a:spAutoFit/>
          </a:bodyPr>
          <a:lstStyle/>
          <a:p>
            <a:r>
              <a:rPr lang="en-US" dirty="0" smtClean="0"/>
              <a:t>Indian public sector</a:t>
            </a:r>
            <a:endParaRPr lang="en-US" dirty="0"/>
          </a:p>
        </p:txBody>
      </p:sp>
      <p:sp>
        <p:nvSpPr>
          <p:cNvPr id="7" name="TextBox 6"/>
          <p:cNvSpPr txBox="1"/>
          <p:nvPr/>
        </p:nvSpPr>
        <p:spPr>
          <a:xfrm>
            <a:off x="528031" y="3313349"/>
            <a:ext cx="2897749" cy="1754326"/>
          </a:xfrm>
          <a:prstGeom prst="rect">
            <a:avLst/>
          </a:prstGeom>
          <a:noFill/>
          <a:ln w="3175">
            <a:solidFill>
              <a:schemeClr val="tx1"/>
            </a:solidFill>
          </a:ln>
        </p:spPr>
        <p:txBody>
          <a:bodyPr wrap="square" rtlCol="0">
            <a:spAutoFit/>
          </a:bodyPr>
          <a:lstStyle/>
          <a:p>
            <a:r>
              <a:rPr lang="en-US" dirty="0" smtClean="0"/>
              <a:t>Other Foreign Investors</a:t>
            </a:r>
          </a:p>
          <a:p>
            <a:r>
              <a:rPr lang="en-US" dirty="0" smtClean="0"/>
              <a:t>International Financers</a:t>
            </a:r>
          </a:p>
          <a:p>
            <a:r>
              <a:rPr lang="en-US" dirty="0" smtClean="0"/>
              <a:t>Manufacturer’s Agents</a:t>
            </a:r>
          </a:p>
          <a:p>
            <a:r>
              <a:rPr lang="en-US" dirty="0" smtClean="0"/>
              <a:t>Project Facilitation brokers</a:t>
            </a:r>
          </a:p>
          <a:p>
            <a:r>
              <a:rPr lang="en-US" dirty="0" smtClean="0"/>
              <a:t>Indian private sector</a:t>
            </a:r>
          </a:p>
          <a:p>
            <a:r>
              <a:rPr lang="en-US" dirty="0" smtClean="0"/>
              <a:t>Indian Power Traders</a:t>
            </a:r>
            <a:endParaRPr lang="en-US" dirty="0"/>
          </a:p>
        </p:txBody>
      </p:sp>
      <p:sp>
        <p:nvSpPr>
          <p:cNvPr id="9" name="TextBox 8"/>
          <p:cNvSpPr txBox="1"/>
          <p:nvPr/>
        </p:nvSpPr>
        <p:spPr>
          <a:xfrm>
            <a:off x="4647125" y="5769378"/>
            <a:ext cx="2897747" cy="369332"/>
          </a:xfrm>
          <a:prstGeom prst="rect">
            <a:avLst/>
          </a:prstGeom>
          <a:noFill/>
          <a:ln w="3175">
            <a:solidFill>
              <a:schemeClr val="tx1"/>
            </a:solidFill>
          </a:ln>
        </p:spPr>
        <p:txBody>
          <a:bodyPr wrap="square" rtlCol="0">
            <a:spAutoFit/>
          </a:bodyPr>
          <a:lstStyle/>
          <a:p>
            <a:r>
              <a:rPr lang="en-US" dirty="0" smtClean="0"/>
              <a:t>Pressure Groups</a:t>
            </a:r>
            <a:endParaRPr lang="en-US" dirty="0"/>
          </a:p>
        </p:txBody>
      </p:sp>
      <p:cxnSp>
        <p:nvCxnSpPr>
          <p:cNvPr id="11" name="Straight Connector 10"/>
          <p:cNvCxnSpPr/>
          <p:nvPr/>
        </p:nvCxnSpPr>
        <p:spPr>
          <a:xfrm>
            <a:off x="3878686" y="914400"/>
            <a:ext cx="23612" cy="5313867"/>
          </a:xfrm>
          <a:prstGeom prst="line">
            <a:avLst/>
          </a:prstGeom>
        </p:spPr>
        <p:style>
          <a:lnRef idx="1">
            <a:schemeClr val="accent1"/>
          </a:lnRef>
          <a:fillRef idx="0">
            <a:schemeClr val="accent1"/>
          </a:fillRef>
          <a:effectRef idx="0">
            <a:schemeClr val="accent1"/>
          </a:effectRef>
          <a:fontRef idx="minor">
            <a:schemeClr val="tx1"/>
          </a:fontRef>
        </p:style>
      </p:cxnSp>
      <p:sp>
        <p:nvSpPr>
          <p:cNvPr id="12" name="Smiley Face 11"/>
          <p:cNvSpPr/>
          <p:nvPr/>
        </p:nvSpPr>
        <p:spPr>
          <a:xfrm>
            <a:off x="5503571" y="2909741"/>
            <a:ext cx="914400" cy="914400"/>
          </a:xfrm>
          <a:prstGeom prst="smileyFace">
            <a:avLst/>
          </a:prstGeom>
          <a:solidFill>
            <a:srgbClr val="FFFF00"/>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p:cNvCxnSpPr/>
          <p:nvPr/>
        </p:nvCxnSpPr>
        <p:spPr>
          <a:xfrm>
            <a:off x="8409904" y="914400"/>
            <a:ext cx="23611" cy="5313867"/>
          </a:xfrm>
          <a:prstGeom prst="line">
            <a:avLst/>
          </a:prstGeom>
        </p:spPr>
        <p:style>
          <a:lnRef idx="1">
            <a:schemeClr val="accent1"/>
          </a:lnRef>
          <a:fillRef idx="0">
            <a:schemeClr val="accent1"/>
          </a:fillRef>
          <a:effectRef idx="0">
            <a:schemeClr val="accent1"/>
          </a:effectRef>
          <a:fontRef idx="minor">
            <a:schemeClr val="tx1"/>
          </a:fontRef>
        </p:style>
      </p:cxnSp>
      <p:sp>
        <p:nvSpPr>
          <p:cNvPr id="14" name="Hexagon 13"/>
          <p:cNvSpPr/>
          <p:nvPr/>
        </p:nvSpPr>
        <p:spPr>
          <a:xfrm>
            <a:off x="10058400" y="2909741"/>
            <a:ext cx="1060704" cy="914400"/>
          </a:xfrm>
          <a:prstGeom prst="hexagon">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Arrow Connector 17"/>
          <p:cNvCxnSpPr>
            <a:stCxn id="4" idx="3"/>
            <a:endCxn id="12" idx="0"/>
          </p:cNvCxnSpPr>
          <p:nvPr/>
        </p:nvCxnSpPr>
        <p:spPr>
          <a:xfrm>
            <a:off x="3425780" y="2162534"/>
            <a:ext cx="2534991" cy="747207"/>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5960771" y="2918912"/>
            <a:ext cx="4244835" cy="153997"/>
          </a:xfrm>
          <a:prstGeom prst="straightConnector1">
            <a:avLst/>
          </a:prstGeom>
          <a:ln w="6350">
            <a:tailEnd type="triangle"/>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8654603" y="2725075"/>
            <a:ext cx="529504" cy="369332"/>
          </a:xfrm>
          <a:prstGeom prst="rect">
            <a:avLst/>
          </a:prstGeom>
          <a:noFill/>
        </p:spPr>
        <p:txBody>
          <a:bodyPr wrap="none" rtlCol="0">
            <a:spAutoFit/>
          </a:bodyPr>
          <a:lstStyle/>
          <a:p>
            <a:r>
              <a:rPr lang="en-US" dirty="0" smtClean="0"/>
              <a:t>PTA</a:t>
            </a:r>
            <a:endParaRPr lang="en-US" dirty="0"/>
          </a:p>
        </p:txBody>
      </p:sp>
      <p:cxnSp>
        <p:nvCxnSpPr>
          <p:cNvPr id="22" name="Straight Arrow Connector 21"/>
          <p:cNvCxnSpPr/>
          <p:nvPr/>
        </p:nvCxnSpPr>
        <p:spPr>
          <a:xfrm>
            <a:off x="3425780" y="2868446"/>
            <a:ext cx="2494208" cy="57782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endCxn id="14" idx="3"/>
          </p:cNvCxnSpPr>
          <p:nvPr/>
        </p:nvCxnSpPr>
        <p:spPr>
          <a:xfrm flipV="1">
            <a:off x="5972577" y="3366941"/>
            <a:ext cx="4085823" cy="9125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8624338" y="3066906"/>
            <a:ext cx="559769" cy="369332"/>
          </a:xfrm>
          <a:prstGeom prst="rect">
            <a:avLst/>
          </a:prstGeom>
          <a:noFill/>
        </p:spPr>
        <p:txBody>
          <a:bodyPr wrap="none" rtlCol="0">
            <a:spAutoFit/>
          </a:bodyPr>
          <a:lstStyle/>
          <a:p>
            <a:r>
              <a:rPr lang="en-US" dirty="0" smtClean="0"/>
              <a:t>PCA</a:t>
            </a:r>
            <a:endParaRPr lang="en-US" dirty="0"/>
          </a:p>
        </p:txBody>
      </p:sp>
      <p:cxnSp>
        <p:nvCxnSpPr>
          <p:cNvPr id="28" name="Straight Arrow Connector 27"/>
          <p:cNvCxnSpPr>
            <a:endCxn id="12" idx="4"/>
          </p:cNvCxnSpPr>
          <p:nvPr/>
        </p:nvCxnSpPr>
        <p:spPr>
          <a:xfrm flipV="1">
            <a:off x="3425780" y="3824141"/>
            <a:ext cx="2534991" cy="328037"/>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stCxn id="12" idx="4"/>
          </p:cNvCxnSpPr>
          <p:nvPr/>
        </p:nvCxnSpPr>
        <p:spPr>
          <a:xfrm flipV="1">
            <a:off x="5960771" y="3671145"/>
            <a:ext cx="4244835" cy="152996"/>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34" name="Diamond 33"/>
          <p:cNvSpPr/>
          <p:nvPr/>
        </p:nvSpPr>
        <p:spPr>
          <a:xfrm>
            <a:off x="10588752" y="5525037"/>
            <a:ext cx="914400" cy="914400"/>
          </a:xfrm>
          <a:prstGeom prst="diamond">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5" name="Straight Arrow Connector 34"/>
          <p:cNvCxnSpPr/>
          <p:nvPr/>
        </p:nvCxnSpPr>
        <p:spPr>
          <a:xfrm>
            <a:off x="10205606" y="3686485"/>
            <a:ext cx="580450" cy="2082893"/>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10524687" y="5882956"/>
            <a:ext cx="1042529" cy="276999"/>
          </a:xfrm>
          <a:prstGeom prst="rect">
            <a:avLst/>
          </a:prstGeom>
          <a:noFill/>
        </p:spPr>
        <p:txBody>
          <a:bodyPr wrap="none" rtlCol="0">
            <a:spAutoFit/>
          </a:bodyPr>
          <a:lstStyle/>
          <a:p>
            <a:r>
              <a:rPr lang="en-US" sz="1200" dirty="0" smtClean="0"/>
              <a:t>BANGLADESH</a:t>
            </a:r>
            <a:endParaRPr lang="en-US" sz="1200" dirty="0"/>
          </a:p>
        </p:txBody>
      </p:sp>
      <p:sp>
        <p:nvSpPr>
          <p:cNvPr id="39" name="TextBox 38"/>
          <p:cNvSpPr txBox="1"/>
          <p:nvPr/>
        </p:nvSpPr>
        <p:spPr>
          <a:xfrm>
            <a:off x="10226313" y="3124817"/>
            <a:ext cx="724878" cy="369332"/>
          </a:xfrm>
          <a:prstGeom prst="rect">
            <a:avLst/>
          </a:prstGeom>
          <a:noFill/>
        </p:spPr>
        <p:txBody>
          <a:bodyPr wrap="none" rtlCol="0">
            <a:spAutoFit/>
          </a:bodyPr>
          <a:lstStyle/>
          <a:p>
            <a:r>
              <a:rPr lang="en-US" dirty="0" smtClean="0"/>
              <a:t>INDIA</a:t>
            </a:r>
            <a:endParaRPr lang="en-US" dirty="0"/>
          </a:p>
        </p:txBody>
      </p:sp>
      <p:cxnSp>
        <p:nvCxnSpPr>
          <p:cNvPr id="41" name="Straight Connector 40"/>
          <p:cNvCxnSpPr/>
          <p:nvPr/>
        </p:nvCxnSpPr>
        <p:spPr>
          <a:xfrm>
            <a:off x="3425780" y="4365938"/>
            <a:ext cx="2279561" cy="1403440"/>
          </a:xfrm>
          <a:prstGeom prst="line">
            <a:avLst/>
          </a:prstGeom>
          <a:ln w="28575">
            <a:solidFill>
              <a:schemeClr val="accent2"/>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flipV="1">
            <a:off x="5705341" y="3454810"/>
            <a:ext cx="1220272" cy="2314568"/>
          </a:xfrm>
          <a:prstGeom prst="line">
            <a:avLst/>
          </a:prstGeom>
          <a:ln w="28575">
            <a:solidFill>
              <a:schemeClr val="accent2"/>
            </a:solidFill>
            <a:prstDash val="sysDash"/>
          </a:ln>
        </p:spPr>
        <p:style>
          <a:lnRef idx="1">
            <a:schemeClr val="accent1"/>
          </a:lnRef>
          <a:fillRef idx="0">
            <a:schemeClr val="accent1"/>
          </a:fillRef>
          <a:effectRef idx="0">
            <a:schemeClr val="accent1"/>
          </a:effectRef>
          <a:fontRef idx="minor">
            <a:schemeClr val="tx1"/>
          </a:fontRef>
        </p:style>
      </p:cxnSp>
      <p:sp>
        <p:nvSpPr>
          <p:cNvPr id="45" name="Explosion 2 44"/>
          <p:cNvSpPr/>
          <p:nvPr/>
        </p:nvSpPr>
        <p:spPr>
          <a:xfrm>
            <a:off x="6754431" y="3354301"/>
            <a:ext cx="348804" cy="217032"/>
          </a:xfrm>
          <a:prstGeom prst="irregularSeal2">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6" name="Straight Connector 45"/>
          <p:cNvCxnSpPr/>
          <p:nvPr/>
        </p:nvCxnSpPr>
        <p:spPr>
          <a:xfrm>
            <a:off x="3425780" y="3038904"/>
            <a:ext cx="3968839" cy="2730474"/>
          </a:xfrm>
          <a:prstGeom prst="line">
            <a:avLst/>
          </a:prstGeom>
          <a:ln w="57150">
            <a:solidFill>
              <a:srgbClr val="C00000"/>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flipV="1">
            <a:off x="7377772" y="3747643"/>
            <a:ext cx="738236" cy="2003210"/>
          </a:xfrm>
          <a:prstGeom prst="line">
            <a:avLst/>
          </a:prstGeom>
          <a:ln w="38100">
            <a:solidFill>
              <a:srgbClr val="C00000"/>
            </a:solidFill>
            <a:prstDash val="sysDash"/>
          </a:ln>
        </p:spPr>
        <p:style>
          <a:lnRef idx="1">
            <a:schemeClr val="accent1"/>
          </a:lnRef>
          <a:fillRef idx="0">
            <a:schemeClr val="accent1"/>
          </a:fillRef>
          <a:effectRef idx="0">
            <a:schemeClr val="accent1"/>
          </a:effectRef>
          <a:fontRef idx="minor">
            <a:schemeClr val="tx1"/>
          </a:fontRef>
        </p:style>
      </p:cxnSp>
      <p:sp>
        <p:nvSpPr>
          <p:cNvPr id="51" name="Explosion 2 50"/>
          <p:cNvSpPr/>
          <p:nvPr/>
        </p:nvSpPr>
        <p:spPr>
          <a:xfrm>
            <a:off x="7926407" y="3594087"/>
            <a:ext cx="348804" cy="217032"/>
          </a:xfrm>
          <a:prstGeom prst="irregularSeal2">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p:cNvSpPr txBox="1"/>
          <p:nvPr/>
        </p:nvSpPr>
        <p:spPr>
          <a:xfrm>
            <a:off x="8652794" y="3396450"/>
            <a:ext cx="529504" cy="369332"/>
          </a:xfrm>
          <a:prstGeom prst="rect">
            <a:avLst/>
          </a:prstGeom>
          <a:noFill/>
        </p:spPr>
        <p:txBody>
          <a:bodyPr wrap="none" rtlCol="0">
            <a:spAutoFit/>
          </a:bodyPr>
          <a:lstStyle/>
          <a:p>
            <a:r>
              <a:rPr lang="en-US" dirty="0" smtClean="0"/>
              <a:t>PTA</a:t>
            </a:r>
            <a:endParaRPr lang="en-US" dirty="0"/>
          </a:p>
        </p:txBody>
      </p:sp>
      <p:sp>
        <p:nvSpPr>
          <p:cNvPr id="53" name="TextBox 52"/>
          <p:cNvSpPr txBox="1"/>
          <p:nvPr/>
        </p:nvSpPr>
        <p:spPr>
          <a:xfrm>
            <a:off x="528032" y="6439437"/>
            <a:ext cx="11204622" cy="369332"/>
          </a:xfrm>
          <a:prstGeom prst="rect">
            <a:avLst/>
          </a:prstGeom>
          <a:noFill/>
        </p:spPr>
        <p:txBody>
          <a:bodyPr wrap="square" rtlCol="0">
            <a:spAutoFit/>
          </a:bodyPr>
          <a:lstStyle/>
          <a:p>
            <a:r>
              <a:rPr lang="en-US" dirty="0" smtClean="0"/>
              <a:t>This time India mixed PCA with PTA in the same document so that if you hit PCA, PTA will be hit automatically.</a:t>
            </a:r>
            <a:endParaRPr lang="en-US" dirty="0"/>
          </a:p>
        </p:txBody>
      </p:sp>
    </p:spTree>
    <p:extLst>
      <p:ext uri="{BB962C8B-B14F-4D97-AF65-F5344CB8AC3E}">
        <p14:creationId xmlns:p14="http://schemas.microsoft.com/office/powerpoint/2010/main" val="377556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152" y="103033"/>
            <a:ext cx="11951594" cy="476518"/>
          </a:xfrm>
          <a:ln w="6350">
            <a:solidFill>
              <a:schemeClr val="tx1"/>
            </a:solidFill>
          </a:ln>
        </p:spPr>
        <p:txBody>
          <a:bodyPr>
            <a:noAutofit/>
          </a:bodyPr>
          <a:lstStyle/>
          <a:p>
            <a:pPr algn="ctr"/>
            <a:r>
              <a:rPr lang="en-US" sz="3200" b="1" dirty="0" smtClean="0"/>
              <a:t>AGREEMENT</a:t>
            </a:r>
            <a:endParaRPr lang="en-US" sz="3200" b="1" dirty="0"/>
          </a:p>
        </p:txBody>
      </p:sp>
      <p:sp>
        <p:nvSpPr>
          <p:cNvPr id="3" name="Content Placeholder 2"/>
          <p:cNvSpPr>
            <a:spLocks noGrp="1"/>
          </p:cNvSpPr>
          <p:nvPr>
            <p:ph idx="1"/>
          </p:nvPr>
        </p:nvSpPr>
        <p:spPr>
          <a:xfrm>
            <a:off x="90152" y="695459"/>
            <a:ext cx="11951594" cy="6162541"/>
          </a:xfrm>
          <a:ln w="9525">
            <a:solidFill>
              <a:schemeClr val="tx1"/>
            </a:solidFill>
          </a:ln>
        </p:spPr>
        <p:txBody>
          <a:bodyPr>
            <a:normAutofit fontScale="62500" lnSpcReduction="20000"/>
          </a:bodyPr>
          <a:lstStyle/>
          <a:p>
            <a:pPr marL="0" indent="0">
              <a:buNone/>
            </a:pPr>
            <a:r>
              <a:rPr lang="en-US" b="1" dirty="0" smtClean="0"/>
              <a:t>Article </a:t>
            </a:r>
            <a:r>
              <a:rPr lang="en-US" b="1" dirty="0"/>
              <a:t>1: Grid Interconnections and Power Trading </a:t>
            </a:r>
            <a:endParaRPr lang="en-US" dirty="0"/>
          </a:p>
          <a:p>
            <a:pPr marL="0" indent="0">
              <a:buNone/>
            </a:pPr>
            <a:r>
              <a:rPr lang="en-US" dirty="0"/>
              <a:t>1.1 This Agreement will enable export and import of electric power between Nepal and </a:t>
            </a:r>
            <a:r>
              <a:rPr lang="en-US" dirty="0" smtClean="0"/>
              <a:t>India on </a:t>
            </a:r>
            <a:r>
              <a:rPr lang="en-US" dirty="0"/>
              <a:t>mutually </a:t>
            </a:r>
            <a:r>
              <a:rPr lang="en-US" dirty="0" smtClean="0"/>
              <a:t> acceptable </a:t>
            </a:r>
            <a:r>
              <a:rPr lang="en-US" dirty="0"/>
              <a:t>terms </a:t>
            </a:r>
            <a:r>
              <a:rPr lang="en-US" dirty="0" smtClean="0"/>
              <a:t>or</a:t>
            </a:r>
          </a:p>
          <a:p>
            <a:pPr marL="0" indent="0">
              <a:buNone/>
            </a:pPr>
            <a:r>
              <a:rPr lang="en-US" dirty="0"/>
              <a:t> </a:t>
            </a:r>
            <a:r>
              <a:rPr lang="en-US" dirty="0" smtClean="0"/>
              <a:t>      </a:t>
            </a:r>
            <a:r>
              <a:rPr lang="en-US" dirty="0"/>
              <a:t>as provisioned in this Agreement</a:t>
            </a:r>
            <a:r>
              <a:rPr lang="en-US" dirty="0" smtClean="0"/>
              <a:t>.</a:t>
            </a:r>
          </a:p>
          <a:p>
            <a:pPr marL="0" indent="0">
              <a:buNone/>
            </a:pPr>
            <a:endParaRPr lang="en-US" dirty="0"/>
          </a:p>
          <a:p>
            <a:pPr marL="0" indent="0" algn="just">
              <a:buNone/>
            </a:pPr>
            <a:r>
              <a:rPr lang="en-US" dirty="0"/>
              <a:t>1.2 The Parties agree to take steps to establish suitable grid connectivity between the two </a:t>
            </a:r>
            <a:r>
              <a:rPr lang="en-US" dirty="0" smtClean="0"/>
              <a:t> countries</a:t>
            </a:r>
            <a:r>
              <a:rPr lang="en-US" dirty="0"/>
              <a:t>. The </a:t>
            </a:r>
            <a:r>
              <a:rPr lang="en-US" dirty="0" smtClean="0"/>
              <a:t> Parties </a:t>
            </a:r>
            <a:r>
              <a:rPr lang="en-US" dirty="0"/>
              <a:t>agree to </a:t>
            </a:r>
            <a:endParaRPr lang="en-US" dirty="0" smtClean="0"/>
          </a:p>
          <a:p>
            <a:pPr marL="0" indent="0" algn="just">
              <a:buNone/>
            </a:pPr>
            <a:r>
              <a:rPr lang="en-US" dirty="0"/>
              <a:t> </a:t>
            </a:r>
            <a:r>
              <a:rPr lang="en-US" dirty="0" smtClean="0"/>
              <a:t>      develop </a:t>
            </a:r>
            <a:r>
              <a:rPr lang="en-US" dirty="0"/>
              <a:t>a coordinated procedure for secure and reliable </a:t>
            </a:r>
            <a:r>
              <a:rPr lang="en-US" dirty="0" smtClean="0"/>
              <a:t>operation of </a:t>
            </a:r>
            <a:r>
              <a:rPr lang="en-US" dirty="0"/>
              <a:t>the national grids </a:t>
            </a:r>
            <a:r>
              <a:rPr lang="en-US" dirty="0" smtClean="0"/>
              <a:t> joined </a:t>
            </a:r>
            <a:r>
              <a:rPr lang="en-US" dirty="0"/>
              <a:t>by cross border </a:t>
            </a:r>
            <a:endParaRPr lang="en-US" dirty="0" smtClean="0"/>
          </a:p>
          <a:p>
            <a:pPr marL="0" indent="0" algn="just">
              <a:buNone/>
            </a:pPr>
            <a:r>
              <a:rPr lang="en-US" dirty="0"/>
              <a:t> </a:t>
            </a:r>
            <a:r>
              <a:rPr lang="en-US" dirty="0" smtClean="0"/>
              <a:t>       transmission </a:t>
            </a:r>
            <a:r>
              <a:rPr lang="en-US" dirty="0"/>
              <a:t>interconnections and to prepare </a:t>
            </a:r>
            <a:r>
              <a:rPr lang="en-US" dirty="0" smtClean="0"/>
              <a:t> scheduling</a:t>
            </a:r>
            <a:r>
              <a:rPr lang="en-US" dirty="0"/>
              <a:t>, dispatch, energy </a:t>
            </a:r>
            <a:r>
              <a:rPr lang="en-US" dirty="0" smtClean="0"/>
              <a:t> accounting</a:t>
            </a:r>
            <a:r>
              <a:rPr lang="en-US" dirty="0"/>
              <a:t>, settlement and procedures for </a:t>
            </a:r>
            <a:endParaRPr lang="en-US" dirty="0" smtClean="0"/>
          </a:p>
          <a:p>
            <a:pPr marL="0" indent="0" algn="just">
              <a:buNone/>
            </a:pPr>
            <a:r>
              <a:rPr lang="en-US" dirty="0"/>
              <a:t> </a:t>
            </a:r>
            <a:r>
              <a:rPr lang="en-US" dirty="0" smtClean="0"/>
              <a:t>      cross </a:t>
            </a:r>
            <a:r>
              <a:rPr lang="en-US" dirty="0"/>
              <a:t>border trade </a:t>
            </a:r>
            <a:r>
              <a:rPr lang="en-US" dirty="0" smtClean="0"/>
              <a:t>of  </a:t>
            </a:r>
            <a:r>
              <a:rPr lang="en-US" dirty="0"/>
              <a:t>electricity</a:t>
            </a:r>
            <a:r>
              <a:rPr lang="en-US" dirty="0" smtClean="0"/>
              <a:t>.</a:t>
            </a:r>
          </a:p>
          <a:p>
            <a:pPr marL="0" indent="0">
              <a:buNone/>
            </a:pPr>
            <a:endParaRPr lang="en-US" dirty="0"/>
          </a:p>
          <a:p>
            <a:pPr marL="0" indent="0" algn="just">
              <a:buNone/>
            </a:pPr>
            <a:r>
              <a:rPr lang="en-US" dirty="0"/>
              <a:t>1.3 Subject to necessary approvals, the Parties agree to provide non- discriminatory access to the cross </a:t>
            </a:r>
            <a:r>
              <a:rPr lang="en-US" dirty="0" smtClean="0"/>
              <a:t>border</a:t>
            </a:r>
          </a:p>
          <a:p>
            <a:pPr marL="0" indent="0" algn="just">
              <a:buNone/>
            </a:pPr>
            <a:r>
              <a:rPr lang="en-US" dirty="0" smtClean="0"/>
              <a:t>       </a:t>
            </a:r>
            <a:r>
              <a:rPr lang="en-US" dirty="0"/>
              <a:t>interconnections or to their domestic transmission systems for all participants of the common electricity </a:t>
            </a:r>
            <a:r>
              <a:rPr lang="en-US" dirty="0" smtClean="0"/>
              <a:t>  market </a:t>
            </a:r>
            <a:r>
              <a:rPr lang="en-US" dirty="0"/>
              <a:t>or </a:t>
            </a:r>
            <a:endParaRPr lang="en-US" dirty="0" smtClean="0"/>
          </a:p>
          <a:p>
            <a:pPr marL="0" indent="0" algn="just">
              <a:buNone/>
            </a:pPr>
            <a:r>
              <a:rPr lang="en-US" dirty="0"/>
              <a:t> </a:t>
            </a:r>
            <a:r>
              <a:rPr lang="en-US" dirty="0" smtClean="0"/>
              <a:t>      national </a:t>
            </a:r>
            <a:r>
              <a:rPr lang="en-US" dirty="0"/>
              <a:t>markets of the Parties</a:t>
            </a:r>
            <a:r>
              <a:rPr lang="en-US" dirty="0" smtClean="0"/>
              <a:t>.</a:t>
            </a:r>
          </a:p>
          <a:p>
            <a:pPr marL="0" indent="0">
              <a:buNone/>
            </a:pPr>
            <a:endParaRPr lang="en-US" dirty="0"/>
          </a:p>
          <a:p>
            <a:pPr marL="0" indent="0">
              <a:buNone/>
            </a:pPr>
            <a:r>
              <a:rPr lang="en-US" dirty="0"/>
              <a:t>1.4 Both Parties agree to establish cooperation on a bilateral and/or multilateral basis on the various aspects </a:t>
            </a:r>
            <a:r>
              <a:rPr lang="en-US" dirty="0" smtClean="0"/>
              <a:t>of </a:t>
            </a:r>
          </a:p>
          <a:p>
            <a:pPr marL="0" indent="0">
              <a:buNone/>
            </a:pPr>
            <a:r>
              <a:rPr lang="en-US" dirty="0" smtClean="0"/>
              <a:t>       development of harmonious policy on the realization of cross – border interconnections and power trade. </a:t>
            </a:r>
          </a:p>
          <a:p>
            <a:pPr marL="0" indent="0">
              <a:buNone/>
            </a:pPr>
            <a:endParaRPr lang="en-US" dirty="0"/>
          </a:p>
          <a:p>
            <a:pPr marL="0" indent="0">
              <a:buNone/>
            </a:pPr>
            <a:r>
              <a:rPr lang="en-US" dirty="0"/>
              <a:t>1.5 Subject to necessary approvals, both Parties will endeavor to allow the licensed electricity traders of </a:t>
            </a:r>
            <a:r>
              <a:rPr lang="en-US" dirty="0" smtClean="0"/>
              <a:t>each  </a:t>
            </a:r>
            <a:r>
              <a:rPr lang="en-US" dirty="0"/>
              <a:t>country to and </a:t>
            </a:r>
            <a:endParaRPr lang="en-US" dirty="0" smtClean="0"/>
          </a:p>
          <a:p>
            <a:pPr marL="0" indent="0">
              <a:buNone/>
            </a:pPr>
            <a:r>
              <a:rPr lang="en-US" dirty="0"/>
              <a:t> </a:t>
            </a:r>
            <a:r>
              <a:rPr lang="en-US" dirty="0" smtClean="0"/>
              <a:t>     to </a:t>
            </a:r>
            <a:r>
              <a:rPr lang="en-US" dirty="0"/>
              <a:t>operate in the other country and to engage in cross –border electricity trading and to </a:t>
            </a:r>
            <a:r>
              <a:rPr lang="en-US" dirty="0" smtClean="0"/>
              <a:t> seek </a:t>
            </a:r>
            <a:r>
              <a:rPr lang="en-US" dirty="0"/>
              <a:t>transmission access for this </a:t>
            </a:r>
            <a:endParaRPr lang="en-US" dirty="0" smtClean="0"/>
          </a:p>
          <a:p>
            <a:pPr marL="0" indent="0">
              <a:buNone/>
            </a:pPr>
            <a:r>
              <a:rPr lang="en-US" dirty="0"/>
              <a:t> </a:t>
            </a:r>
            <a:r>
              <a:rPr lang="en-US" dirty="0" smtClean="0"/>
              <a:t>     purpose </a:t>
            </a:r>
            <a:r>
              <a:rPr lang="en-US" dirty="0"/>
              <a:t>in cross-border or domestic transmission systems.</a:t>
            </a:r>
          </a:p>
        </p:txBody>
      </p:sp>
    </p:spTree>
    <p:extLst>
      <p:ext uri="{BB962C8B-B14F-4D97-AF65-F5344CB8AC3E}">
        <p14:creationId xmlns:p14="http://schemas.microsoft.com/office/powerpoint/2010/main" val="15259550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5910"/>
            <a:ext cx="10515600" cy="489397"/>
          </a:xfrm>
          <a:ln w="6350">
            <a:solidFill>
              <a:schemeClr val="tx1"/>
            </a:solidFill>
          </a:ln>
        </p:spPr>
        <p:txBody>
          <a:bodyPr>
            <a:normAutofit fontScale="90000"/>
          </a:bodyPr>
          <a:lstStyle/>
          <a:p>
            <a:pPr algn="ctr"/>
            <a:r>
              <a:rPr lang="en-US" sz="3600" b="1" dirty="0" smtClean="0"/>
              <a:t>AGREEMENT</a:t>
            </a:r>
            <a:endParaRPr lang="en-US" sz="3600" dirty="0"/>
          </a:p>
        </p:txBody>
      </p:sp>
      <p:sp>
        <p:nvSpPr>
          <p:cNvPr id="3" name="Content Placeholder 2"/>
          <p:cNvSpPr>
            <a:spLocks noGrp="1"/>
          </p:cNvSpPr>
          <p:nvPr>
            <p:ph idx="1"/>
          </p:nvPr>
        </p:nvSpPr>
        <p:spPr>
          <a:xfrm>
            <a:off x="425003" y="772732"/>
            <a:ext cx="11475076" cy="5911403"/>
          </a:xfrm>
        </p:spPr>
        <p:txBody>
          <a:bodyPr>
            <a:normAutofit fontScale="62500" lnSpcReduction="20000"/>
          </a:bodyPr>
          <a:lstStyle/>
          <a:p>
            <a:pPr marL="0" indent="0">
              <a:buNone/>
            </a:pPr>
            <a:r>
              <a:rPr lang="en-US" b="1" dirty="0"/>
              <a:t>Article 2: Access to Market</a:t>
            </a:r>
            <a:endParaRPr lang="en-US" dirty="0"/>
          </a:p>
          <a:p>
            <a:pPr marL="0" indent="0">
              <a:buNone/>
            </a:pPr>
            <a:r>
              <a:rPr lang="en-US" dirty="0"/>
              <a:t>2.1 Both Parties will endeavor to remove all kinds of tariff and non-tariff barriers in the </a:t>
            </a:r>
            <a:r>
              <a:rPr lang="en-US" dirty="0" smtClean="0"/>
              <a:t>  trading </a:t>
            </a:r>
            <a:r>
              <a:rPr lang="en-US" dirty="0"/>
              <a:t>of electricity including </a:t>
            </a:r>
            <a:endParaRPr lang="en-US" dirty="0" smtClean="0"/>
          </a:p>
          <a:p>
            <a:pPr marL="0" indent="0">
              <a:buNone/>
            </a:pPr>
            <a:r>
              <a:rPr lang="en-US" dirty="0"/>
              <a:t> </a:t>
            </a:r>
            <a:r>
              <a:rPr lang="en-US" dirty="0" smtClean="0"/>
              <a:t>     but </a:t>
            </a:r>
            <a:r>
              <a:rPr lang="en-US" dirty="0"/>
              <a:t>not limited to doing away with the requirement of </a:t>
            </a:r>
            <a:r>
              <a:rPr lang="en-US" dirty="0" smtClean="0"/>
              <a:t> licensing </a:t>
            </a:r>
            <a:r>
              <a:rPr lang="en-US" dirty="0"/>
              <a:t>and taxes/duties in the cross border exchange of </a:t>
            </a:r>
            <a:endParaRPr lang="en-US" dirty="0" smtClean="0"/>
          </a:p>
          <a:p>
            <a:pPr marL="0" indent="0">
              <a:buNone/>
            </a:pPr>
            <a:r>
              <a:rPr lang="en-US" dirty="0"/>
              <a:t> </a:t>
            </a:r>
            <a:r>
              <a:rPr lang="en-US" dirty="0" smtClean="0"/>
              <a:t>     electricity.</a:t>
            </a:r>
          </a:p>
          <a:p>
            <a:pPr marL="0" indent="0">
              <a:buNone/>
            </a:pPr>
            <a:endParaRPr lang="en-US" dirty="0"/>
          </a:p>
          <a:p>
            <a:pPr marL="0" indent="0">
              <a:buNone/>
            </a:pPr>
            <a:r>
              <a:rPr lang="en-US" dirty="0"/>
              <a:t>2.2 Both parties agree to acknowledge and register all public or private generators, </a:t>
            </a:r>
            <a:r>
              <a:rPr lang="en-US" dirty="0" smtClean="0"/>
              <a:t> transmission </a:t>
            </a:r>
            <a:r>
              <a:rPr lang="en-US" dirty="0"/>
              <a:t>providers, distribution </a:t>
            </a:r>
            <a:endParaRPr lang="en-US" dirty="0" smtClean="0"/>
          </a:p>
          <a:p>
            <a:pPr marL="0" indent="0">
              <a:buNone/>
            </a:pPr>
            <a:r>
              <a:rPr lang="en-US" dirty="0"/>
              <a:t> </a:t>
            </a:r>
            <a:r>
              <a:rPr lang="en-US" dirty="0" smtClean="0"/>
              <a:t>     and </a:t>
            </a:r>
            <a:r>
              <a:rPr lang="en-US" dirty="0"/>
              <a:t>supply service providers, large consumers </a:t>
            </a:r>
            <a:r>
              <a:rPr lang="en-US" dirty="0" smtClean="0"/>
              <a:t>and traders </a:t>
            </a:r>
            <a:r>
              <a:rPr lang="en-US" dirty="0"/>
              <a:t>of each other’s countries as participant entities in their </a:t>
            </a:r>
            <a:endParaRPr lang="en-US" dirty="0" smtClean="0"/>
          </a:p>
          <a:p>
            <a:pPr marL="0" indent="0">
              <a:buNone/>
            </a:pPr>
            <a:r>
              <a:rPr lang="en-US" dirty="0"/>
              <a:t> </a:t>
            </a:r>
            <a:r>
              <a:rPr lang="en-US" dirty="0" smtClean="0"/>
              <a:t>     respective </a:t>
            </a:r>
            <a:r>
              <a:rPr lang="en-US" dirty="0"/>
              <a:t>national markets or </a:t>
            </a:r>
            <a:r>
              <a:rPr lang="en-US" dirty="0" smtClean="0"/>
              <a:t>  common </a:t>
            </a:r>
            <a:r>
              <a:rPr lang="en-US" dirty="0"/>
              <a:t>market of electricity provided such entities wish to take membership in such </a:t>
            </a:r>
            <a:endParaRPr lang="en-US" dirty="0" smtClean="0"/>
          </a:p>
          <a:p>
            <a:pPr marL="0" indent="0">
              <a:buNone/>
            </a:pPr>
            <a:r>
              <a:rPr lang="en-US" dirty="0"/>
              <a:t> </a:t>
            </a:r>
            <a:r>
              <a:rPr lang="en-US" dirty="0" smtClean="0"/>
              <a:t>     market   under </a:t>
            </a:r>
            <a:r>
              <a:rPr lang="en-US" dirty="0"/>
              <a:t>the extant policies</a:t>
            </a:r>
            <a:r>
              <a:rPr lang="en-US" dirty="0" smtClean="0"/>
              <a:t>.</a:t>
            </a:r>
          </a:p>
          <a:p>
            <a:pPr marL="0" indent="0">
              <a:buNone/>
            </a:pPr>
            <a:endParaRPr lang="en-US" dirty="0"/>
          </a:p>
          <a:p>
            <a:pPr marL="0" indent="0">
              <a:buNone/>
            </a:pPr>
            <a:r>
              <a:rPr lang="en-US" dirty="0"/>
              <a:t>2.3 The market participants as under Article 2.2 may apply for and shall get non-discriminatory </a:t>
            </a:r>
            <a:r>
              <a:rPr lang="en-US" dirty="0" smtClean="0"/>
              <a:t> market </a:t>
            </a:r>
            <a:r>
              <a:rPr lang="en-US" dirty="0"/>
              <a:t>access to any </a:t>
            </a:r>
            <a:endParaRPr lang="en-US" dirty="0" smtClean="0"/>
          </a:p>
          <a:p>
            <a:pPr marL="0" indent="0">
              <a:buNone/>
            </a:pPr>
            <a:r>
              <a:rPr lang="en-US" dirty="0"/>
              <a:t> </a:t>
            </a:r>
            <a:r>
              <a:rPr lang="en-US" dirty="0" smtClean="0"/>
              <a:t>     market </a:t>
            </a:r>
            <a:r>
              <a:rPr lang="en-US" dirty="0"/>
              <a:t>they wish; including but not limited to long term, short term, </a:t>
            </a:r>
            <a:r>
              <a:rPr lang="en-US" dirty="0" smtClean="0"/>
              <a:t>day  </a:t>
            </a:r>
            <a:r>
              <a:rPr lang="en-US" dirty="0"/>
              <a:t>ahead and renewable markets in each </a:t>
            </a:r>
            <a:endParaRPr lang="en-US" dirty="0" smtClean="0"/>
          </a:p>
          <a:p>
            <a:pPr marL="0" indent="0">
              <a:buNone/>
            </a:pPr>
            <a:r>
              <a:rPr lang="en-US" dirty="0"/>
              <a:t> </a:t>
            </a:r>
            <a:r>
              <a:rPr lang="en-US" dirty="0" smtClean="0"/>
              <a:t>     other’s </a:t>
            </a:r>
            <a:r>
              <a:rPr lang="en-US" dirty="0"/>
              <a:t>national market or in common market.  </a:t>
            </a:r>
          </a:p>
          <a:p>
            <a:pPr marL="0" indent="0">
              <a:buNone/>
            </a:pPr>
            <a:endParaRPr lang="en-US" dirty="0"/>
          </a:p>
          <a:p>
            <a:pPr marL="0" indent="0">
              <a:buNone/>
            </a:pPr>
            <a:r>
              <a:rPr lang="en-US" b="1" dirty="0"/>
              <a:t>Article 3: Investments and development of power sector</a:t>
            </a:r>
            <a:endParaRPr lang="en-US" dirty="0"/>
          </a:p>
          <a:p>
            <a:pPr marL="0" indent="0">
              <a:buNone/>
            </a:pPr>
            <a:r>
              <a:rPr lang="en-US" dirty="0" smtClean="0"/>
              <a:t>     Both </a:t>
            </a:r>
            <a:r>
              <a:rPr lang="en-US" dirty="0"/>
              <a:t>Parties agree that Parties may independently develop their own power sector including but </a:t>
            </a:r>
            <a:r>
              <a:rPr lang="en-US" dirty="0" smtClean="0"/>
              <a:t> not </a:t>
            </a:r>
            <a:r>
              <a:rPr lang="en-US" dirty="0"/>
              <a:t>limited to </a:t>
            </a:r>
            <a:endParaRPr lang="en-US" dirty="0" smtClean="0"/>
          </a:p>
          <a:p>
            <a:pPr marL="0" indent="0">
              <a:buNone/>
            </a:pPr>
            <a:r>
              <a:rPr lang="en-US" dirty="0"/>
              <a:t> </a:t>
            </a:r>
            <a:r>
              <a:rPr lang="en-US" dirty="0" smtClean="0"/>
              <a:t>    generation </a:t>
            </a:r>
            <a:r>
              <a:rPr lang="en-US" dirty="0"/>
              <a:t>and transmission of electricity according to their plan through public or </a:t>
            </a:r>
            <a:r>
              <a:rPr lang="en-US" dirty="0" smtClean="0"/>
              <a:t>private  </a:t>
            </a:r>
            <a:r>
              <a:rPr lang="en-US" dirty="0"/>
              <a:t>investments from any </a:t>
            </a:r>
            <a:endParaRPr lang="en-US" dirty="0" smtClean="0"/>
          </a:p>
          <a:p>
            <a:pPr marL="0" indent="0">
              <a:buNone/>
            </a:pPr>
            <a:r>
              <a:rPr lang="en-US" dirty="0"/>
              <a:t> </a:t>
            </a:r>
            <a:r>
              <a:rPr lang="en-US" dirty="0" smtClean="0"/>
              <a:t>    sources</a:t>
            </a:r>
            <a:r>
              <a:rPr lang="en-US" dirty="0"/>
              <a:t>.  </a:t>
            </a:r>
          </a:p>
          <a:p>
            <a:endParaRPr lang="en-US" dirty="0"/>
          </a:p>
        </p:txBody>
      </p:sp>
    </p:spTree>
    <p:extLst>
      <p:ext uri="{BB962C8B-B14F-4D97-AF65-F5344CB8AC3E}">
        <p14:creationId xmlns:p14="http://schemas.microsoft.com/office/powerpoint/2010/main" val="11121806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5910"/>
            <a:ext cx="10515600" cy="386366"/>
          </a:xfrm>
        </p:spPr>
        <p:txBody>
          <a:bodyPr>
            <a:normAutofit fontScale="90000"/>
          </a:bodyPr>
          <a:lstStyle/>
          <a:p>
            <a:pPr algn="ctr"/>
            <a:r>
              <a:rPr lang="en-US" sz="3200" b="1" dirty="0" smtClean="0"/>
              <a:t> </a:t>
            </a:r>
            <a:r>
              <a:rPr lang="en-US" sz="3200" b="1" dirty="0"/>
              <a:t>AGREEMENT</a:t>
            </a:r>
            <a:endParaRPr lang="en-US" sz="3200" dirty="0"/>
          </a:p>
        </p:txBody>
      </p:sp>
      <p:sp>
        <p:nvSpPr>
          <p:cNvPr id="3" name="Content Placeholder 2"/>
          <p:cNvSpPr>
            <a:spLocks noGrp="1"/>
          </p:cNvSpPr>
          <p:nvPr>
            <p:ph idx="1"/>
          </p:nvPr>
        </p:nvSpPr>
        <p:spPr>
          <a:xfrm>
            <a:off x="437881" y="502276"/>
            <a:ext cx="11526592" cy="6355724"/>
          </a:xfrm>
        </p:spPr>
        <p:txBody>
          <a:bodyPr>
            <a:normAutofit fontScale="77500" lnSpcReduction="20000"/>
          </a:bodyPr>
          <a:lstStyle/>
          <a:p>
            <a:pPr marL="0" indent="0">
              <a:buNone/>
            </a:pPr>
            <a:r>
              <a:rPr lang="en-US" b="1" dirty="0"/>
              <a:t>Article 4: Co-operation in the field of Power</a:t>
            </a:r>
            <a:endParaRPr lang="en-US" dirty="0"/>
          </a:p>
          <a:p>
            <a:pPr marL="0" indent="0">
              <a:buNone/>
            </a:pPr>
            <a:r>
              <a:rPr lang="en-US" dirty="0"/>
              <a:t>4.1 The parties agree that they wish to enhance their co-operation in the field of power including investments for mutual benefit. In furtherance thereof, the Parties agree to encourage and facilitate joint co-operation in following areas:</a:t>
            </a:r>
          </a:p>
          <a:p>
            <a:pPr lvl="1"/>
            <a:r>
              <a:rPr lang="en-US" dirty="0"/>
              <a:t>Co-operation in power generation and transmission </a:t>
            </a:r>
          </a:p>
          <a:p>
            <a:pPr lvl="1"/>
            <a:r>
              <a:rPr lang="en-US" dirty="0"/>
              <a:t>Co-operation for the development of human resources through trainings for consulting and other related services, energy efficiency and for research and development.</a:t>
            </a:r>
          </a:p>
          <a:p>
            <a:pPr marL="0" indent="0">
              <a:buNone/>
            </a:pPr>
            <a:r>
              <a:rPr lang="en-US" dirty="0"/>
              <a:t>4.2 The Parties shall encourage and facilitate investments in each other’s country in the field of electricity generation and transmission. </a:t>
            </a:r>
          </a:p>
          <a:p>
            <a:pPr marL="0" indent="0">
              <a:buNone/>
            </a:pPr>
            <a:r>
              <a:rPr lang="en-US" dirty="0"/>
              <a:t>4.3 The Parties shall co-operate in effective harnessing of Nepal’s hydropower potential through facilitation and speedy construction of hydropower projects in Nepal by joint venture investments of Nepalese public sector with Indian public sector in the mutually agreed investment proportion. The parties agree to develop up to </a:t>
            </a:r>
            <a:r>
              <a:rPr lang="en-US" dirty="0" smtClean="0"/>
              <a:t>10,000 </a:t>
            </a:r>
            <a:r>
              <a:rPr lang="en-US" dirty="0"/>
              <a:t>MW of electricity and associated transmission system by 2025 through such joint venture projects irrespective of hydropower projects through other public or private investments.</a:t>
            </a:r>
          </a:p>
          <a:p>
            <a:pPr marL="0" indent="0">
              <a:buNone/>
            </a:pPr>
            <a:r>
              <a:rPr lang="en-US" dirty="0"/>
              <a:t>4.4 Both Parties agree that Power from such joint projects developed under cooperation shall be exported only after meeting Nepal’s real time requirement. </a:t>
            </a:r>
          </a:p>
          <a:p>
            <a:pPr marL="0" indent="0">
              <a:buNone/>
            </a:pPr>
            <a:r>
              <a:rPr lang="en-US" dirty="0"/>
              <a:t>4.5 Parties shall identify the projects for development through joint venture as under Article 4.3 and sign a Project Implementation and Power Purchase Agreement (PIPPA) for each individual project. Notwithstanding anything written in this Agreement and extant policies in the countries of the parties, including tariff principles, PIPPA shall prevail. </a:t>
            </a:r>
          </a:p>
          <a:p>
            <a:pPr marL="0" indent="0">
              <a:buNone/>
            </a:pPr>
            <a:r>
              <a:rPr lang="en-US" dirty="0"/>
              <a:t>4.6 Parties shall develop a template of PIPPA and tariff calculation principle applicable for all such projects to be developed under Article 4.3.</a:t>
            </a:r>
          </a:p>
          <a:p>
            <a:pPr marL="0" indent="0">
              <a:buNone/>
            </a:pPr>
            <a:endParaRPr lang="en-US" dirty="0"/>
          </a:p>
        </p:txBody>
      </p:sp>
    </p:spTree>
    <p:extLst>
      <p:ext uri="{BB962C8B-B14F-4D97-AF65-F5344CB8AC3E}">
        <p14:creationId xmlns:p14="http://schemas.microsoft.com/office/powerpoint/2010/main" val="8454830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8790"/>
            <a:ext cx="10515600" cy="476518"/>
          </a:xfrm>
          <a:ln w="6350">
            <a:solidFill>
              <a:schemeClr val="tx1"/>
            </a:solidFill>
          </a:ln>
        </p:spPr>
        <p:txBody>
          <a:bodyPr>
            <a:normAutofit fontScale="90000"/>
          </a:bodyPr>
          <a:lstStyle/>
          <a:p>
            <a:r>
              <a:rPr lang="en-US" b="1" dirty="0" smtClean="0"/>
              <a:t>AGREEMENT</a:t>
            </a:r>
            <a:endParaRPr lang="en-US" dirty="0"/>
          </a:p>
        </p:txBody>
      </p:sp>
      <p:sp>
        <p:nvSpPr>
          <p:cNvPr id="3" name="Content Placeholder 2"/>
          <p:cNvSpPr>
            <a:spLocks noGrp="1"/>
          </p:cNvSpPr>
          <p:nvPr>
            <p:ph idx="1"/>
          </p:nvPr>
        </p:nvSpPr>
        <p:spPr>
          <a:xfrm>
            <a:off x="373487" y="837126"/>
            <a:ext cx="11513713" cy="5859887"/>
          </a:xfrm>
          <a:ln w="6350">
            <a:solidFill>
              <a:schemeClr val="tx1"/>
            </a:solidFill>
          </a:ln>
        </p:spPr>
        <p:txBody>
          <a:bodyPr>
            <a:normAutofit fontScale="77500" lnSpcReduction="20000"/>
          </a:bodyPr>
          <a:lstStyle/>
          <a:p>
            <a:pPr marL="0" indent="0">
              <a:buNone/>
            </a:pPr>
            <a:r>
              <a:rPr lang="en-US" b="1" dirty="0"/>
              <a:t>Article 5: Institutional Arrangement</a:t>
            </a:r>
            <a:endParaRPr lang="en-US" sz="2000" dirty="0"/>
          </a:p>
          <a:p>
            <a:pPr marL="0" indent="0">
              <a:buNone/>
            </a:pPr>
            <a:r>
              <a:rPr lang="en-US" dirty="0"/>
              <a:t>5.1 Joint Steering Committee: JSC shall be co-chaired by Power Secretaries of the two countries</a:t>
            </a:r>
            <a:endParaRPr lang="en-US" sz="2000" dirty="0"/>
          </a:p>
          <a:p>
            <a:pPr lvl="1"/>
            <a:r>
              <a:rPr lang="en-US" dirty="0"/>
              <a:t>JSC shall review overall status of power trade between the two countries, ongoing developments and future perspectives. It will also review the progress of Joint Venture Projects as well as different working groups and nodal agencies constituted as under this Agreement</a:t>
            </a:r>
            <a:endParaRPr lang="en-US" sz="1800" dirty="0"/>
          </a:p>
          <a:p>
            <a:pPr lvl="1"/>
            <a:r>
              <a:rPr lang="en-US" dirty="0"/>
              <a:t>JSC shall meet at least once a year at mutually agreed venue</a:t>
            </a:r>
            <a:endParaRPr lang="en-US" sz="1800" dirty="0"/>
          </a:p>
          <a:p>
            <a:pPr marL="0" indent="0">
              <a:buNone/>
            </a:pPr>
            <a:r>
              <a:rPr lang="en-US" dirty="0"/>
              <a:t>5.2 Joint Working Group: JWG shall be comprised of experts of two sides as nominated by the parties. </a:t>
            </a:r>
            <a:endParaRPr lang="en-US" sz="2000" dirty="0"/>
          </a:p>
          <a:p>
            <a:pPr lvl="1"/>
            <a:r>
              <a:rPr lang="en-US" dirty="0"/>
              <a:t>JWG shall promote and facilitate all aspects of power trade between the two countries as envisioned in this Agreement.</a:t>
            </a:r>
            <a:endParaRPr lang="en-US" sz="1800" dirty="0"/>
          </a:p>
          <a:p>
            <a:pPr lvl="1"/>
            <a:r>
              <a:rPr lang="en-US" dirty="0"/>
              <a:t>JWG shall promote and facilitate the co-operation between the Parties as envisioned in this Agreement</a:t>
            </a:r>
            <a:endParaRPr lang="en-US" sz="1800" dirty="0"/>
          </a:p>
          <a:p>
            <a:pPr lvl="1"/>
            <a:r>
              <a:rPr lang="en-US" dirty="0"/>
              <a:t>JWG shall meet twice a year at mutually agreed venue</a:t>
            </a:r>
            <a:endParaRPr lang="en-US" sz="1800" dirty="0"/>
          </a:p>
          <a:p>
            <a:pPr marL="0" indent="0">
              <a:buNone/>
            </a:pPr>
            <a:r>
              <a:rPr lang="en-US" dirty="0"/>
              <a:t>5.3 Joint Technical Sub-Committee for System coupling</a:t>
            </a:r>
            <a:endParaRPr lang="en-US" sz="2000" dirty="0"/>
          </a:p>
          <a:p>
            <a:pPr marL="0" indent="0">
              <a:buNone/>
            </a:pPr>
            <a:r>
              <a:rPr lang="en-US" dirty="0"/>
              <a:t>5.4 Joint Sub-committee for Market Coupling</a:t>
            </a:r>
            <a:endParaRPr lang="en-US" sz="2000" dirty="0"/>
          </a:p>
          <a:p>
            <a:pPr marL="0" indent="0">
              <a:buNone/>
            </a:pPr>
            <a:r>
              <a:rPr lang="en-US" dirty="0"/>
              <a:t>5.5 Nepal Nodal Agency (NNA): </a:t>
            </a:r>
            <a:endParaRPr lang="en-US" sz="2000" dirty="0"/>
          </a:p>
          <a:p>
            <a:pPr lvl="1"/>
            <a:r>
              <a:rPr lang="en-US" dirty="0"/>
              <a:t>for management of power sale to Indian Nodal agency regarding the generation from JV projects</a:t>
            </a:r>
            <a:endParaRPr lang="en-US" sz="1800" dirty="0"/>
          </a:p>
          <a:p>
            <a:pPr lvl="1"/>
            <a:r>
              <a:rPr lang="en-US" dirty="0"/>
              <a:t>For management of sale of integrated surplus of Nepalese public sector </a:t>
            </a:r>
            <a:endParaRPr lang="en-US" sz="1800" dirty="0"/>
          </a:p>
          <a:p>
            <a:pPr marL="0" indent="0">
              <a:buNone/>
            </a:pPr>
            <a:r>
              <a:rPr lang="en-US" dirty="0"/>
              <a:t>5.6 Indian Nodal Agency (INA)</a:t>
            </a:r>
            <a:endParaRPr lang="en-US" sz="2000" dirty="0"/>
          </a:p>
          <a:p>
            <a:pPr lvl="1"/>
            <a:r>
              <a:rPr lang="en-US" dirty="0"/>
              <a:t>For management of marketing of power supplied by NNA from JV projects</a:t>
            </a:r>
            <a:endParaRPr lang="en-US" sz="1800" dirty="0"/>
          </a:p>
          <a:p>
            <a:pPr lvl="1"/>
            <a:r>
              <a:rPr lang="en-US" dirty="0"/>
              <a:t>For management of marketing of surplus of Nepalese public sector available through NNA</a:t>
            </a:r>
            <a:endParaRPr lang="en-US" sz="1800"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p:txBody>
      </p:sp>
    </p:spTree>
    <p:extLst>
      <p:ext uri="{BB962C8B-B14F-4D97-AF65-F5344CB8AC3E}">
        <p14:creationId xmlns:p14="http://schemas.microsoft.com/office/powerpoint/2010/main" val="16782708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4547"/>
            <a:ext cx="10515600" cy="579550"/>
          </a:xfrm>
        </p:spPr>
        <p:txBody>
          <a:bodyPr>
            <a:noAutofit/>
          </a:bodyPr>
          <a:lstStyle/>
          <a:p>
            <a:pPr algn="ctr"/>
            <a:r>
              <a:rPr lang="en-US" sz="3600" b="1" dirty="0" smtClean="0"/>
              <a:t>AGREEMENT</a:t>
            </a:r>
            <a:endParaRPr lang="en-US" sz="3600" b="1" dirty="0"/>
          </a:p>
        </p:txBody>
      </p:sp>
      <p:sp>
        <p:nvSpPr>
          <p:cNvPr id="3" name="Content Placeholder 2"/>
          <p:cNvSpPr>
            <a:spLocks noGrp="1"/>
          </p:cNvSpPr>
          <p:nvPr>
            <p:ph idx="1"/>
          </p:nvPr>
        </p:nvSpPr>
        <p:spPr>
          <a:xfrm>
            <a:off x="296213" y="965915"/>
            <a:ext cx="11578107" cy="5211048"/>
          </a:xfrm>
        </p:spPr>
        <p:txBody>
          <a:bodyPr/>
          <a:lstStyle/>
          <a:p>
            <a:pPr marL="0" indent="0">
              <a:buNone/>
            </a:pPr>
            <a:r>
              <a:rPr lang="en-US" b="1" dirty="0"/>
              <a:t>Article 6: Sale of Electricity to Third Country</a:t>
            </a:r>
            <a:endParaRPr lang="en-US" dirty="0"/>
          </a:p>
          <a:p>
            <a:pPr marL="0" indent="0">
              <a:buNone/>
            </a:pPr>
            <a:r>
              <a:rPr lang="en-US" dirty="0"/>
              <a:t>Both Parties agree to provide non-discriminatory access to each other in their transmission system for sale of electricity to any third country</a:t>
            </a:r>
            <a:r>
              <a:rPr lang="en-US" dirty="0" smtClean="0"/>
              <a:t>.</a:t>
            </a:r>
          </a:p>
          <a:p>
            <a:pPr marL="0" indent="0">
              <a:buNone/>
            </a:pPr>
            <a:endParaRPr lang="en-US" dirty="0"/>
          </a:p>
          <a:p>
            <a:pPr marL="0" indent="0">
              <a:buNone/>
            </a:pPr>
            <a:r>
              <a:rPr lang="en-US" b="1" dirty="0" smtClean="0"/>
              <a:t>Article 7: Term</a:t>
            </a:r>
          </a:p>
          <a:p>
            <a:pPr marL="0" indent="0">
              <a:buNone/>
            </a:pPr>
            <a:r>
              <a:rPr lang="en-US" dirty="0" smtClean="0"/>
              <a:t>Term of this Agreement shall be ---- years and may be reviewed/renewed/ renewed with review after ------ years. </a:t>
            </a:r>
          </a:p>
          <a:p>
            <a:pPr marL="0" indent="0">
              <a:buNone/>
            </a:pPr>
            <a:endParaRPr lang="en-US" dirty="0"/>
          </a:p>
          <a:p>
            <a:r>
              <a:rPr lang="en-US" b="1" dirty="0"/>
              <a:t>Article7: </a:t>
            </a:r>
            <a:r>
              <a:rPr lang="en-US" b="1" dirty="0" smtClean="0"/>
              <a:t>Save and Repeal</a:t>
            </a:r>
            <a:endParaRPr lang="en-US" dirty="0"/>
          </a:p>
          <a:p>
            <a:pPr marL="0" indent="0">
              <a:buNone/>
            </a:pPr>
            <a:r>
              <a:rPr lang="en-US" dirty="0"/>
              <a:t>All existing arrangements between the Parties shall remain in place</a:t>
            </a:r>
            <a:r>
              <a:rPr lang="en-US" dirty="0" smtClean="0"/>
              <a:t>.</a:t>
            </a:r>
          </a:p>
          <a:p>
            <a:pPr marL="0" indent="0">
              <a:buNone/>
            </a:pPr>
            <a:endParaRPr lang="en-US" dirty="0"/>
          </a:p>
        </p:txBody>
      </p:sp>
    </p:spTree>
    <p:extLst>
      <p:ext uri="{BB962C8B-B14F-4D97-AF65-F5344CB8AC3E}">
        <p14:creationId xmlns:p14="http://schemas.microsoft.com/office/powerpoint/2010/main" val="32994380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3958" y="2296956"/>
            <a:ext cx="10515600" cy="1325563"/>
          </a:xfrm>
          <a:ln w="9525">
            <a:solidFill>
              <a:schemeClr val="tx1"/>
            </a:solidFill>
          </a:ln>
        </p:spPr>
        <p:txBody>
          <a:bodyPr/>
          <a:lstStyle/>
          <a:p>
            <a:pPr algn="ctr"/>
            <a:r>
              <a:rPr lang="en-US" b="1" dirty="0" smtClean="0"/>
              <a:t>THANKS</a:t>
            </a:r>
            <a:endParaRPr lang="en-US" b="1" dirty="0"/>
          </a:p>
        </p:txBody>
      </p:sp>
    </p:spTree>
    <p:extLst>
      <p:ext uri="{BB962C8B-B14F-4D97-AF65-F5344CB8AC3E}">
        <p14:creationId xmlns:p14="http://schemas.microsoft.com/office/powerpoint/2010/main" val="18981997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6823" y="228600"/>
            <a:ext cx="10959921" cy="685800"/>
          </a:xfrm>
          <a:ln w="28575">
            <a:solidFill>
              <a:schemeClr val="tx1"/>
            </a:solidFill>
          </a:ln>
        </p:spPr>
        <p:txBody>
          <a:bodyPr>
            <a:normAutofit/>
          </a:bodyPr>
          <a:lstStyle/>
          <a:p>
            <a:pPr algn="ctr"/>
            <a:r>
              <a:rPr lang="en-US" sz="3200" b="1" dirty="0" smtClean="0"/>
              <a:t>TYPICAL FLOW </a:t>
            </a:r>
            <a:r>
              <a:rPr lang="en-US" sz="3200" b="1" dirty="0"/>
              <a:t>DURATION </a:t>
            </a:r>
            <a:r>
              <a:rPr lang="en-US" sz="3200" b="1" dirty="0" smtClean="0"/>
              <a:t>CURVE AND DESIGN PLANT CAPACITY</a:t>
            </a:r>
            <a:endParaRPr lang="en-US" sz="3200" b="1" dirty="0"/>
          </a:p>
        </p:txBody>
      </p:sp>
      <p:graphicFrame>
        <p:nvGraphicFramePr>
          <p:cNvPr id="4" name="Content Placeholder 3"/>
          <p:cNvGraphicFramePr>
            <a:graphicFrameLocks noGrp="1"/>
          </p:cNvGraphicFramePr>
          <p:nvPr>
            <p:ph idx="1"/>
            <p:extLst/>
          </p:nvPr>
        </p:nvGraphicFramePr>
        <p:xfrm>
          <a:off x="1828800" y="1143000"/>
          <a:ext cx="8153400" cy="5334000"/>
        </p:xfrm>
        <a:graphic>
          <a:graphicData uri="http://schemas.openxmlformats.org/drawingml/2006/chart">
            <c:chart xmlns:c="http://schemas.openxmlformats.org/drawingml/2006/chart" xmlns:r="http://schemas.openxmlformats.org/officeDocument/2006/relationships" r:id="rId2"/>
          </a:graphicData>
        </a:graphic>
      </p:graphicFrame>
      <p:cxnSp>
        <p:nvCxnSpPr>
          <p:cNvPr id="6" name="Straight Connector 5"/>
          <p:cNvCxnSpPr/>
          <p:nvPr/>
        </p:nvCxnSpPr>
        <p:spPr>
          <a:xfrm flipV="1">
            <a:off x="4876800" y="5181600"/>
            <a:ext cx="0" cy="71557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6400800" y="5543551"/>
            <a:ext cx="2" cy="378641"/>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rot="16200000">
            <a:off x="2487698" y="3017679"/>
            <a:ext cx="665567" cy="300082"/>
          </a:xfrm>
          <a:prstGeom prst="rect">
            <a:avLst/>
          </a:prstGeom>
          <a:noFill/>
        </p:spPr>
        <p:txBody>
          <a:bodyPr wrap="none" rtlCol="0">
            <a:spAutoFit/>
          </a:bodyPr>
          <a:lstStyle/>
          <a:p>
            <a:r>
              <a:rPr lang="en-US" sz="1350" b="1" dirty="0"/>
              <a:t>M^3/S</a:t>
            </a:r>
          </a:p>
        </p:txBody>
      </p:sp>
      <p:sp>
        <p:nvSpPr>
          <p:cNvPr id="10" name="TextBox 9"/>
          <p:cNvSpPr txBox="1"/>
          <p:nvPr/>
        </p:nvSpPr>
        <p:spPr>
          <a:xfrm>
            <a:off x="5543548" y="6477000"/>
            <a:ext cx="952505" cy="300082"/>
          </a:xfrm>
          <a:prstGeom prst="rect">
            <a:avLst/>
          </a:prstGeom>
          <a:noFill/>
        </p:spPr>
        <p:txBody>
          <a:bodyPr wrap="none" rtlCol="0">
            <a:spAutoFit/>
          </a:bodyPr>
          <a:lstStyle/>
          <a:p>
            <a:r>
              <a:rPr lang="en-US" sz="1350" b="1" dirty="0"/>
              <a:t>% OF TIME</a:t>
            </a:r>
          </a:p>
        </p:txBody>
      </p:sp>
      <p:cxnSp>
        <p:nvCxnSpPr>
          <p:cNvPr id="11" name="Straight Connector 10"/>
          <p:cNvCxnSpPr/>
          <p:nvPr/>
        </p:nvCxnSpPr>
        <p:spPr>
          <a:xfrm flipV="1">
            <a:off x="4876800" y="5185765"/>
            <a:ext cx="0" cy="71557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8461420" y="5526839"/>
            <a:ext cx="1931831" cy="369332"/>
          </a:xfrm>
          <a:prstGeom prst="rect">
            <a:avLst/>
          </a:prstGeom>
          <a:noFill/>
        </p:spPr>
        <p:txBody>
          <a:bodyPr wrap="square" rtlCol="0">
            <a:spAutoFit/>
          </a:bodyPr>
          <a:lstStyle/>
          <a:p>
            <a:r>
              <a:rPr lang="en-US" dirty="0" smtClean="0"/>
              <a:t>Firm power 5 MW </a:t>
            </a:r>
            <a:endParaRPr lang="en-US" dirty="0"/>
          </a:p>
        </p:txBody>
      </p:sp>
      <p:sp>
        <p:nvSpPr>
          <p:cNvPr id="14" name="TextBox 13"/>
          <p:cNvSpPr txBox="1"/>
          <p:nvPr/>
        </p:nvSpPr>
        <p:spPr>
          <a:xfrm>
            <a:off x="6317088" y="5214664"/>
            <a:ext cx="3329188" cy="369332"/>
          </a:xfrm>
          <a:prstGeom prst="rect">
            <a:avLst/>
          </a:prstGeom>
          <a:noFill/>
        </p:spPr>
        <p:txBody>
          <a:bodyPr wrap="square" rtlCol="0">
            <a:spAutoFit/>
          </a:bodyPr>
          <a:lstStyle/>
          <a:p>
            <a:r>
              <a:rPr lang="en-US" dirty="0" smtClean="0"/>
              <a:t>Installed capacity at Q65: 12 MW</a:t>
            </a:r>
            <a:endParaRPr lang="en-US" dirty="0"/>
          </a:p>
        </p:txBody>
      </p:sp>
      <p:sp>
        <p:nvSpPr>
          <p:cNvPr id="15" name="TextBox 14"/>
          <p:cNvSpPr txBox="1"/>
          <p:nvPr/>
        </p:nvSpPr>
        <p:spPr>
          <a:xfrm>
            <a:off x="4831459" y="4825110"/>
            <a:ext cx="3329188" cy="369332"/>
          </a:xfrm>
          <a:prstGeom prst="rect">
            <a:avLst/>
          </a:prstGeom>
          <a:noFill/>
        </p:spPr>
        <p:txBody>
          <a:bodyPr wrap="square" rtlCol="0">
            <a:spAutoFit/>
          </a:bodyPr>
          <a:lstStyle/>
          <a:p>
            <a:r>
              <a:rPr lang="en-US" dirty="0" smtClean="0"/>
              <a:t>Installed capacity at Q40: 20 MW</a:t>
            </a:r>
            <a:endParaRPr lang="en-US" dirty="0"/>
          </a:p>
        </p:txBody>
      </p:sp>
      <p:sp>
        <p:nvSpPr>
          <p:cNvPr id="16" name="TextBox 15"/>
          <p:cNvSpPr txBox="1"/>
          <p:nvPr/>
        </p:nvSpPr>
        <p:spPr>
          <a:xfrm>
            <a:off x="3878954" y="4054006"/>
            <a:ext cx="3329188" cy="369332"/>
          </a:xfrm>
          <a:prstGeom prst="rect">
            <a:avLst/>
          </a:prstGeom>
          <a:noFill/>
        </p:spPr>
        <p:txBody>
          <a:bodyPr wrap="square" rtlCol="0">
            <a:spAutoFit/>
          </a:bodyPr>
          <a:lstStyle/>
          <a:p>
            <a:r>
              <a:rPr lang="en-US" dirty="0" smtClean="0"/>
              <a:t>Installed capacity at Q25: 35 MW</a:t>
            </a:r>
            <a:endParaRPr lang="en-US" dirty="0"/>
          </a:p>
        </p:txBody>
      </p:sp>
    </p:spTree>
    <p:extLst>
      <p:ext uri="{BB962C8B-B14F-4D97-AF65-F5344CB8AC3E}">
        <p14:creationId xmlns:p14="http://schemas.microsoft.com/office/powerpoint/2010/main" val="1297469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Line 4"/>
          <p:cNvSpPr>
            <a:spLocks noChangeShapeType="1"/>
          </p:cNvSpPr>
          <p:nvPr/>
        </p:nvSpPr>
        <p:spPr bwMode="auto">
          <a:xfrm>
            <a:off x="2438400" y="1300765"/>
            <a:ext cx="0" cy="5214871"/>
          </a:xfrm>
          <a:prstGeom prst="line">
            <a:avLst/>
          </a:prstGeom>
          <a:noFill/>
          <a:ln w="9525">
            <a:solidFill>
              <a:schemeClr val="tx1"/>
            </a:solidFill>
            <a:round/>
            <a:headEnd/>
            <a:tailEnd/>
          </a:ln>
        </p:spPr>
        <p:txBody>
          <a:bodyPr/>
          <a:lstStyle/>
          <a:p>
            <a:endParaRPr lang="en-US"/>
          </a:p>
        </p:txBody>
      </p:sp>
      <p:sp>
        <p:nvSpPr>
          <p:cNvPr id="28675" name="Line 5"/>
          <p:cNvSpPr>
            <a:spLocks noChangeShapeType="1"/>
          </p:cNvSpPr>
          <p:nvPr/>
        </p:nvSpPr>
        <p:spPr bwMode="auto">
          <a:xfrm>
            <a:off x="2057400" y="6019800"/>
            <a:ext cx="8077200" cy="0"/>
          </a:xfrm>
          <a:prstGeom prst="line">
            <a:avLst/>
          </a:prstGeom>
          <a:noFill/>
          <a:ln w="9525">
            <a:solidFill>
              <a:schemeClr val="tx1"/>
            </a:solidFill>
            <a:round/>
            <a:headEnd/>
            <a:tailEnd/>
          </a:ln>
        </p:spPr>
        <p:txBody>
          <a:bodyPr/>
          <a:lstStyle/>
          <a:p>
            <a:endParaRPr lang="en-US"/>
          </a:p>
        </p:txBody>
      </p:sp>
      <p:sp>
        <p:nvSpPr>
          <p:cNvPr id="28676" name="Freeform 6"/>
          <p:cNvSpPr>
            <a:spLocks/>
          </p:cNvSpPr>
          <p:nvPr/>
        </p:nvSpPr>
        <p:spPr bwMode="auto">
          <a:xfrm>
            <a:off x="2438400" y="1612900"/>
            <a:ext cx="7772400" cy="3606800"/>
          </a:xfrm>
          <a:custGeom>
            <a:avLst/>
            <a:gdLst>
              <a:gd name="T0" fmla="*/ 0 w 4896"/>
              <a:gd name="T1" fmla="*/ 376 h 2272"/>
              <a:gd name="T2" fmla="*/ 96 w 4896"/>
              <a:gd name="T3" fmla="*/ 376 h 2272"/>
              <a:gd name="T4" fmla="*/ 240 w 4896"/>
              <a:gd name="T5" fmla="*/ 136 h 2272"/>
              <a:gd name="T6" fmla="*/ 336 w 4896"/>
              <a:gd name="T7" fmla="*/ 424 h 2272"/>
              <a:gd name="T8" fmla="*/ 528 w 4896"/>
              <a:gd name="T9" fmla="*/ 376 h 2272"/>
              <a:gd name="T10" fmla="*/ 576 w 4896"/>
              <a:gd name="T11" fmla="*/ 232 h 2272"/>
              <a:gd name="T12" fmla="*/ 624 w 4896"/>
              <a:gd name="T13" fmla="*/ 424 h 2272"/>
              <a:gd name="T14" fmla="*/ 1632 w 4896"/>
              <a:gd name="T15" fmla="*/ 472 h 2272"/>
              <a:gd name="T16" fmla="*/ 2400 w 4896"/>
              <a:gd name="T17" fmla="*/ 2248 h 2272"/>
              <a:gd name="T18" fmla="*/ 3216 w 4896"/>
              <a:gd name="T19" fmla="*/ 328 h 2272"/>
              <a:gd name="T20" fmla="*/ 4032 w 4896"/>
              <a:gd name="T21" fmla="*/ 280 h 2272"/>
              <a:gd name="T22" fmla="*/ 4176 w 4896"/>
              <a:gd name="T23" fmla="*/ 40 h 2272"/>
              <a:gd name="T24" fmla="*/ 4368 w 4896"/>
              <a:gd name="T25" fmla="*/ 280 h 2272"/>
              <a:gd name="T26" fmla="*/ 4704 w 4896"/>
              <a:gd name="T27" fmla="*/ 136 h 2272"/>
              <a:gd name="T28" fmla="*/ 4896 w 4896"/>
              <a:gd name="T29" fmla="*/ 280 h 22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896"/>
              <a:gd name="T46" fmla="*/ 0 h 2272"/>
              <a:gd name="T47" fmla="*/ 4896 w 4896"/>
              <a:gd name="T48" fmla="*/ 2272 h 2272"/>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896" h="2272">
                <a:moveTo>
                  <a:pt x="0" y="376"/>
                </a:moveTo>
                <a:cubicBezTo>
                  <a:pt x="28" y="396"/>
                  <a:pt x="56" y="416"/>
                  <a:pt x="96" y="376"/>
                </a:cubicBezTo>
                <a:cubicBezTo>
                  <a:pt x="136" y="336"/>
                  <a:pt x="200" y="128"/>
                  <a:pt x="240" y="136"/>
                </a:cubicBezTo>
                <a:cubicBezTo>
                  <a:pt x="280" y="144"/>
                  <a:pt x="288" y="384"/>
                  <a:pt x="336" y="424"/>
                </a:cubicBezTo>
                <a:cubicBezTo>
                  <a:pt x="384" y="464"/>
                  <a:pt x="488" y="408"/>
                  <a:pt x="528" y="376"/>
                </a:cubicBezTo>
                <a:cubicBezTo>
                  <a:pt x="568" y="344"/>
                  <a:pt x="560" y="224"/>
                  <a:pt x="576" y="232"/>
                </a:cubicBezTo>
                <a:cubicBezTo>
                  <a:pt x="592" y="240"/>
                  <a:pt x="448" y="384"/>
                  <a:pt x="624" y="424"/>
                </a:cubicBezTo>
                <a:cubicBezTo>
                  <a:pt x="800" y="464"/>
                  <a:pt x="1336" y="168"/>
                  <a:pt x="1632" y="472"/>
                </a:cubicBezTo>
                <a:cubicBezTo>
                  <a:pt x="1928" y="776"/>
                  <a:pt x="2136" y="2272"/>
                  <a:pt x="2400" y="2248"/>
                </a:cubicBezTo>
                <a:cubicBezTo>
                  <a:pt x="2664" y="2224"/>
                  <a:pt x="2944" y="656"/>
                  <a:pt x="3216" y="328"/>
                </a:cubicBezTo>
                <a:cubicBezTo>
                  <a:pt x="3488" y="0"/>
                  <a:pt x="3872" y="328"/>
                  <a:pt x="4032" y="280"/>
                </a:cubicBezTo>
                <a:cubicBezTo>
                  <a:pt x="4192" y="232"/>
                  <a:pt x="4120" y="40"/>
                  <a:pt x="4176" y="40"/>
                </a:cubicBezTo>
                <a:cubicBezTo>
                  <a:pt x="4232" y="40"/>
                  <a:pt x="4280" y="264"/>
                  <a:pt x="4368" y="280"/>
                </a:cubicBezTo>
                <a:cubicBezTo>
                  <a:pt x="4456" y="296"/>
                  <a:pt x="4616" y="136"/>
                  <a:pt x="4704" y="136"/>
                </a:cubicBezTo>
                <a:cubicBezTo>
                  <a:pt x="4792" y="136"/>
                  <a:pt x="4864" y="256"/>
                  <a:pt x="4896" y="280"/>
                </a:cubicBezTo>
              </a:path>
            </a:pathLst>
          </a:custGeom>
          <a:noFill/>
          <a:ln w="57150">
            <a:solidFill>
              <a:srgbClr val="000066"/>
            </a:solidFill>
            <a:round/>
            <a:headEnd/>
            <a:tailEnd/>
          </a:ln>
        </p:spPr>
        <p:txBody>
          <a:bodyPr/>
          <a:lstStyle/>
          <a:p>
            <a:endParaRPr lang="en-US">
              <a:latin typeface="Tahoma" pitchFamily="34" charset="0"/>
            </a:endParaRPr>
          </a:p>
        </p:txBody>
      </p:sp>
      <p:sp>
        <p:nvSpPr>
          <p:cNvPr id="28677" name="Line 7"/>
          <p:cNvSpPr>
            <a:spLocks noChangeShapeType="1"/>
          </p:cNvSpPr>
          <p:nvPr/>
        </p:nvSpPr>
        <p:spPr bwMode="auto">
          <a:xfrm>
            <a:off x="2362200" y="5181600"/>
            <a:ext cx="7010400" cy="0"/>
          </a:xfrm>
          <a:prstGeom prst="line">
            <a:avLst/>
          </a:prstGeom>
          <a:noFill/>
          <a:ln w="28575">
            <a:solidFill>
              <a:schemeClr val="tx1"/>
            </a:solidFill>
            <a:prstDash val="sysDot"/>
            <a:round/>
            <a:headEnd/>
            <a:tailEnd/>
          </a:ln>
        </p:spPr>
        <p:txBody>
          <a:bodyPr/>
          <a:lstStyle/>
          <a:p>
            <a:endParaRPr lang="en-US"/>
          </a:p>
        </p:txBody>
      </p:sp>
      <p:sp>
        <p:nvSpPr>
          <p:cNvPr id="28678" name="Text Box 8"/>
          <p:cNvSpPr txBox="1">
            <a:spLocks noChangeArrowheads="1"/>
          </p:cNvSpPr>
          <p:nvPr/>
        </p:nvSpPr>
        <p:spPr bwMode="auto">
          <a:xfrm>
            <a:off x="1752601" y="4908551"/>
            <a:ext cx="854075" cy="366713"/>
          </a:xfrm>
          <a:prstGeom prst="rect">
            <a:avLst/>
          </a:prstGeom>
          <a:noFill/>
          <a:ln w="9525">
            <a:noFill/>
            <a:miter lim="800000"/>
            <a:headEnd/>
            <a:tailEnd/>
          </a:ln>
        </p:spPr>
        <p:txBody>
          <a:bodyPr>
            <a:spAutoFit/>
          </a:bodyPr>
          <a:lstStyle/>
          <a:p>
            <a:r>
              <a:rPr lang="en-US">
                <a:latin typeface="Tahoma" pitchFamily="34" charset="0"/>
              </a:rPr>
              <a:t>Q (P)</a:t>
            </a:r>
          </a:p>
        </p:txBody>
      </p:sp>
      <p:sp>
        <p:nvSpPr>
          <p:cNvPr id="28680" name="Text Box 10"/>
          <p:cNvSpPr txBox="1">
            <a:spLocks noChangeArrowheads="1"/>
          </p:cNvSpPr>
          <p:nvPr/>
        </p:nvSpPr>
        <p:spPr bwMode="auto">
          <a:xfrm>
            <a:off x="1736726" y="2393951"/>
            <a:ext cx="809625" cy="366713"/>
          </a:xfrm>
          <a:prstGeom prst="rect">
            <a:avLst/>
          </a:prstGeom>
          <a:noFill/>
          <a:ln w="9525">
            <a:noFill/>
            <a:miter lim="800000"/>
            <a:headEnd/>
            <a:tailEnd/>
          </a:ln>
        </p:spPr>
        <p:txBody>
          <a:bodyPr wrap="none">
            <a:spAutoFit/>
          </a:bodyPr>
          <a:lstStyle/>
          <a:p>
            <a:r>
              <a:rPr lang="en-US">
                <a:latin typeface="Tahoma" pitchFamily="34" charset="0"/>
              </a:rPr>
              <a:t>3Q/3P</a:t>
            </a:r>
          </a:p>
        </p:txBody>
      </p:sp>
      <p:sp>
        <p:nvSpPr>
          <p:cNvPr id="28681" name="Line 11"/>
          <p:cNvSpPr>
            <a:spLocks noChangeShapeType="1"/>
          </p:cNvSpPr>
          <p:nvPr/>
        </p:nvSpPr>
        <p:spPr bwMode="auto">
          <a:xfrm>
            <a:off x="2438400" y="2971800"/>
            <a:ext cx="6858000" cy="0"/>
          </a:xfrm>
          <a:prstGeom prst="line">
            <a:avLst/>
          </a:prstGeom>
          <a:noFill/>
          <a:ln w="38100">
            <a:solidFill>
              <a:schemeClr val="tx1"/>
            </a:solidFill>
            <a:round/>
            <a:headEnd/>
            <a:tailEnd/>
          </a:ln>
        </p:spPr>
        <p:txBody>
          <a:bodyPr/>
          <a:lstStyle/>
          <a:p>
            <a:endParaRPr lang="en-US"/>
          </a:p>
        </p:txBody>
      </p:sp>
      <p:sp>
        <p:nvSpPr>
          <p:cNvPr id="28682" name="Line 12"/>
          <p:cNvSpPr>
            <a:spLocks noChangeShapeType="1"/>
          </p:cNvSpPr>
          <p:nvPr/>
        </p:nvSpPr>
        <p:spPr bwMode="auto">
          <a:xfrm>
            <a:off x="5334000" y="2971800"/>
            <a:ext cx="0" cy="3048000"/>
          </a:xfrm>
          <a:prstGeom prst="line">
            <a:avLst/>
          </a:prstGeom>
          <a:noFill/>
          <a:ln w="19050">
            <a:solidFill>
              <a:schemeClr val="tx1"/>
            </a:solidFill>
            <a:prstDash val="sysDot"/>
            <a:round/>
            <a:headEnd/>
            <a:tailEnd/>
          </a:ln>
        </p:spPr>
        <p:txBody>
          <a:bodyPr/>
          <a:lstStyle/>
          <a:p>
            <a:endParaRPr lang="en-US"/>
          </a:p>
        </p:txBody>
      </p:sp>
      <p:sp>
        <p:nvSpPr>
          <p:cNvPr id="28683" name="Line 13"/>
          <p:cNvSpPr>
            <a:spLocks noChangeShapeType="1"/>
          </p:cNvSpPr>
          <p:nvPr/>
        </p:nvSpPr>
        <p:spPr bwMode="auto">
          <a:xfrm>
            <a:off x="7162800" y="2971800"/>
            <a:ext cx="0" cy="3048000"/>
          </a:xfrm>
          <a:prstGeom prst="line">
            <a:avLst/>
          </a:prstGeom>
          <a:noFill/>
          <a:ln w="28575">
            <a:solidFill>
              <a:schemeClr val="tx1"/>
            </a:solidFill>
            <a:prstDash val="sysDot"/>
            <a:round/>
            <a:headEnd/>
            <a:tailEnd/>
          </a:ln>
        </p:spPr>
        <p:txBody>
          <a:bodyPr/>
          <a:lstStyle/>
          <a:p>
            <a:endParaRPr lang="en-US"/>
          </a:p>
        </p:txBody>
      </p:sp>
      <p:sp>
        <p:nvSpPr>
          <p:cNvPr id="28684" name="Line 14"/>
          <p:cNvSpPr>
            <a:spLocks noChangeShapeType="1"/>
          </p:cNvSpPr>
          <p:nvPr/>
        </p:nvSpPr>
        <p:spPr bwMode="auto">
          <a:xfrm>
            <a:off x="5486400" y="3352800"/>
            <a:ext cx="1524000" cy="0"/>
          </a:xfrm>
          <a:prstGeom prst="line">
            <a:avLst/>
          </a:prstGeom>
          <a:noFill/>
          <a:ln w="9525">
            <a:solidFill>
              <a:schemeClr val="tx1"/>
            </a:solidFill>
            <a:round/>
            <a:headEnd/>
            <a:tailEnd/>
          </a:ln>
        </p:spPr>
        <p:txBody>
          <a:bodyPr/>
          <a:lstStyle/>
          <a:p>
            <a:endParaRPr lang="en-US"/>
          </a:p>
        </p:txBody>
      </p:sp>
      <p:sp>
        <p:nvSpPr>
          <p:cNvPr id="28685" name="Line 15"/>
          <p:cNvSpPr>
            <a:spLocks noChangeShapeType="1"/>
          </p:cNvSpPr>
          <p:nvPr/>
        </p:nvSpPr>
        <p:spPr bwMode="auto">
          <a:xfrm>
            <a:off x="5791200" y="4495800"/>
            <a:ext cx="838200" cy="0"/>
          </a:xfrm>
          <a:prstGeom prst="line">
            <a:avLst/>
          </a:prstGeom>
          <a:noFill/>
          <a:ln w="9525">
            <a:solidFill>
              <a:schemeClr val="tx1"/>
            </a:solidFill>
            <a:round/>
            <a:headEnd/>
            <a:tailEnd/>
          </a:ln>
        </p:spPr>
        <p:txBody>
          <a:bodyPr/>
          <a:lstStyle/>
          <a:p>
            <a:endParaRPr lang="en-US"/>
          </a:p>
        </p:txBody>
      </p:sp>
      <p:sp>
        <p:nvSpPr>
          <p:cNvPr id="28686" name="Text Box 16"/>
          <p:cNvSpPr txBox="1">
            <a:spLocks noChangeArrowheads="1"/>
          </p:cNvSpPr>
          <p:nvPr/>
        </p:nvSpPr>
        <p:spPr bwMode="auto">
          <a:xfrm>
            <a:off x="5851525" y="2927351"/>
            <a:ext cx="871538" cy="366713"/>
          </a:xfrm>
          <a:prstGeom prst="rect">
            <a:avLst/>
          </a:prstGeom>
          <a:noFill/>
          <a:ln w="9525">
            <a:noFill/>
            <a:miter lim="800000"/>
            <a:headEnd/>
            <a:tailEnd/>
          </a:ln>
        </p:spPr>
        <p:txBody>
          <a:bodyPr wrap="none">
            <a:spAutoFit/>
          </a:bodyPr>
          <a:lstStyle/>
          <a:p>
            <a:r>
              <a:rPr lang="en-US">
                <a:latin typeface="Tahoma" pitchFamily="34" charset="0"/>
              </a:rPr>
              <a:t>Import</a:t>
            </a:r>
          </a:p>
        </p:txBody>
      </p:sp>
      <p:sp>
        <p:nvSpPr>
          <p:cNvPr id="28687" name="Text Box 17"/>
          <p:cNvSpPr txBox="1">
            <a:spLocks noChangeArrowheads="1"/>
          </p:cNvSpPr>
          <p:nvPr/>
        </p:nvSpPr>
        <p:spPr bwMode="auto">
          <a:xfrm>
            <a:off x="5867400" y="4495801"/>
            <a:ext cx="787400" cy="366713"/>
          </a:xfrm>
          <a:prstGeom prst="rect">
            <a:avLst/>
          </a:prstGeom>
          <a:noFill/>
          <a:ln w="9525">
            <a:noFill/>
            <a:miter lim="800000"/>
            <a:headEnd/>
            <a:tailEnd/>
          </a:ln>
        </p:spPr>
        <p:txBody>
          <a:bodyPr>
            <a:spAutoFit/>
          </a:bodyPr>
          <a:lstStyle/>
          <a:p>
            <a:r>
              <a:rPr lang="en-US">
                <a:latin typeface="Tahoma" pitchFamily="34" charset="0"/>
              </a:rPr>
              <a:t>Diesel</a:t>
            </a:r>
          </a:p>
        </p:txBody>
      </p:sp>
      <p:sp>
        <p:nvSpPr>
          <p:cNvPr id="28688" name="Text Box 18"/>
          <p:cNvSpPr txBox="1">
            <a:spLocks noChangeArrowheads="1"/>
          </p:cNvSpPr>
          <p:nvPr/>
        </p:nvSpPr>
        <p:spPr bwMode="auto">
          <a:xfrm>
            <a:off x="5791200" y="3962401"/>
            <a:ext cx="990600" cy="366713"/>
          </a:xfrm>
          <a:prstGeom prst="rect">
            <a:avLst/>
          </a:prstGeom>
          <a:noFill/>
          <a:ln w="9525">
            <a:noFill/>
            <a:miter lim="800000"/>
            <a:headEnd/>
            <a:tailEnd/>
          </a:ln>
        </p:spPr>
        <p:txBody>
          <a:bodyPr>
            <a:spAutoFit/>
          </a:bodyPr>
          <a:lstStyle/>
          <a:p>
            <a:r>
              <a:rPr lang="en-US">
                <a:latin typeface="Tahoma" pitchFamily="34" charset="0"/>
              </a:rPr>
              <a:t>Storage</a:t>
            </a:r>
          </a:p>
        </p:txBody>
      </p:sp>
      <p:sp>
        <p:nvSpPr>
          <p:cNvPr id="28693" name="Text Box 23"/>
          <p:cNvSpPr txBox="1">
            <a:spLocks noChangeArrowheads="1"/>
          </p:cNvSpPr>
          <p:nvPr/>
        </p:nvSpPr>
        <p:spPr bwMode="auto">
          <a:xfrm>
            <a:off x="2422525" y="5975350"/>
            <a:ext cx="577402" cy="369332"/>
          </a:xfrm>
          <a:prstGeom prst="rect">
            <a:avLst/>
          </a:prstGeom>
          <a:noFill/>
          <a:ln w="9525">
            <a:noFill/>
            <a:miter lim="800000"/>
            <a:headEnd/>
            <a:tailEnd/>
          </a:ln>
        </p:spPr>
        <p:txBody>
          <a:bodyPr wrap="none">
            <a:spAutoFit/>
          </a:bodyPr>
          <a:lstStyle/>
          <a:p>
            <a:r>
              <a:rPr lang="en-US" dirty="0">
                <a:latin typeface="Tahoma" pitchFamily="34" charset="0"/>
              </a:rPr>
              <a:t>July</a:t>
            </a:r>
          </a:p>
        </p:txBody>
      </p:sp>
      <p:sp>
        <p:nvSpPr>
          <p:cNvPr id="28695" name="Line 25"/>
          <p:cNvSpPr>
            <a:spLocks noChangeShapeType="1"/>
          </p:cNvSpPr>
          <p:nvPr/>
        </p:nvSpPr>
        <p:spPr bwMode="auto">
          <a:xfrm>
            <a:off x="5181600" y="5943600"/>
            <a:ext cx="0" cy="152400"/>
          </a:xfrm>
          <a:prstGeom prst="line">
            <a:avLst/>
          </a:prstGeom>
          <a:noFill/>
          <a:ln w="9525">
            <a:solidFill>
              <a:schemeClr val="tx1"/>
            </a:solidFill>
            <a:round/>
            <a:headEnd/>
            <a:tailEnd/>
          </a:ln>
        </p:spPr>
        <p:txBody>
          <a:bodyPr/>
          <a:lstStyle/>
          <a:p>
            <a:endParaRPr lang="en-US"/>
          </a:p>
        </p:txBody>
      </p:sp>
      <p:sp>
        <p:nvSpPr>
          <p:cNvPr id="28696" name="Text Box 26"/>
          <p:cNvSpPr txBox="1">
            <a:spLocks noChangeArrowheads="1"/>
          </p:cNvSpPr>
          <p:nvPr/>
        </p:nvSpPr>
        <p:spPr bwMode="auto">
          <a:xfrm>
            <a:off x="5165726" y="5975350"/>
            <a:ext cx="1218603" cy="369332"/>
          </a:xfrm>
          <a:prstGeom prst="rect">
            <a:avLst/>
          </a:prstGeom>
          <a:noFill/>
          <a:ln w="9525">
            <a:noFill/>
            <a:miter lim="800000"/>
            <a:headEnd/>
            <a:tailEnd/>
          </a:ln>
        </p:spPr>
        <p:txBody>
          <a:bodyPr wrap="none">
            <a:spAutoFit/>
          </a:bodyPr>
          <a:lstStyle/>
          <a:p>
            <a:r>
              <a:rPr lang="en-US" dirty="0">
                <a:latin typeface="Tahoma" pitchFamily="34" charset="0"/>
              </a:rPr>
              <a:t>December</a:t>
            </a:r>
          </a:p>
        </p:txBody>
      </p:sp>
      <p:sp>
        <p:nvSpPr>
          <p:cNvPr id="28697" name="Text Box 27"/>
          <p:cNvSpPr txBox="1">
            <a:spLocks noChangeArrowheads="1"/>
          </p:cNvSpPr>
          <p:nvPr/>
        </p:nvSpPr>
        <p:spPr bwMode="auto">
          <a:xfrm>
            <a:off x="7527926" y="6096001"/>
            <a:ext cx="701675" cy="366713"/>
          </a:xfrm>
          <a:prstGeom prst="rect">
            <a:avLst/>
          </a:prstGeom>
          <a:noFill/>
          <a:ln w="9525">
            <a:noFill/>
            <a:miter lim="800000"/>
            <a:headEnd/>
            <a:tailEnd/>
          </a:ln>
        </p:spPr>
        <p:txBody>
          <a:bodyPr wrap="square">
            <a:spAutoFit/>
          </a:bodyPr>
          <a:lstStyle/>
          <a:p>
            <a:r>
              <a:rPr lang="en-US" dirty="0">
                <a:latin typeface="Tahoma" pitchFamily="34" charset="0"/>
              </a:rPr>
              <a:t>June</a:t>
            </a:r>
          </a:p>
        </p:txBody>
      </p:sp>
      <p:sp>
        <p:nvSpPr>
          <p:cNvPr id="28698" name="Line 28"/>
          <p:cNvSpPr>
            <a:spLocks noChangeShapeType="1"/>
          </p:cNvSpPr>
          <p:nvPr/>
        </p:nvSpPr>
        <p:spPr bwMode="auto">
          <a:xfrm>
            <a:off x="7543800" y="5943600"/>
            <a:ext cx="0" cy="152400"/>
          </a:xfrm>
          <a:prstGeom prst="line">
            <a:avLst/>
          </a:prstGeom>
          <a:noFill/>
          <a:ln w="9525">
            <a:solidFill>
              <a:schemeClr val="tx1"/>
            </a:solidFill>
            <a:round/>
            <a:headEnd/>
            <a:tailEnd/>
          </a:ln>
        </p:spPr>
        <p:txBody>
          <a:bodyPr/>
          <a:lstStyle/>
          <a:p>
            <a:endParaRPr lang="en-US"/>
          </a:p>
        </p:txBody>
      </p:sp>
      <p:sp>
        <p:nvSpPr>
          <p:cNvPr id="2" name="TextBox 1"/>
          <p:cNvSpPr txBox="1"/>
          <p:nvPr/>
        </p:nvSpPr>
        <p:spPr>
          <a:xfrm>
            <a:off x="244699" y="240268"/>
            <a:ext cx="11681138" cy="523220"/>
          </a:xfrm>
          <a:prstGeom prst="rect">
            <a:avLst/>
          </a:prstGeom>
          <a:noFill/>
          <a:ln w="19050">
            <a:solidFill>
              <a:schemeClr val="tx1"/>
            </a:solidFill>
          </a:ln>
        </p:spPr>
        <p:txBody>
          <a:bodyPr wrap="square" rtlCol="0">
            <a:spAutoFit/>
          </a:bodyPr>
          <a:lstStyle/>
          <a:p>
            <a:pPr algn="ctr"/>
            <a:r>
              <a:rPr lang="en-US" sz="2800" dirty="0" smtClean="0"/>
              <a:t>SEASONAL SURPLUS AND DEFICITS DUE TO TYPICAL FLOW DURATION CURVE</a:t>
            </a:r>
            <a:endParaRPr lang="en-US" sz="2800" dirty="0"/>
          </a:p>
        </p:txBody>
      </p:sp>
    </p:spTree>
    <p:extLst>
      <p:ext uri="{BB962C8B-B14F-4D97-AF65-F5344CB8AC3E}">
        <p14:creationId xmlns:p14="http://schemas.microsoft.com/office/powerpoint/2010/main" val="30371977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28600"/>
            <a:ext cx="8915400" cy="762000"/>
          </a:xfrm>
          <a:solidFill>
            <a:srgbClr val="002060"/>
          </a:solidFill>
        </p:spPr>
        <p:txBody>
          <a:bodyPr>
            <a:noAutofit/>
          </a:bodyPr>
          <a:lstStyle/>
          <a:p>
            <a:r>
              <a:rPr lang="en-US" sz="3200" b="1" dirty="0">
                <a:solidFill>
                  <a:schemeClr val="bg1"/>
                </a:solidFill>
              </a:rPr>
              <a:t>Balance 2018/19 considering Under Construction</a:t>
            </a:r>
          </a:p>
        </p:txBody>
      </p:sp>
      <p:graphicFrame>
        <p:nvGraphicFramePr>
          <p:cNvPr id="4" name="Table 3"/>
          <p:cNvGraphicFramePr>
            <a:graphicFrameLocks noGrp="1"/>
          </p:cNvGraphicFramePr>
          <p:nvPr>
            <p:extLst/>
          </p:nvPr>
        </p:nvGraphicFramePr>
        <p:xfrm>
          <a:off x="1752599" y="1066800"/>
          <a:ext cx="8610600" cy="5632832"/>
        </p:xfrm>
        <a:graphic>
          <a:graphicData uri="http://schemas.openxmlformats.org/drawingml/2006/table">
            <a:tbl>
              <a:tblPr firstRow="1" bandRow="1">
                <a:tableStyleId>{5C22544A-7EE6-4342-B048-85BDC9FD1C3A}</a:tableStyleId>
              </a:tblPr>
              <a:tblGrid>
                <a:gridCol w="3581401"/>
                <a:gridCol w="1371600"/>
                <a:gridCol w="1265767"/>
                <a:gridCol w="1079740"/>
                <a:gridCol w="1312092"/>
              </a:tblGrid>
              <a:tr h="457200">
                <a:tc>
                  <a:txBody>
                    <a:bodyPr/>
                    <a:lstStyle/>
                    <a:p>
                      <a:r>
                        <a:rPr lang="en-US" sz="2400" dirty="0" smtClean="0"/>
                        <a:t>Particulars</a:t>
                      </a:r>
                      <a:endParaRPr lang="en-US" sz="2400" dirty="0"/>
                    </a:p>
                  </a:txBody>
                  <a:tcPr/>
                </a:tc>
                <a:tc>
                  <a:txBody>
                    <a:bodyPr/>
                    <a:lstStyle/>
                    <a:p>
                      <a:r>
                        <a:rPr lang="en-US" sz="2400" dirty="0" smtClean="0"/>
                        <a:t>Hydro</a:t>
                      </a:r>
                      <a:endParaRPr lang="en-US" sz="2400" dirty="0"/>
                    </a:p>
                  </a:txBody>
                  <a:tcPr/>
                </a:tc>
                <a:tc>
                  <a:txBody>
                    <a:bodyPr/>
                    <a:lstStyle/>
                    <a:p>
                      <a:r>
                        <a:rPr lang="en-US" sz="2400" dirty="0" smtClean="0"/>
                        <a:t>Thermal</a:t>
                      </a:r>
                      <a:endParaRPr lang="en-US" sz="2400" dirty="0"/>
                    </a:p>
                  </a:txBody>
                  <a:tcPr/>
                </a:tc>
                <a:tc>
                  <a:txBody>
                    <a:bodyPr/>
                    <a:lstStyle/>
                    <a:p>
                      <a:r>
                        <a:rPr lang="en-US" sz="2400" dirty="0" smtClean="0"/>
                        <a:t>Others</a:t>
                      </a:r>
                      <a:endParaRPr lang="en-US" sz="2400" dirty="0"/>
                    </a:p>
                  </a:txBody>
                  <a:tcPr/>
                </a:tc>
                <a:tc>
                  <a:txBody>
                    <a:bodyPr/>
                    <a:lstStyle/>
                    <a:p>
                      <a:r>
                        <a:rPr lang="en-US" sz="2400" dirty="0" smtClean="0"/>
                        <a:t>Total</a:t>
                      </a:r>
                      <a:endParaRPr lang="en-US" sz="2400" dirty="0"/>
                    </a:p>
                  </a:txBody>
                  <a:tcPr/>
                </a:tc>
              </a:tr>
              <a:tr h="381000">
                <a:tc>
                  <a:txBody>
                    <a:bodyPr/>
                    <a:lstStyle/>
                    <a:p>
                      <a:r>
                        <a:rPr lang="en-US" sz="2000" b="1" dirty="0" smtClean="0">
                          <a:solidFill>
                            <a:schemeClr val="tx1"/>
                          </a:solidFill>
                        </a:rPr>
                        <a:t>Existing</a:t>
                      </a:r>
                      <a:r>
                        <a:rPr lang="en-US" sz="2000" b="1" baseline="0" dirty="0" smtClean="0">
                          <a:solidFill>
                            <a:schemeClr val="tx1"/>
                          </a:solidFill>
                        </a:rPr>
                        <a:t> capacity</a:t>
                      </a:r>
                      <a:endParaRPr lang="en-US" sz="2000" b="1" dirty="0">
                        <a:solidFill>
                          <a:schemeClr val="tx1"/>
                        </a:solidFill>
                      </a:endParaRPr>
                    </a:p>
                  </a:txBody>
                  <a:tcPr/>
                </a:tc>
                <a:tc>
                  <a:txBody>
                    <a:bodyPr/>
                    <a:lstStyle/>
                    <a:p>
                      <a:r>
                        <a:rPr lang="en-US" sz="2000" b="1" dirty="0" smtClean="0">
                          <a:solidFill>
                            <a:schemeClr val="tx1"/>
                          </a:solidFill>
                        </a:rPr>
                        <a:t>722</a:t>
                      </a:r>
                      <a:endParaRPr lang="en-US" sz="2000" b="1" dirty="0">
                        <a:solidFill>
                          <a:schemeClr val="tx1"/>
                        </a:solidFill>
                      </a:endParaRPr>
                    </a:p>
                  </a:txBody>
                  <a:tcPr/>
                </a:tc>
                <a:tc>
                  <a:txBody>
                    <a:bodyPr/>
                    <a:lstStyle/>
                    <a:p>
                      <a:r>
                        <a:rPr lang="en-US" sz="2000" b="1" dirty="0" smtClean="0">
                          <a:solidFill>
                            <a:schemeClr val="tx1"/>
                          </a:solidFill>
                        </a:rPr>
                        <a:t>53</a:t>
                      </a:r>
                      <a:endParaRPr lang="en-US" sz="2000" b="1" dirty="0">
                        <a:solidFill>
                          <a:schemeClr val="tx1"/>
                        </a:solidFill>
                      </a:endParaRPr>
                    </a:p>
                  </a:txBody>
                  <a:tcPr/>
                </a:tc>
                <a:tc>
                  <a:txBody>
                    <a:bodyPr/>
                    <a:lstStyle/>
                    <a:p>
                      <a:endParaRPr lang="en-US" sz="2000" b="1" dirty="0">
                        <a:solidFill>
                          <a:schemeClr val="tx1"/>
                        </a:solidFill>
                      </a:endParaRPr>
                    </a:p>
                  </a:txBody>
                  <a:tcPr/>
                </a:tc>
                <a:tc>
                  <a:txBody>
                    <a:bodyPr/>
                    <a:lstStyle/>
                    <a:p>
                      <a:r>
                        <a:rPr lang="en-US" sz="2000" b="1" dirty="0" smtClean="0">
                          <a:solidFill>
                            <a:schemeClr val="tx1"/>
                          </a:solidFill>
                        </a:rPr>
                        <a:t>775</a:t>
                      </a:r>
                      <a:endParaRPr lang="en-US" sz="2000" b="1" dirty="0">
                        <a:solidFill>
                          <a:schemeClr val="tx1"/>
                        </a:solidFill>
                      </a:endParaRPr>
                    </a:p>
                  </a:txBody>
                  <a:tcPr/>
                </a:tc>
              </a:tr>
              <a:tr h="365760">
                <a:tc>
                  <a:txBody>
                    <a:bodyPr/>
                    <a:lstStyle/>
                    <a:p>
                      <a:r>
                        <a:rPr lang="en-US" sz="2000" b="1" dirty="0" smtClean="0">
                          <a:solidFill>
                            <a:schemeClr val="tx1"/>
                          </a:solidFill>
                        </a:rPr>
                        <a:t>Capacity addition</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365760">
                <a:tc>
                  <a:txBody>
                    <a:bodyPr/>
                    <a:lstStyle/>
                    <a:p>
                      <a:r>
                        <a:rPr lang="en-US" sz="2000" b="1" dirty="0" smtClean="0">
                          <a:solidFill>
                            <a:schemeClr val="tx1"/>
                          </a:solidFill>
                        </a:rPr>
                        <a:t>                NEA</a:t>
                      </a:r>
                    </a:p>
                  </a:txBody>
                  <a:tcPr/>
                </a:tc>
                <a:tc>
                  <a:txBody>
                    <a:bodyPr/>
                    <a:lstStyle/>
                    <a:p>
                      <a:r>
                        <a:rPr lang="en-US" sz="2000" dirty="0" smtClean="0">
                          <a:solidFill>
                            <a:schemeClr val="tx1"/>
                          </a:solidFill>
                        </a:rPr>
                        <a:t>136</a:t>
                      </a:r>
                      <a:endParaRPr lang="en-US" sz="2000" dirty="0">
                        <a:solidFill>
                          <a:schemeClr val="tx1"/>
                        </a:solidFill>
                      </a:endParaRPr>
                    </a:p>
                  </a:txBody>
                  <a:tcPr/>
                </a:tc>
                <a:tc>
                  <a:txBody>
                    <a:bodyPr/>
                    <a:lstStyle/>
                    <a:p>
                      <a:endParaRPr lang="en-US" sz="2000" dirty="0">
                        <a:solidFill>
                          <a:schemeClr val="tx1"/>
                        </a:solidFill>
                      </a:endParaRPr>
                    </a:p>
                  </a:txBody>
                  <a:tcPr/>
                </a:tc>
                <a:tc>
                  <a:txBody>
                    <a:bodyPr/>
                    <a:lstStyle/>
                    <a:p>
                      <a:endParaRPr lang="en-US" sz="2000" dirty="0">
                        <a:solidFill>
                          <a:schemeClr val="tx1"/>
                        </a:solidFill>
                      </a:endParaRPr>
                    </a:p>
                  </a:txBody>
                  <a:tcPr/>
                </a:tc>
                <a:tc>
                  <a:txBody>
                    <a:bodyPr/>
                    <a:lstStyle/>
                    <a:p>
                      <a:endParaRPr lang="en-US" sz="2000" dirty="0">
                        <a:solidFill>
                          <a:schemeClr val="tx1"/>
                        </a:solidFill>
                      </a:endParaRPr>
                    </a:p>
                  </a:txBody>
                  <a:tcPr/>
                </a:tc>
              </a:tr>
              <a:tr h="365760">
                <a:tc>
                  <a:txBody>
                    <a:bodyPr/>
                    <a:lstStyle/>
                    <a:p>
                      <a:pPr marL="0" indent="0">
                        <a:buFont typeface="Arial" panose="020B0604020202020204" pitchFamily="34" charset="0"/>
                        <a:buNone/>
                      </a:pPr>
                      <a:r>
                        <a:rPr lang="en-US" sz="2000" b="1" dirty="0" smtClean="0">
                          <a:solidFill>
                            <a:schemeClr val="tx1"/>
                          </a:solidFill>
                        </a:rPr>
                        <a:t>                NEA Subsidiary and </a:t>
                      </a:r>
                    </a:p>
                    <a:p>
                      <a:pPr marL="0" indent="0">
                        <a:buFont typeface="Arial" panose="020B0604020202020204" pitchFamily="34" charset="0"/>
                        <a:buNone/>
                      </a:pPr>
                      <a:r>
                        <a:rPr lang="en-US" sz="2000" b="1" dirty="0" smtClean="0">
                          <a:solidFill>
                            <a:schemeClr val="tx1"/>
                          </a:solidFill>
                        </a:rPr>
                        <a:t>                associate companies</a:t>
                      </a:r>
                    </a:p>
                  </a:txBody>
                  <a:tcPr/>
                </a:tc>
                <a:tc>
                  <a:txBody>
                    <a:bodyPr/>
                    <a:lstStyle/>
                    <a:p>
                      <a:r>
                        <a:rPr lang="en-US" sz="2000" dirty="0" smtClean="0">
                          <a:solidFill>
                            <a:schemeClr val="tx1"/>
                          </a:solidFill>
                        </a:rPr>
                        <a:t>725</a:t>
                      </a:r>
                      <a:endParaRPr lang="en-US" sz="2000" dirty="0">
                        <a:solidFill>
                          <a:schemeClr val="tx1"/>
                        </a:solidFill>
                      </a:endParaRPr>
                    </a:p>
                  </a:txBody>
                  <a:tcPr/>
                </a:tc>
                <a:tc>
                  <a:txBody>
                    <a:bodyPr/>
                    <a:lstStyle/>
                    <a:p>
                      <a:endParaRPr lang="en-US" sz="2000" dirty="0">
                        <a:solidFill>
                          <a:schemeClr val="tx1"/>
                        </a:solidFill>
                      </a:endParaRPr>
                    </a:p>
                  </a:txBody>
                  <a:tcPr/>
                </a:tc>
                <a:tc>
                  <a:txBody>
                    <a:bodyPr/>
                    <a:lstStyle/>
                    <a:p>
                      <a:endParaRPr lang="en-US" sz="2000" dirty="0">
                        <a:solidFill>
                          <a:schemeClr val="tx1"/>
                        </a:solidFill>
                      </a:endParaRPr>
                    </a:p>
                  </a:txBody>
                  <a:tcPr/>
                </a:tc>
                <a:tc>
                  <a:txBody>
                    <a:bodyPr/>
                    <a:lstStyle/>
                    <a:p>
                      <a:endParaRPr lang="en-US" sz="2000" dirty="0">
                        <a:solidFill>
                          <a:schemeClr val="tx1"/>
                        </a:solidFill>
                      </a:endParaRPr>
                    </a:p>
                  </a:txBody>
                  <a:tcPr/>
                </a:tc>
              </a:tr>
              <a:tr h="365760">
                <a:tc>
                  <a:txBody>
                    <a:bodyPr/>
                    <a:lstStyle/>
                    <a:p>
                      <a:r>
                        <a:rPr lang="en-US" sz="2000" b="1" dirty="0" smtClean="0">
                          <a:solidFill>
                            <a:schemeClr val="tx1"/>
                          </a:solidFill>
                        </a:rPr>
                        <a:t>                Other IPPs</a:t>
                      </a:r>
                    </a:p>
                  </a:txBody>
                  <a:tcPr/>
                </a:tc>
                <a:tc>
                  <a:txBody>
                    <a:bodyPr/>
                    <a:lstStyle/>
                    <a:p>
                      <a:r>
                        <a:rPr lang="en-US" sz="2000" dirty="0" smtClean="0">
                          <a:solidFill>
                            <a:schemeClr val="tx1"/>
                          </a:solidFill>
                        </a:rPr>
                        <a:t>296</a:t>
                      </a:r>
                      <a:endParaRPr lang="en-US" sz="2000" dirty="0">
                        <a:solidFill>
                          <a:schemeClr val="tx1"/>
                        </a:solidFill>
                      </a:endParaRPr>
                    </a:p>
                  </a:txBody>
                  <a:tcPr/>
                </a:tc>
                <a:tc>
                  <a:txBody>
                    <a:bodyPr/>
                    <a:lstStyle/>
                    <a:p>
                      <a:endParaRPr lang="en-US" sz="2000" dirty="0">
                        <a:solidFill>
                          <a:schemeClr val="tx1"/>
                        </a:solidFill>
                      </a:endParaRPr>
                    </a:p>
                  </a:txBody>
                  <a:tcPr/>
                </a:tc>
                <a:tc>
                  <a:txBody>
                    <a:bodyPr/>
                    <a:lstStyle/>
                    <a:p>
                      <a:endParaRPr lang="en-US" sz="2000" dirty="0">
                        <a:solidFill>
                          <a:schemeClr val="tx1"/>
                        </a:solidFill>
                      </a:endParaRPr>
                    </a:p>
                  </a:txBody>
                  <a:tcPr/>
                </a:tc>
                <a:tc>
                  <a:txBody>
                    <a:bodyPr/>
                    <a:lstStyle/>
                    <a:p>
                      <a:endParaRPr lang="en-US" sz="2000" dirty="0">
                        <a:solidFill>
                          <a:schemeClr val="tx1"/>
                        </a:solidFill>
                      </a:endParaRPr>
                    </a:p>
                  </a:txBody>
                  <a:tcPr/>
                </a:tc>
              </a:tr>
              <a:tr h="365760">
                <a:tc>
                  <a:txBody>
                    <a:bodyPr/>
                    <a:lstStyle/>
                    <a:p>
                      <a:r>
                        <a:rPr lang="en-US" sz="2000" b="1" dirty="0" smtClean="0">
                          <a:solidFill>
                            <a:schemeClr val="tx1"/>
                          </a:solidFill>
                        </a:rPr>
                        <a:t> Total</a:t>
                      </a:r>
                      <a:r>
                        <a:rPr lang="en-US" sz="2000" b="1" baseline="0" dirty="0" smtClean="0">
                          <a:solidFill>
                            <a:schemeClr val="tx1"/>
                          </a:solidFill>
                        </a:rPr>
                        <a:t> </a:t>
                      </a:r>
                      <a:r>
                        <a:rPr lang="en-US" sz="2000" b="1" dirty="0" smtClean="0">
                          <a:solidFill>
                            <a:schemeClr val="tx1"/>
                          </a:solidFill>
                        </a:rPr>
                        <a:t>ongoing augmentation</a:t>
                      </a:r>
                    </a:p>
                  </a:txBody>
                  <a:tcPr/>
                </a:tc>
                <a:tc>
                  <a:txBody>
                    <a:bodyPr/>
                    <a:lstStyle/>
                    <a:p>
                      <a:r>
                        <a:rPr lang="en-US" sz="2000" dirty="0" smtClean="0">
                          <a:solidFill>
                            <a:schemeClr val="tx1"/>
                          </a:solidFill>
                        </a:rPr>
                        <a:t>1157</a:t>
                      </a:r>
                      <a:endParaRPr lang="en-US" sz="2000" dirty="0">
                        <a:solidFill>
                          <a:schemeClr val="tx1"/>
                        </a:solidFill>
                      </a:endParaRPr>
                    </a:p>
                  </a:txBody>
                  <a:tcPr/>
                </a:tc>
                <a:tc>
                  <a:txBody>
                    <a:bodyPr/>
                    <a:lstStyle/>
                    <a:p>
                      <a:r>
                        <a:rPr lang="en-US" sz="2000" dirty="0" smtClean="0">
                          <a:solidFill>
                            <a:schemeClr val="tx1"/>
                          </a:solidFill>
                        </a:rPr>
                        <a:t>150 (imp)</a:t>
                      </a:r>
                      <a:endParaRPr lang="en-US" sz="2000" dirty="0">
                        <a:solidFill>
                          <a:schemeClr val="tx1"/>
                        </a:solidFill>
                      </a:endParaRPr>
                    </a:p>
                  </a:txBody>
                  <a:tcPr/>
                </a:tc>
                <a:tc>
                  <a:txBody>
                    <a:bodyPr/>
                    <a:lstStyle/>
                    <a:p>
                      <a:endParaRPr lang="en-US" sz="2000" dirty="0">
                        <a:solidFill>
                          <a:schemeClr val="tx1"/>
                        </a:solidFill>
                      </a:endParaRPr>
                    </a:p>
                  </a:txBody>
                  <a:tcPr/>
                </a:tc>
                <a:tc>
                  <a:txBody>
                    <a:bodyPr/>
                    <a:lstStyle/>
                    <a:p>
                      <a:r>
                        <a:rPr lang="en-US" sz="2000" dirty="0" smtClean="0">
                          <a:solidFill>
                            <a:schemeClr val="tx1"/>
                          </a:solidFill>
                        </a:rPr>
                        <a:t>1307</a:t>
                      </a:r>
                      <a:endParaRPr lang="en-US" sz="2000" dirty="0">
                        <a:solidFill>
                          <a:schemeClr val="tx1"/>
                        </a:solidFill>
                      </a:endParaRPr>
                    </a:p>
                  </a:txBody>
                  <a:tcPr/>
                </a:tc>
              </a:tr>
              <a:tr h="457200">
                <a:tc>
                  <a:txBody>
                    <a:bodyPr/>
                    <a:lstStyle/>
                    <a:p>
                      <a:r>
                        <a:rPr lang="en-US" sz="2000" b="1" dirty="0" smtClean="0">
                          <a:solidFill>
                            <a:schemeClr val="tx1"/>
                          </a:solidFill>
                        </a:rPr>
                        <a:t>Altogether in 2018/19</a:t>
                      </a:r>
                      <a:endParaRPr lang="en-US" sz="2000" b="1" dirty="0">
                        <a:solidFill>
                          <a:schemeClr val="tx1"/>
                        </a:solidFill>
                      </a:endParaRPr>
                    </a:p>
                  </a:txBody>
                  <a:tcPr/>
                </a:tc>
                <a:tc>
                  <a:txBody>
                    <a:bodyPr/>
                    <a:lstStyle/>
                    <a:p>
                      <a:r>
                        <a:rPr lang="en-US" sz="2000" b="1" dirty="0" smtClean="0">
                          <a:solidFill>
                            <a:schemeClr val="tx1"/>
                          </a:solidFill>
                        </a:rPr>
                        <a:t>1879</a:t>
                      </a:r>
                      <a:endParaRPr lang="en-US" sz="2000" b="1" dirty="0">
                        <a:solidFill>
                          <a:schemeClr val="tx1"/>
                        </a:solidFill>
                      </a:endParaRPr>
                    </a:p>
                  </a:txBody>
                  <a:tcPr/>
                </a:tc>
                <a:tc>
                  <a:txBody>
                    <a:bodyPr/>
                    <a:lstStyle/>
                    <a:p>
                      <a:r>
                        <a:rPr lang="en-US" sz="2000" b="1" dirty="0" smtClean="0">
                          <a:solidFill>
                            <a:schemeClr val="tx1"/>
                          </a:solidFill>
                        </a:rPr>
                        <a:t>203</a:t>
                      </a:r>
                      <a:endParaRPr lang="en-US" sz="2000" b="1" dirty="0">
                        <a:solidFill>
                          <a:schemeClr val="tx1"/>
                        </a:solidFill>
                      </a:endParaRPr>
                    </a:p>
                  </a:txBody>
                  <a:tcPr/>
                </a:tc>
                <a:tc>
                  <a:txBody>
                    <a:bodyPr/>
                    <a:lstStyle/>
                    <a:p>
                      <a:endParaRPr lang="en-US" sz="2000" b="1" dirty="0">
                        <a:solidFill>
                          <a:schemeClr val="tx1"/>
                        </a:solidFill>
                      </a:endParaRPr>
                    </a:p>
                  </a:txBody>
                  <a:tcPr/>
                </a:tc>
                <a:tc>
                  <a:txBody>
                    <a:bodyPr/>
                    <a:lstStyle/>
                    <a:p>
                      <a:r>
                        <a:rPr lang="en-US" sz="2000" b="1" dirty="0" smtClean="0">
                          <a:solidFill>
                            <a:schemeClr val="tx1"/>
                          </a:solidFill>
                        </a:rPr>
                        <a:t>2082</a:t>
                      </a:r>
                      <a:endParaRPr lang="en-US" sz="2000" b="1" dirty="0">
                        <a:solidFill>
                          <a:schemeClr val="tx1"/>
                        </a:solidFill>
                      </a:endParaRPr>
                    </a:p>
                  </a:txBody>
                  <a:tcPr/>
                </a:tc>
              </a:tr>
              <a:tr h="634112">
                <a:tc>
                  <a:txBody>
                    <a:bodyPr/>
                    <a:lstStyle/>
                    <a:p>
                      <a:r>
                        <a:rPr lang="en-US" sz="2000" b="1" dirty="0" smtClean="0">
                          <a:solidFill>
                            <a:schemeClr val="tx1"/>
                          </a:solidFill>
                        </a:rPr>
                        <a:t>Demand</a:t>
                      </a:r>
                      <a:endParaRPr lang="en-US" sz="2000" b="1" dirty="0">
                        <a:solidFill>
                          <a:schemeClr val="tx1"/>
                        </a:solidFill>
                      </a:endParaRPr>
                    </a:p>
                  </a:txBody>
                  <a:tcPr/>
                </a:tc>
                <a:tc gridSpan="2">
                  <a:txBody>
                    <a:bodyPr/>
                    <a:lstStyle/>
                    <a:p>
                      <a:r>
                        <a:rPr lang="en-US" sz="2000" b="1" dirty="0" smtClean="0">
                          <a:solidFill>
                            <a:schemeClr val="tx1"/>
                          </a:solidFill>
                        </a:rPr>
                        <a:t>Peak       1907</a:t>
                      </a:r>
                      <a:endParaRPr lang="en-US" sz="2000" b="1" dirty="0">
                        <a:solidFill>
                          <a:schemeClr val="tx1"/>
                        </a:solidFill>
                      </a:endParaRPr>
                    </a:p>
                  </a:txBody>
                  <a:tcPr/>
                </a:tc>
                <a:tc hMerge="1">
                  <a:txBody>
                    <a:bodyPr/>
                    <a:lstStyle/>
                    <a:p>
                      <a:endParaRPr lang="en-US" sz="2000" b="1" dirty="0">
                        <a:solidFill>
                          <a:srgbClr val="C00000"/>
                        </a:solidFill>
                      </a:endParaRPr>
                    </a:p>
                  </a:txBody>
                  <a:tcPr/>
                </a:tc>
                <a:tc gridSpan="2">
                  <a:txBody>
                    <a:bodyPr/>
                    <a:lstStyle/>
                    <a:p>
                      <a:r>
                        <a:rPr lang="en-US" sz="2000" b="1" dirty="0" smtClean="0">
                          <a:solidFill>
                            <a:schemeClr val="tx1"/>
                          </a:solidFill>
                        </a:rPr>
                        <a:t>Off peak        1050</a:t>
                      </a:r>
                      <a:endParaRPr lang="en-US" sz="2000" b="1" dirty="0">
                        <a:solidFill>
                          <a:schemeClr val="tx1"/>
                        </a:solidFill>
                      </a:endParaRPr>
                    </a:p>
                  </a:txBody>
                  <a:tcPr/>
                </a:tc>
                <a:tc hMerge="1">
                  <a:txBody>
                    <a:bodyPr/>
                    <a:lstStyle/>
                    <a:p>
                      <a:endParaRPr lang="en-US" sz="2000" b="1" dirty="0">
                        <a:solidFill>
                          <a:srgbClr val="C00000"/>
                        </a:solidFill>
                      </a:endParaRPr>
                    </a:p>
                  </a:txBody>
                  <a:tcPr/>
                </a:tc>
              </a:tr>
              <a:tr h="634112">
                <a:tc>
                  <a:txBody>
                    <a:bodyPr/>
                    <a:lstStyle/>
                    <a:p>
                      <a:r>
                        <a:rPr lang="en-US" sz="2000" b="1" dirty="0" smtClean="0">
                          <a:solidFill>
                            <a:schemeClr val="tx1"/>
                          </a:solidFill>
                        </a:rPr>
                        <a:t>Wet Season Balance</a:t>
                      </a:r>
                      <a:endParaRPr lang="en-US" sz="2000" b="1" dirty="0">
                        <a:solidFill>
                          <a:schemeClr val="tx1"/>
                        </a:solidFill>
                      </a:endParaRPr>
                    </a:p>
                  </a:txBody>
                  <a:tcPr/>
                </a:tc>
                <a:tc gridSpan="2">
                  <a:txBody>
                    <a:bodyPr/>
                    <a:lstStyle/>
                    <a:p>
                      <a:r>
                        <a:rPr lang="en-US" sz="2000" b="1" dirty="0" smtClean="0">
                          <a:solidFill>
                            <a:schemeClr val="tx1"/>
                          </a:solidFill>
                        </a:rPr>
                        <a:t>Neck to neck</a:t>
                      </a:r>
                      <a:endParaRPr lang="en-US" sz="2000" b="1" dirty="0">
                        <a:solidFill>
                          <a:schemeClr val="tx1"/>
                        </a:solidFill>
                      </a:endParaRPr>
                    </a:p>
                  </a:txBody>
                  <a:tcPr/>
                </a:tc>
                <a:tc hMerge="1">
                  <a:txBody>
                    <a:bodyPr/>
                    <a:lstStyle/>
                    <a:p>
                      <a:endParaRPr lang="en-US"/>
                    </a:p>
                  </a:txBody>
                  <a:tcPr/>
                </a:tc>
                <a:tc gridSpan="2">
                  <a:txBody>
                    <a:bodyPr/>
                    <a:lstStyle/>
                    <a:p>
                      <a:r>
                        <a:rPr lang="en-US" sz="2000" b="1" dirty="0" smtClean="0">
                          <a:solidFill>
                            <a:schemeClr val="tx1"/>
                          </a:solidFill>
                        </a:rPr>
                        <a:t>About 1000 MW surplus 20 hrs. a day</a:t>
                      </a:r>
                      <a:endParaRPr lang="en-US" sz="2000" b="1" dirty="0">
                        <a:solidFill>
                          <a:schemeClr val="tx1"/>
                        </a:solidFill>
                      </a:endParaRPr>
                    </a:p>
                  </a:txBody>
                  <a:tcPr/>
                </a:tc>
                <a:tc hMerge="1">
                  <a:txBody>
                    <a:bodyPr/>
                    <a:lstStyle/>
                    <a:p>
                      <a:endParaRPr lang="en-US"/>
                    </a:p>
                  </a:txBody>
                  <a:tcPr/>
                </a:tc>
              </a:tr>
              <a:tr h="634112">
                <a:tc>
                  <a:txBody>
                    <a:bodyPr/>
                    <a:lstStyle/>
                    <a:p>
                      <a:r>
                        <a:rPr lang="en-US" sz="2000" b="1" dirty="0" smtClean="0">
                          <a:solidFill>
                            <a:srgbClr val="C00000"/>
                          </a:solidFill>
                        </a:rPr>
                        <a:t>Dry season</a:t>
                      </a:r>
                      <a:endParaRPr lang="en-US" sz="2000" b="1" dirty="0">
                        <a:solidFill>
                          <a:srgbClr val="C00000"/>
                        </a:solidFill>
                      </a:endParaRPr>
                    </a:p>
                  </a:txBody>
                  <a:tcPr/>
                </a:tc>
                <a:tc gridSpan="2">
                  <a:txBody>
                    <a:bodyPr/>
                    <a:lstStyle/>
                    <a:p>
                      <a:r>
                        <a:rPr lang="en-US" sz="2000" b="1" dirty="0" smtClean="0">
                          <a:solidFill>
                            <a:srgbClr val="C00000"/>
                          </a:solidFill>
                        </a:rPr>
                        <a:t>Available 750</a:t>
                      </a:r>
                    </a:p>
                    <a:p>
                      <a:r>
                        <a:rPr lang="en-US" sz="2000" b="1" dirty="0" smtClean="0">
                          <a:solidFill>
                            <a:srgbClr val="C00000"/>
                          </a:solidFill>
                        </a:rPr>
                        <a:t>Deficit 1200 MW</a:t>
                      </a:r>
                      <a:endParaRPr lang="en-US" sz="2000" b="1" dirty="0">
                        <a:solidFill>
                          <a:srgbClr val="C00000"/>
                        </a:solidFill>
                      </a:endParaRPr>
                    </a:p>
                  </a:txBody>
                  <a:tcPr/>
                </a:tc>
                <a:tc hMerge="1">
                  <a:txBody>
                    <a:bodyPr/>
                    <a:lstStyle/>
                    <a:p>
                      <a:endParaRPr lang="en-US"/>
                    </a:p>
                  </a:txBody>
                  <a:tcPr/>
                </a:tc>
                <a:tc gridSpan="2">
                  <a:txBody>
                    <a:bodyPr/>
                    <a:lstStyle/>
                    <a:p>
                      <a:r>
                        <a:rPr lang="en-US" sz="2000" b="1" dirty="0" smtClean="0">
                          <a:solidFill>
                            <a:srgbClr val="C00000"/>
                          </a:solidFill>
                        </a:rPr>
                        <a:t>Deficit 400 MW</a:t>
                      </a:r>
                    </a:p>
                    <a:p>
                      <a:r>
                        <a:rPr lang="en-US" sz="2000" b="1" dirty="0" smtClean="0">
                          <a:solidFill>
                            <a:srgbClr val="C00000"/>
                          </a:solidFill>
                        </a:rPr>
                        <a:t>Load shed &gt;  10 hrs. </a:t>
                      </a:r>
                      <a:endParaRPr lang="en-US" sz="2000" b="1" dirty="0">
                        <a:solidFill>
                          <a:srgbClr val="C00000"/>
                        </a:solidFill>
                      </a:endParaRPr>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21810564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8186" y="228600"/>
            <a:ext cx="11243256" cy="533400"/>
          </a:xfrm>
          <a:ln w="19050">
            <a:solidFill>
              <a:schemeClr val="tx1"/>
            </a:solidFill>
          </a:ln>
        </p:spPr>
        <p:txBody>
          <a:bodyPr>
            <a:normAutofit fontScale="90000"/>
          </a:bodyPr>
          <a:lstStyle/>
          <a:p>
            <a:pPr algn="ctr"/>
            <a:r>
              <a:rPr lang="en-US" b="1" dirty="0" smtClean="0"/>
              <a:t>IN BRIEF</a:t>
            </a:r>
            <a:endParaRPr lang="en-US" b="1" dirty="0"/>
          </a:p>
        </p:txBody>
      </p:sp>
      <p:sp>
        <p:nvSpPr>
          <p:cNvPr id="3" name="Content Placeholder 2"/>
          <p:cNvSpPr>
            <a:spLocks noGrp="1"/>
          </p:cNvSpPr>
          <p:nvPr>
            <p:ph idx="1"/>
          </p:nvPr>
        </p:nvSpPr>
        <p:spPr>
          <a:xfrm>
            <a:off x="618186" y="914400"/>
            <a:ext cx="11243256" cy="5715000"/>
          </a:xfrm>
          <a:ln w="28575">
            <a:solidFill>
              <a:schemeClr val="tx1"/>
            </a:solidFill>
          </a:ln>
        </p:spPr>
        <p:txBody>
          <a:bodyPr>
            <a:normAutofit/>
          </a:bodyPr>
          <a:lstStyle/>
          <a:p>
            <a:r>
              <a:rPr lang="en-US" sz="2400" b="1" dirty="0"/>
              <a:t>Wet Season after 3-4 years</a:t>
            </a:r>
          </a:p>
          <a:p>
            <a:pPr lvl="1"/>
            <a:r>
              <a:rPr lang="en-US" sz="2000" b="1" dirty="0"/>
              <a:t>Huge off peak surplus worth 20 </a:t>
            </a:r>
            <a:r>
              <a:rPr lang="en-US" sz="2000" b="1" dirty="0" smtClean="0"/>
              <a:t>BNR; if </a:t>
            </a:r>
            <a:r>
              <a:rPr lang="en-US" sz="2000" b="1" dirty="0"/>
              <a:t>not marketed in </a:t>
            </a:r>
            <a:r>
              <a:rPr lang="en-US" sz="2000" b="1" dirty="0" smtClean="0"/>
              <a:t>X- </a:t>
            </a:r>
            <a:r>
              <a:rPr lang="en-US" sz="2000" b="1" dirty="0"/>
              <a:t>Border market </a:t>
            </a:r>
            <a:r>
              <a:rPr lang="en-US" sz="2000" b="1" dirty="0" smtClean="0"/>
              <a:t>total </a:t>
            </a:r>
            <a:r>
              <a:rPr lang="en-US" sz="2000" b="1" dirty="0"/>
              <a:t>loss to NEA</a:t>
            </a:r>
          </a:p>
          <a:p>
            <a:pPr lvl="1"/>
            <a:r>
              <a:rPr lang="en-US" sz="2000" b="1" dirty="0" smtClean="0"/>
              <a:t>Poor product so </a:t>
            </a:r>
            <a:r>
              <a:rPr lang="en-US" sz="2000" b="1" dirty="0"/>
              <a:t>price may be too </a:t>
            </a:r>
            <a:r>
              <a:rPr lang="en-US" sz="2000" b="1" dirty="0" smtClean="0"/>
              <a:t>low even </a:t>
            </a:r>
            <a:r>
              <a:rPr lang="en-US" sz="2000" b="1" dirty="0"/>
              <a:t>if </a:t>
            </a:r>
            <a:r>
              <a:rPr lang="en-US" sz="2000" b="1" dirty="0" smtClean="0"/>
              <a:t>marketed </a:t>
            </a:r>
          </a:p>
          <a:p>
            <a:pPr lvl="1"/>
            <a:r>
              <a:rPr lang="en-US" sz="2000" b="1" dirty="0" smtClean="0"/>
              <a:t>In both cases loss will have to be recovered by increasing tariff</a:t>
            </a:r>
          </a:p>
          <a:p>
            <a:pPr marL="457200" lvl="1" indent="0">
              <a:buNone/>
            </a:pPr>
            <a:endParaRPr lang="en-US" sz="2000" b="1" dirty="0" smtClean="0"/>
          </a:p>
          <a:p>
            <a:r>
              <a:rPr lang="en-US" sz="2400" b="1" dirty="0" smtClean="0"/>
              <a:t>Dry </a:t>
            </a:r>
            <a:r>
              <a:rPr lang="en-US" sz="2400" b="1" dirty="0"/>
              <a:t>Season after 3-4 years</a:t>
            </a:r>
          </a:p>
          <a:p>
            <a:pPr lvl="1"/>
            <a:r>
              <a:rPr lang="en-US" sz="2000" b="1" dirty="0"/>
              <a:t>Large deficit and load shedding if not imported in large volume</a:t>
            </a:r>
          </a:p>
          <a:p>
            <a:pPr lvl="1"/>
            <a:r>
              <a:rPr lang="en-US" sz="2000" b="1" dirty="0"/>
              <a:t>Current </a:t>
            </a:r>
            <a:r>
              <a:rPr lang="en-US" sz="2000" b="1" dirty="0" smtClean="0"/>
              <a:t>import worth </a:t>
            </a:r>
            <a:r>
              <a:rPr lang="en-US" sz="2000" b="1" dirty="0"/>
              <a:t>10 </a:t>
            </a:r>
            <a:r>
              <a:rPr lang="en-US" sz="2000" b="1" dirty="0" smtClean="0"/>
              <a:t>BNR</a:t>
            </a:r>
            <a:r>
              <a:rPr lang="en-US" sz="2000" b="1" dirty="0"/>
              <a:t>, might go </a:t>
            </a:r>
            <a:r>
              <a:rPr lang="en-US" sz="2000" b="1" dirty="0" smtClean="0"/>
              <a:t>25 </a:t>
            </a:r>
            <a:r>
              <a:rPr lang="en-US" sz="2000" b="1" dirty="0"/>
              <a:t>BNR </a:t>
            </a:r>
            <a:r>
              <a:rPr lang="en-US" sz="2000" b="1" dirty="0" smtClean="0"/>
              <a:t>in 2018/19; Electricity </a:t>
            </a:r>
            <a:r>
              <a:rPr lang="en-US" sz="2000" b="1" dirty="0"/>
              <a:t>import </a:t>
            </a:r>
            <a:r>
              <a:rPr lang="en-US" sz="2000" b="1" dirty="0" smtClean="0"/>
              <a:t>second </a:t>
            </a:r>
            <a:r>
              <a:rPr lang="en-US" sz="2000" b="1" dirty="0"/>
              <a:t>highest </a:t>
            </a:r>
          </a:p>
          <a:p>
            <a:pPr marL="457200" lvl="1" indent="0">
              <a:buNone/>
            </a:pPr>
            <a:endParaRPr lang="en-US" sz="2000" dirty="0"/>
          </a:p>
          <a:p>
            <a:r>
              <a:rPr lang="en-US" sz="2400" b="1" dirty="0" smtClean="0"/>
              <a:t>So Power Trade Agreement with India is our NEED to:</a:t>
            </a:r>
            <a:endParaRPr lang="en-US" sz="2400" b="1" dirty="0"/>
          </a:p>
          <a:p>
            <a:pPr lvl="1"/>
            <a:r>
              <a:rPr lang="en-US" sz="2000" b="1" dirty="0" smtClean="0"/>
              <a:t>Market the Seasonal Surplus to keep down the effective retail tariff</a:t>
            </a:r>
            <a:endParaRPr lang="en-US" sz="2000" b="1" dirty="0"/>
          </a:p>
          <a:p>
            <a:pPr lvl="1"/>
            <a:r>
              <a:rPr lang="en-US" sz="2000" b="1" dirty="0" smtClean="0"/>
              <a:t>To import  during deficit dry months and eliminate load shedding</a:t>
            </a:r>
          </a:p>
          <a:p>
            <a:pPr lvl="1"/>
            <a:r>
              <a:rPr lang="en-US" sz="2000" b="1" dirty="0" smtClean="0"/>
              <a:t>To harness hydro-potential and market power</a:t>
            </a:r>
          </a:p>
          <a:p>
            <a:pPr lvl="1"/>
            <a:r>
              <a:rPr lang="en-US" sz="2000" b="1" dirty="0" smtClean="0"/>
              <a:t>Otherwise only 2000 MW capacity in 2018/19 has become problem, what about 83000 MW.</a:t>
            </a:r>
            <a:endParaRPr lang="en-US" sz="2000" b="1" dirty="0"/>
          </a:p>
          <a:p>
            <a:pPr lvl="1">
              <a:buNone/>
            </a:pPr>
            <a:endParaRPr lang="en-US" dirty="0" smtClean="0"/>
          </a:p>
          <a:p>
            <a:pPr lvl="1"/>
            <a:endParaRPr lang="en-US" dirty="0" smtClean="0"/>
          </a:p>
          <a:p>
            <a:endParaRPr lang="en-US" dirty="0"/>
          </a:p>
        </p:txBody>
      </p:sp>
    </p:spTree>
    <p:extLst>
      <p:ext uri="{BB962C8B-B14F-4D97-AF65-F5344CB8AC3E}">
        <p14:creationId xmlns:p14="http://schemas.microsoft.com/office/powerpoint/2010/main" val="14744279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1079" y="1949226"/>
            <a:ext cx="10515600" cy="1325563"/>
          </a:xfrm>
          <a:ln w="12700">
            <a:solidFill>
              <a:schemeClr val="tx1"/>
            </a:solidFill>
          </a:ln>
        </p:spPr>
        <p:txBody>
          <a:bodyPr/>
          <a:lstStyle/>
          <a:p>
            <a:pPr algn="ctr"/>
            <a:r>
              <a:rPr lang="en-US" dirty="0" smtClean="0"/>
              <a:t>X-BORDER TRADING OF ELECTRICITY</a:t>
            </a:r>
            <a:br>
              <a:rPr lang="en-US" dirty="0" smtClean="0"/>
            </a:br>
            <a:r>
              <a:rPr lang="en-US" dirty="0" smtClean="0"/>
              <a:t>(IN INDIAN MARKET)</a:t>
            </a:r>
            <a:endParaRPr lang="en-US" dirty="0"/>
          </a:p>
        </p:txBody>
      </p:sp>
    </p:spTree>
    <p:extLst>
      <p:ext uri="{BB962C8B-B14F-4D97-AF65-F5344CB8AC3E}">
        <p14:creationId xmlns:p14="http://schemas.microsoft.com/office/powerpoint/2010/main" val="2753045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36396"/>
          </a:xfrm>
          <a:ln w="3175">
            <a:solidFill>
              <a:schemeClr val="tx1"/>
            </a:solidFill>
          </a:ln>
        </p:spPr>
        <p:txBody>
          <a:bodyPr>
            <a:normAutofit fontScale="90000"/>
          </a:bodyPr>
          <a:lstStyle/>
          <a:p>
            <a:pPr algn="ctr"/>
            <a:r>
              <a:rPr lang="en-US" b="1" dirty="0" smtClean="0"/>
              <a:t>TRADING OF </a:t>
            </a:r>
            <a:r>
              <a:rPr lang="en-US" b="1" dirty="0" smtClean="0"/>
              <a:t>ELECTRICITY IS TYPICAL</a:t>
            </a:r>
            <a:endParaRPr lang="en-US" b="1" dirty="0"/>
          </a:p>
        </p:txBody>
      </p:sp>
      <p:sp>
        <p:nvSpPr>
          <p:cNvPr id="3" name="Content Placeholder 2"/>
          <p:cNvSpPr>
            <a:spLocks noGrp="1"/>
          </p:cNvSpPr>
          <p:nvPr>
            <p:ph idx="1"/>
          </p:nvPr>
        </p:nvSpPr>
        <p:spPr>
          <a:xfrm>
            <a:off x="838200" y="1094704"/>
            <a:ext cx="10515600" cy="5082259"/>
          </a:xfrm>
          <a:ln w="12700">
            <a:solidFill>
              <a:schemeClr val="tx1"/>
            </a:solidFill>
          </a:ln>
        </p:spPr>
        <p:txBody>
          <a:bodyPr/>
          <a:lstStyle/>
          <a:p>
            <a:pPr marL="457200" lvl="1" indent="0">
              <a:buNone/>
            </a:pPr>
            <a:endParaRPr lang="en-US" dirty="0"/>
          </a:p>
          <a:p>
            <a:r>
              <a:rPr lang="en-US" dirty="0" smtClean="0"/>
              <a:t>Unlike other commodities, Trading of electricity needs special markets</a:t>
            </a:r>
          </a:p>
          <a:p>
            <a:pPr lvl="1"/>
            <a:r>
              <a:rPr lang="en-US" dirty="0" smtClean="0"/>
              <a:t>It is intangible commodity</a:t>
            </a:r>
          </a:p>
          <a:p>
            <a:pPr lvl="1"/>
            <a:r>
              <a:rPr lang="en-US" dirty="0" smtClean="0"/>
              <a:t>It </a:t>
            </a:r>
            <a:r>
              <a:rPr lang="en-US" dirty="0" smtClean="0"/>
              <a:t>cannot be stored and has to be consumed at the moment it is generated</a:t>
            </a:r>
          </a:p>
          <a:p>
            <a:pPr lvl="1"/>
            <a:r>
              <a:rPr lang="en-US" dirty="0" smtClean="0"/>
              <a:t>It needs a hard wire connection from </a:t>
            </a:r>
            <a:r>
              <a:rPr lang="en-US" dirty="0" smtClean="0"/>
              <a:t>generation </a:t>
            </a:r>
            <a:r>
              <a:rPr lang="en-US" dirty="0" smtClean="0"/>
              <a:t>to point of consumption</a:t>
            </a:r>
          </a:p>
          <a:p>
            <a:pPr lvl="1"/>
            <a:r>
              <a:rPr lang="en-US" dirty="0" smtClean="0"/>
              <a:t>It is not measurable at the custom point</a:t>
            </a:r>
            <a:endParaRPr lang="en-US" dirty="0" smtClean="0"/>
          </a:p>
        </p:txBody>
      </p:sp>
    </p:spTree>
    <p:extLst>
      <p:ext uri="{BB962C8B-B14F-4D97-AF65-F5344CB8AC3E}">
        <p14:creationId xmlns:p14="http://schemas.microsoft.com/office/powerpoint/2010/main" val="20456074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3791" y="152401"/>
            <a:ext cx="11204619" cy="689113"/>
          </a:xfrm>
          <a:ln w="6350">
            <a:solidFill>
              <a:schemeClr val="tx1"/>
            </a:solidFill>
          </a:ln>
        </p:spPr>
        <p:txBody>
          <a:bodyPr>
            <a:noAutofit/>
          </a:bodyPr>
          <a:lstStyle/>
          <a:p>
            <a:pPr algn="ctr"/>
            <a:r>
              <a:rPr lang="en-US" sz="3200" b="1" dirty="0" smtClean="0"/>
              <a:t>INDIAN POWER </a:t>
            </a:r>
            <a:r>
              <a:rPr lang="en-US" sz="3200" b="1" dirty="0" smtClean="0"/>
              <a:t>SECTOR AND MARKET</a:t>
            </a:r>
            <a:endParaRPr lang="en-US" sz="3200" b="1" dirty="0"/>
          </a:p>
        </p:txBody>
      </p:sp>
      <p:sp>
        <p:nvSpPr>
          <p:cNvPr id="4" name="Oval 3"/>
          <p:cNvSpPr/>
          <p:nvPr/>
        </p:nvSpPr>
        <p:spPr>
          <a:xfrm>
            <a:off x="1406308" y="1567838"/>
            <a:ext cx="452369" cy="4255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1" name="TextBox 10"/>
          <p:cNvSpPr txBox="1"/>
          <p:nvPr/>
        </p:nvSpPr>
        <p:spPr>
          <a:xfrm>
            <a:off x="2226868" y="1628292"/>
            <a:ext cx="612668" cy="338554"/>
          </a:xfrm>
          <a:prstGeom prst="rect">
            <a:avLst/>
          </a:prstGeom>
          <a:noFill/>
        </p:spPr>
        <p:txBody>
          <a:bodyPr wrap="none" rtlCol="0">
            <a:spAutoFit/>
          </a:bodyPr>
          <a:lstStyle/>
          <a:p>
            <a:r>
              <a:rPr lang="en-US" sz="1600" dirty="0"/>
              <a:t>CSGS</a:t>
            </a:r>
          </a:p>
        </p:txBody>
      </p:sp>
      <p:sp>
        <p:nvSpPr>
          <p:cNvPr id="12" name="TextBox 11"/>
          <p:cNvSpPr txBox="1"/>
          <p:nvPr/>
        </p:nvSpPr>
        <p:spPr>
          <a:xfrm>
            <a:off x="2260382" y="2147735"/>
            <a:ext cx="503664" cy="338554"/>
          </a:xfrm>
          <a:prstGeom prst="rect">
            <a:avLst/>
          </a:prstGeom>
          <a:noFill/>
        </p:spPr>
        <p:txBody>
          <a:bodyPr wrap="none" rtlCol="0">
            <a:spAutoFit/>
          </a:bodyPr>
          <a:lstStyle/>
          <a:p>
            <a:r>
              <a:rPr lang="en-US" sz="1600" dirty="0"/>
              <a:t>SGS</a:t>
            </a:r>
          </a:p>
        </p:txBody>
      </p:sp>
      <p:sp>
        <p:nvSpPr>
          <p:cNvPr id="13" name="TextBox 12"/>
          <p:cNvSpPr txBox="1"/>
          <p:nvPr/>
        </p:nvSpPr>
        <p:spPr>
          <a:xfrm>
            <a:off x="2082640" y="2752583"/>
            <a:ext cx="1928252" cy="338554"/>
          </a:xfrm>
          <a:prstGeom prst="rect">
            <a:avLst/>
          </a:prstGeom>
          <a:noFill/>
        </p:spPr>
        <p:txBody>
          <a:bodyPr wrap="square" rtlCol="0">
            <a:spAutoFit/>
          </a:bodyPr>
          <a:lstStyle/>
          <a:p>
            <a:r>
              <a:rPr lang="en-US" sz="1600" dirty="0"/>
              <a:t>IPP LONG TERM PPA</a:t>
            </a:r>
          </a:p>
        </p:txBody>
      </p:sp>
      <p:sp>
        <p:nvSpPr>
          <p:cNvPr id="14" name="TextBox 13"/>
          <p:cNvSpPr txBox="1"/>
          <p:nvPr/>
        </p:nvSpPr>
        <p:spPr>
          <a:xfrm>
            <a:off x="2104760" y="3300257"/>
            <a:ext cx="1840363" cy="338554"/>
          </a:xfrm>
          <a:prstGeom prst="rect">
            <a:avLst/>
          </a:prstGeom>
          <a:noFill/>
        </p:spPr>
        <p:txBody>
          <a:bodyPr wrap="square" rtlCol="0">
            <a:spAutoFit/>
          </a:bodyPr>
          <a:lstStyle/>
          <a:p>
            <a:r>
              <a:rPr lang="en-US" sz="1600" dirty="0"/>
              <a:t>IPP under Bidding</a:t>
            </a:r>
          </a:p>
        </p:txBody>
      </p:sp>
      <p:sp>
        <p:nvSpPr>
          <p:cNvPr id="17" name="TextBox 16"/>
          <p:cNvSpPr txBox="1"/>
          <p:nvPr/>
        </p:nvSpPr>
        <p:spPr>
          <a:xfrm>
            <a:off x="2145451" y="3921625"/>
            <a:ext cx="1885315" cy="338554"/>
          </a:xfrm>
          <a:prstGeom prst="rect">
            <a:avLst/>
          </a:prstGeom>
          <a:noFill/>
        </p:spPr>
        <p:txBody>
          <a:bodyPr wrap="square" rtlCol="0">
            <a:spAutoFit/>
          </a:bodyPr>
          <a:lstStyle/>
          <a:p>
            <a:r>
              <a:rPr lang="en-US" sz="1600" dirty="0"/>
              <a:t>Private Merchant</a:t>
            </a:r>
          </a:p>
        </p:txBody>
      </p:sp>
      <p:sp>
        <p:nvSpPr>
          <p:cNvPr id="18" name="Oval 17"/>
          <p:cNvSpPr/>
          <p:nvPr/>
        </p:nvSpPr>
        <p:spPr>
          <a:xfrm>
            <a:off x="1406308" y="2160868"/>
            <a:ext cx="452369" cy="4255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 name="Oval 18"/>
          <p:cNvSpPr/>
          <p:nvPr/>
        </p:nvSpPr>
        <p:spPr>
          <a:xfrm>
            <a:off x="1415427" y="2725519"/>
            <a:ext cx="452369" cy="425591"/>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 name="Oval 19"/>
          <p:cNvSpPr/>
          <p:nvPr/>
        </p:nvSpPr>
        <p:spPr>
          <a:xfrm>
            <a:off x="1415427" y="3300257"/>
            <a:ext cx="452369" cy="425591"/>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2" name="Oval 21"/>
          <p:cNvSpPr/>
          <p:nvPr/>
        </p:nvSpPr>
        <p:spPr>
          <a:xfrm>
            <a:off x="1439963" y="3886556"/>
            <a:ext cx="452369" cy="425591"/>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3" name="Oval 22"/>
          <p:cNvSpPr/>
          <p:nvPr/>
        </p:nvSpPr>
        <p:spPr>
          <a:xfrm>
            <a:off x="1439962" y="4419271"/>
            <a:ext cx="452369" cy="425591"/>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4" name="TextBox 23"/>
          <p:cNvSpPr txBox="1"/>
          <p:nvPr/>
        </p:nvSpPr>
        <p:spPr>
          <a:xfrm>
            <a:off x="2219499" y="4506498"/>
            <a:ext cx="1184427" cy="338554"/>
          </a:xfrm>
          <a:prstGeom prst="rect">
            <a:avLst/>
          </a:prstGeom>
          <a:noFill/>
        </p:spPr>
        <p:txBody>
          <a:bodyPr wrap="none" rtlCol="0">
            <a:spAutoFit/>
          </a:bodyPr>
          <a:lstStyle/>
          <a:p>
            <a:r>
              <a:rPr lang="en-US" sz="1600" dirty="0"/>
              <a:t>Renewables</a:t>
            </a:r>
          </a:p>
        </p:txBody>
      </p:sp>
      <p:sp>
        <p:nvSpPr>
          <p:cNvPr id="3" name="Rectangle 2"/>
          <p:cNvSpPr/>
          <p:nvPr/>
        </p:nvSpPr>
        <p:spPr>
          <a:xfrm>
            <a:off x="5569553" y="1447801"/>
            <a:ext cx="2125738" cy="5266968"/>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p:cNvCxnSpPr/>
          <p:nvPr/>
        </p:nvCxnSpPr>
        <p:spPr>
          <a:xfrm>
            <a:off x="5589845" y="5317907"/>
            <a:ext cx="210544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5589845" y="5891284"/>
            <a:ext cx="2105447" cy="630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5569553" y="6406449"/>
            <a:ext cx="2125738"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5646403" y="3278005"/>
            <a:ext cx="2048888" cy="369332"/>
          </a:xfrm>
          <a:prstGeom prst="rect">
            <a:avLst/>
          </a:prstGeom>
          <a:noFill/>
        </p:spPr>
        <p:txBody>
          <a:bodyPr wrap="square" rtlCol="0">
            <a:spAutoFit/>
          </a:bodyPr>
          <a:lstStyle/>
          <a:p>
            <a:r>
              <a:rPr lang="en-US" dirty="0"/>
              <a:t>Long term Bilateral </a:t>
            </a:r>
          </a:p>
        </p:txBody>
      </p:sp>
      <p:sp>
        <p:nvSpPr>
          <p:cNvPr id="9" name="TextBox 8"/>
          <p:cNvSpPr txBox="1"/>
          <p:nvPr/>
        </p:nvSpPr>
        <p:spPr>
          <a:xfrm>
            <a:off x="5589845" y="5426244"/>
            <a:ext cx="1953956" cy="369332"/>
          </a:xfrm>
          <a:prstGeom prst="rect">
            <a:avLst/>
          </a:prstGeom>
          <a:solidFill>
            <a:srgbClr val="FFFF00"/>
          </a:solidFill>
        </p:spPr>
        <p:txBody>
          <a:bodyPr wrap="square" rtlCol="0">
            <a:spAutoFit/>
          </a:bodyPr>
          <a:lstStyle/>
          <a:p>
            <a:r>
              <a:rPr lang="en-US" dirty="0"/>
              <a:t>Short term Traders</a:t>
            </a:r>
          </a:p>
        </p:txBody>
      </p:sp>
      <p:sp>
        <p:nvSpPr>
          <p:cNvPr id="27" name="TextBox 26"/>
          <p:cNvSpPr txBox="1"/>
          <p:nvPr/>
        </p:nvSpPr>
        <p:spPr>
          <a:xfrm>
            <a:off x="5666831" y="5928582"/>
            <a:ext cx="2028461" cy="369332"/>
          </a:xfrm>
          <a:prstGeom prst="rect">
            <a:avLst/>
          </a:prstGeom>
          <a:solidFill>
            <a:schemeClr val="accent6">
              <a:lumMod val="40000"/>
              <a:lumOff val="60000"/>
            </a:schemeClr>
          </a:solidFill>
        </p:spPr>
        <p:txBody>
          <a:bodyPr wrap="square" rtlCol="0">
            <a:spAutoFit/>
          </a:bodyPr>
          <a:lstStyle/>
          <a:p>
            <a:r>
              <a:rPr lang="en-US" dirty="0"/>
              <a:t>DAM IEX/PXIL</a:t>
            </a:r>
          </a:p>
        </p:txBody>
      </p:sp>
      <p:sp>
        <p:nvSpPr>
          <p:cNvPr id="28" name="TextBox 27"/>
          <p:cNvSpPr txBox="1"/>
          <p:nvPr/>
        </p:nvSpPr>
        <p:spPr>
          <a:xfrm>
            <a:off x="6096000" y="6345436"/>
            <a:ext cx="389850" cy="369332"/>
          </a:xfrm>
          <a:prstGeom prst="rect">
            <a:avLst/>
          </a:prstGeom>
          <a:noFill/>
        </p:spPr>
        <p:txBody>
          <a:bodyPr wrap="none" rtlCol="0">
            <a:spAutoFit/>
          </a:bodyPr>
          <a:lstStyle/>
          <a:p>
            <a:r>
              <a:rPr lang="en-US" dirty="0"/>
              <a:t>UI</a:t>
            </a:r>
          </a:p>
        </p:txBody>
      </p:sp>
      <p:sp>
        <p:nvSpPr>
          <p:cNvPr id="38" name="TextBox 37"/>
          <p:cNvSpPr txBox="1"/>
          <p:nvPr/>
        </p:nvSpPr>
        <p:spPr>
          <a:xfrm>
            <a:off x="8243508" y="2227780"/>
            <a:ext cx="1815177" cy="923330"/>
          </a:xfrm>
          <a:prstGeom prst="rect">
            <a:avLst/>
          </a:prstGeom>
          <a:noFill/>
          <a:ln w="28575">
            <a:solidFill>
              <a:schemeClr val="tx1"/>
            </a:solidFill>
          </a:ln>
        </p:spPr>
        <p:txBody>
          <a:bodyPr wrap="none" rtlCol="0">
            <a:spAutoFit/>
          </a:bodyPr>
          <a:lstStyle/>
          <a:p>
            <a:r>
              <a:rPr lang="en-US" dirty="0"/>
              <a:t>Public DISCOMS</a:t>
            </a:r>
          </a:p>
          <a:p>
            <a:r>
              <a:rPr lang="en-US" dirty="0"/>
              <a:t>Private DISCOMS</a:t>
            </a:r>
          </a:p>
          <a:p>
            <a:r>
              <a:rPr lang="en-US" dirty="0"/>
              <a:t>Large consumers </a:t>
            </a:r>
          </a:p>
        </p:txBody>
      </p:sp>
      <p:sp>
        <p:nvSpPr>
          <p:cNvPr id="43" name="Oval 42"/>
          <p:cNvSpPr/>
          <p:nvPr/>
        </p:nvSpPr>
        <p:spPr>
          <a:xfrm>
            <a:off x="2024454" y="5897592"/>
            <a:ext cx="452369" cy="4255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4" name="Oval 43"/>
          <p:cNvSpPr/>
          <p:nvPr/>
        </p:nvSpPr>
        <p:spPr>
          <a:xfrm>
            <a:off x="2460412" y="5813869"/>
            <a:ext cx="452369" cy="425591"/>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5" name="Oval 44"/>
          <p:cNvSpPr/>
          <p:nvPr/>
        </p:nvSpPr>
        <p:spPr>
          <a:xfrm>
            <a:off x="2347915" y="6185528"/>
            <a:ext cx="452369" cy="425591"/>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6" name="TextBox 45"/>
          <p:cNvSpPr txBox="1"/>
          <p:nvPr/>
        </p:nvSpPr>
        <p:spPr>
          <a:xfrm>
            <a:off x="1517069" y="5813869"/>
            <a:ext cx="750526" cy="369332"/>
          </a:xfrm>
          <a:prstGeom prst="rect">
            <a:avLst/>
          </a:prstGeom>
          <a:noFill/>
        </p:spPr>
        <p:txBody>
          <a:bodyPr wrap="none" rtlCol="0">
            <a:spAutoFit/>
          </a:bodyPr>
          <a:lstStyle/>
          <a:p>
            <a:r>
              <a:rPr lang="en-US" dirty="0"/>
              <a:t>Public</a:t>
            </a:r>
          </a:p>
        </p:txBody>
      </p:sp>
      <p:sp>
        <p:nvSpPr>
          <p:cNvPr id="47" name="TextBox 46"/>
          <p:cNvSpPr txBox="1"/>
          <p:nvPr/>
        </p:nvSpPr>
        <p:spPr>
          <a:xfrm>
            <a:off x="2791796" y="5784364"/>
            <a:ext cx="835485" cy="369332"/>
          </a:xfrm>
          <a:prstGeom prst="rect">
            <a:avLst/>
          </a:prstGeom>
          <a:noFill/>
        </p:spPr>
        <p:txBody>
          <a:bodyPr wrap="none" rtlCol="0">
            <a:spAutoFit/>
          </a:bodyPr>
          <a:lstStyle/>
          <a:p>
            <a:r>
              <a:rPr lang="en-US" dirty="0"/>
              <a:t>Private</a:t>
            </a:r>
          </a:p>
        </p:txBody>
      </p:sp>
      <p:sp>
        <p:nvSpPr>
          <p:cNvPr id="48" name="TextBox 47"/>
          <p:cNvSpPr txBox="1"/>
          <p:nvPr/>
        </p:nvSpPr>
        <p:spPr>
          <a:xfrm>
            <a:off x="2443716" y="6398323"/>
            <a:ext cx="1507810" cy="369332"/>
          </a:xfrm>
          <a:prstGeom prst="rect">
            <a:avLst/>
          </a:prstGeom>
          <a:noFill/>
        </p:spPr>
        <p:txBody>
          <a:bodyPr wrap="square" rtlCol="0">
            <a:spAutoFit/>
          </a:bodyPr>
          <a:lstStyle/>
          <a:p>
            <a:r>
              <a:rPr lang="en-US" dirty="0"/>
              <a:t>Joint Projects</a:t>
            </a:r>
          </a:p>
        </p:txBody>
      </p:sp>
      <p:cxnSp>
        <p:nvCxnSpPr>
          <p:cNvPr id="7" name="Straight Arrow Connector 6"/>
          <p:cNvCxnSpPr/>
          <p:nvPr/>
        </p:nvCxnSpPr>
        <p:spPr>
          <a:xfrm flipV="1">
            <a:off x="7695291" y="2578504"/>
            <a:ext cx="548216" cy="18677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V="1">
            <a:off x="7695292" y="3115997"/>
            <a:ext cx="1298129" cy="2414706"/>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flipV="1">
            <a:off x="7726019" y="3151111"/>
            <a:ext cx="1606358" cy="2961913"/>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flipV="1">
            <a:off x="7715583" y="3151111"/>
            <a:ext cx="1877107" cy="3418974"/>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flipV="1">
            <a:off x="4703177" y="2365707"/>
            <a:ext cx="866376" cy="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a:off x="4670389" y="3921625"/>
            <a:ext cx="899164" cy="160907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4670389" y="4860598"/>
            <a:ext cx="897948" cy="166950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4663777" y="4419271"/>
            <a:ext cx="885484" cy="157676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a:off x="5065482" y="811369"/>
            <a:ext cx="48673" cy="5877641"/>
          </a:xfrm>
          <a:prstGeom prst="line">
            <a:avLst/>
          </a:prstGeom>
          <a:ln w="76200">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flipH="1">
            <a:off x="7910136" y="927279"/>
            <a:ext cx="189098" cy="5787489"/>
          </a:xfrm>
          <a:prstGeom prst="line">
            <a:avLst/>
          </a:prstGeom>
          <a:ln w="76200">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953036" y="1418691"/>
            <a:ext cx="3710741" cy="3664811"/>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187619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430</TotalTime>
  <Words>2651</Words>
  <Application>Microsoft Office PowerPoint</Application>
  <PresentationFormat>Widescreen</PresentationFormat>
  <Paragraphs>397</Paragraphs>
  <Slides>26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Calibri Light</vt:lpstr>
      <vt:lpstr>Tahoma</vt:lpstr>
      <vt:lpstr>Times New Roman</vt:lpstr>
      <vt:lpstr>Office Theme</vt:lpstr>
      <vt:lpstr>POWER TRADE AGREEMENT</vt:lpstr>
      <vt:lpstr>POWER TRADE AGREEMENT IS OUR NEED RATHER THAN CHOICE</vt:lpstr>
      <vt:lpstr>TYPICAL FLOW DURATION CURVE AND DESIGN PLANT CAPACITY</vt:lpstr>
      <vt:lpstr>PowerPoint Presentation</vt:lpstr>
      <vt:lpstr>Balance 2018/19 considering Under Construction</vt:lpstr>
      <vt:lpstr>IN BRIEF</vt:lpstr>
      <vt:lpstr>X-BORDER TRADING OF ELECTRICITY (IN INDIAN MARKET)</vt:lpstr>
      <vt:lpstr>TRADING OF ELECTRICITY IS TYPICAL</vt:lpstr>
      <vt:lpstr>INDIAN POWER SECTOR AND MARKET</vt:lpstr>
      <vt:lpstr>DERIVED NEPALESE WISH LIST FOR PTA (1)</vt:lpstr>
      <vt:lpstr>DERIVED NEPALESE WISH LIST FOR PTA (2)</vt:lpstr>
      <vt:lpstr>NEPALESE WISH MARKET</vt:lpstr>
      <vt:lpstr>DERIVED INDIAN WISH LIST FOR PTA</vt:lpstr>
      <vt:lpstr>INDIAN WISH MARKET</vt:lpstr>
      <vt:lpstr>NEPAL POSITION</vt:lpstr>
      <vt:lpstr>WHAT CAN WORK?</vt:lpstr>
      <vt:lpstr>MARKET ACCESSIBILITY GATES</vt:lpstr>
      <vt:lpstr>GATES</vt:lpstr>
      <vt:lpstr>REVIEW OF PTA DOCUMENTS</vt:lpstr>
      <vt:lpstr>WHY DOESN’T IT HAPPEN? THE NEXUS</vt:lpstr>
      <vt:lpstr>AGREEMENT</vt:lpstr>
      <vt:lpstr>AGREEMENT</vt:lpstr>
      <vt:lpstr> AGREEMENT</vt:lpstr>
      <vt:lpstr>AGREEMENT</vt:lpstr>
      <vt:lpstr>AGREEMENT</vt:lpstr>
      <vt:lpstr>THANKS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 TRADING AGREEMENT</dc:title>
  <dc:creator>Admin</dc:creator>
  <cp:lastModifiedBy>Admin</cp:lastModifiedBy>
  <cp:revision>57</cp:revision>
  <dcterms:created xsi:type="dcterms:W3CDTF">2014-07-16T01:32:44Z</dcterms:created>
  <dcterms:modified xsi:type="dcterms:W3CDTF">2014-07-30T00:14:13Z</dcterms:modified>
</cp:coreProperties>
</file>