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63" r:id="rId2"/>
    <p:sldId id="305" r:id="rId3"/>
    <p:sldId id="325" r:id="rId4"/>
    <p:sldId id="282" r:id="rId5"/>
    <p:sldId id="312" r:id="rId6"/>
    <p:sldId id="313" r:id="rId7"/>
    <p:sldId id="276" r:id="rId8"/>
    <p:sldId id="290" r:id="rId9"/>
    <p:sldId id="277" r:id="rId10"/>
    <p:sldId id="328" r:id="rId11"/>
    <p:sldId id="329" r:id="rId12"/>
    <p:sldId id="285" r:id="rId13"/>
    <p:sldId id="320" r:id="rId14"/>
    <p:sldId id="321" r:id="rId15"/>
    <p:sldId id="291" r:id="rId16"/>
    <p:sldId id="322" r:id="rId17"/>
    <p:sldId id="326" r:id="rId18"/>
    <p:sldId id="30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89E"/>
    <a:srgbClr val="003399"/>
    <a:srgbClr val="01A2A6"/>
    <a:srgbClr val="FFFFFF"/>
    <a:srgbClr val="2B658F"/>
    <a:srgbClr val="EFCEC9"/>
    <a:srgbClr val="E0F2D6"/>
    <a:srgbClr val="A9D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88330" autoAdjust="0"/>
  </p:normalViewPr>
  <p:slideViewPr>
    <p:cSldViewPr snapToGrid="0">
      <p:cViewPr varScale="1">
        <p:scale>
          <a:sx n="66" d="100"/>
          <a:sy n="66" d="100"/>
        </p:scale>
        <p:origin x="978"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7467A-1F4F-4945-8B13-A16E964F1AD8}" type="datetimeFigureOut">
              <a:rPr lang="en-US" smtClean="0"/>
              <a:pPr/>
              <a:t>10/2/2015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33590B-1198-4737-85A6-B23174206BAF}" type="slidenum">
              <a:rPr lang="en-US" smtClean="0"/>
              <a:pPr/>
              <a:t>‹#›</a:t>
            </a:fld>
            <a:endParaRPr lang="en-US"/>
          </a:p>
        </p:txBody>
      </p:sp>
    </p:spTree>
    <p:extLst>
      <p:ext uri="{BB962C8B-B14F-4D97-AF65-F5344CB8AC3E}">
        <p14:creationId xmlns:p14="http://schemas.microsoft.com/office/powerpoint/2010/main" val="37928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33590B-1198-4737-85A6-B23174206BAF}" type="slidenum">
              <a:rPr lang="en-US" smtClean="0"/>
              <a:pPr/>
              <a:t>5</a:t>
            </a:fld>
            <a:endParaRPr lang="en-US"/>
          </a:p>
        </p:txBody>
      </p:sp>
    </p:spTree>
    <p:extLst>
      <p:ext uri="{BB962C8B-B14F-4D97-AF65-F5344CB8AC3E}">
        <p14:creationId xmlns:p14="http://schemas.microsoft.com/office/powerpoint/2010/main" val="183095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33590B-1198-4737-85A6-B23174206BAF}" type="slidenum">
              <a:rPr lang="en-US" smtClean="0"/>
              <a:pPr/>
              <a:t>6</a:t>
            </a:fld>
            <a:endParaRPr lang="en-US"/>
          </a:p>
        </p:txBody>
      </p:sp>
    </p:spTree>
    <p:extLst>
      <p:ext uri="{BB962C8B-B14F-4D97-AF65-F5344CB8AC3E}">
        <p14:creationId xmlns:p14="http://schemas.microsoft.com/office/powerpoint/2010/main" val="115918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80F756-145A-47F8-8B02-10283737B762}"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47973965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80F756-145A-47F8-8B02-10283737B762}"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341438287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80F756-145A-47F8-8B02-10283737B762}"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37730830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80F756-145A-47F8-8B02-10283737B762}"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216892457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0F756-145A-47F8-8B02-10283737B762}"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51027005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80F756-145A-47F8-8B02-10283737B762}"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4999728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80F756-145A-47F8-8B02-10283737B762}" type="datetimeFigureOut">
              <a:rPr lang="en-US" smtClean="0"/>
              <a:pPr/>
              <a:t>10/2/2015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15040317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80F756-145A-47F8-8B02-10283737B762}" type="datetimeFigureOut">
              <a:rPr lang="en-US" smtClean="0"/>
              <a:pPr/>
              <a:t>10/2/2015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201422235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0F756-145A-47F8-8B02-10283737B762}" type="datetimeFigureOut">
              <a:rPr lang="en-US" smtClean="0"/>
              <a:pPr/>
              <a:t>10/2/2015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22377656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F756-145A-47F8-8B02-10283737B762}"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225040013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F756-145A-47F8-8B02-10283737B762}"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9E45D7-9A4D-4002-A521-98702E48FBF2}" type="slidenum">
              <a:rPr lang="en-US" smtClean="0"/>
              <a:pPr/>
              <a:t>‹#›</a:t>
            </a:fld>
            <a:endParaRPr lang="en-US"/>
          </a:p>
        </p:txBody>
      </p:sp>
    </p:spTree>
    <p:extLst>
      <p:ext uri="{BB962C8B-B14F-4D97-AF65-F5344CB8AC3E}">
        <p14:creationId xmlns:p14="http://schemas.microsoft.com/office/powerpoint/2010/main" val="9962130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0F756-145A-47F8-8B02-10283737B762}" type="datetimeFigureOut">
              <a:rPr lang="en-US" smtClean="0"/>
              <a:pPr/>
              <a:t>10/2/2015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E45D7-9A4D-4002-A521-98702E48FBF2}" type="slidenum">
              <a:rPr lang="en-US" smtClean="0"/>
              <a:pPr/>
              <a:t>‹#›</a:t>
            </a:fld>
            <a:endParaRPr lang="en-US"/>
          </a:p>
        </p:txBody>
      </p:sp>
    </p:spTree>
    <p:extLst>
      <p:ext uri="{BB962C8B-B14F-4D97-AF65-F5344CB8AC3E}">
        <p14:creationId xmlns:p14="http://schemas.microsoft.com/office/powerpoint/2010/main" val="37075993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707440" cy="68580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p:cNvSpPr/>
          <p:nvPr/>
        </p:nvSpPr>
        <p:spPr>
          <a:xfrm>
            <a:off x="694438" y="0"/>
            <a:ext cx="745157" cy="6858000"/>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p:cNvSpPr/>
          <p:nvPr/>
        </p:nvSpPr>
        <p:spPr>
          <a:xfrm>
            <a:off x="1449293" y="0"/>
            <a:ext cx="737103" cy="6858000"/>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2204154" y="0"/>
            <a:ext cx="739887" cy="68580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p:cNvSpPr txBox="1"/>
          <p:nvPr/>
        </p:nvSpPr>
        <p:spPr>
          <a:xfrm>
            <a:off x="4165599" y="4191497"/>
            <a:ext cx="7123127" cy="1200329"/>
          </a:xfrm>
          <a:prstGeom prst="rect">
            <a:avLst/>
          </a:prstGeom>
          <a:noFill/>
          <a:ln>
            <a:noFill/>
          </a:ln>
        </p:spPr>
        <p:txBody>
          <a:bodyPr wrap="square" lIns="91440" tIns="45720" rIns="91440" rtlCol="0" anchor="ctr" anchorCtr="0">
            <a:spAutoFit/>
          </a:bodyPr>
          <a:lstStyle/>
          <a:p>
            <a:pPr algn="ctr"/>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United Nations</a:t>
            </a:r>
          </a:p>
          <a:p>
            <a:pPr algn="ctr"/>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Development Program</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Sub Title"/>
          <p:cNvSpPr txBox="1"/>
          <p:nvPr/>
        </p:nvSpPr>
        <p:spPr>
          <a:xfrm>
            <a:off x="4903359" y="5518819"/>
            <a:ext cx="5824163" cy="830997"/>
          </a:xfrm>
          <a:prstGeom prst="rect">
            <a:avLst/>
          </a:prstGeom>
          <a:noFill/>
        </p:spPr>
        <p:txBody>
          <a:bodyPr wrap="square" lIns="91440" rtlCol="0">
            <a:spAutoFit/>
          </a:bodyPr>
          <a:lstStyle/>
          <a:p>
            <a:pPr algn="ctr"/>
            <a:r>
              <a:rPr lang="en-US"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Debris Management Project in partnership with </a:t>
            </a:r>
            <a:r>
              <a:rPr lang="en-US"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MoFALD</a:t>
            </a:r>
            <a:endPar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p:nvPr/>
        </p:nvCxnSpPr>
        <p:spPr>
          <a:xfrm>
            <a:off x="4720166" y="5459694"/>
            <a:ext cx="6091291" cy="0"/>
          </a:xfrm>
          <a:prstGeom prst="line">
            <a:avLst/>
          </a:prstGeom>
        </p:spPr>
        <p:style>
          <a:lnRef idx="1">
            <a:schemeClr val="accent5"/>
          </a:lnRef>
          <a:fillRef idx="0">
            <a:schemeClr val="accent5"/>
          </a:fillRef>
          <a:effectRef idx="0">
            <a:schemeClr val="accent5"/>
          </a:effectRef>
          <a:fontRef idx="minor">
            <a:schemeClr val="tx1"/>
          </a:fontRef>
        </p:style>
      </p:cxnSp>
      <p:pic>
        <p:nvPicPr>
          <p:cNvPr id="12" name="Picture 11"/>
          <p:cNvPicPr>
            <a:picLocks noChangeAspect="1"/>
          </p:cNvPicPr>
          <p:nvPr/>
        </p:nvPicPr>
        <p:blipFill>
          <a:blip r:embed="rId2"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6120431" y="961807"/>
            <a:ext cx="3657600" cy="3148584"/>
          </a:xfrm>
          <a:prstGeom prst="rect">
            <a:avLst/>
          </a:prstGeom>
        </p:spPr>
      </p:pic>
      <p:sp>
        <p:nvSpPr>
          <p:cNvPr id="13" name="Rectangle 12"/>
          <p:cNvSpPr/>
          <p:nvPr/>
        </p:nvSpPr>
        <p:spPr>
          <a:xfrm>
            <a:off x="2944388" y="8707"/>
            <a:ext cx="739887" cy="6858000"/>
          </a:xfrm>
          <a:prstGeom prst="rect">
            <a:avLst/>
          </a:prstGeom>
          <a:solidFill>
            <a:srgbClr val="7030A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727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at Text"/>
          <p:cNvSpPr txBox="1"/>
          <p:nvPr/>
        </p:nvSpPr>
        <p:spPr>
          <a:xfrm>
            <a:off x="1829029" y="1718465"/>
            <a:ext cx="3156587" cy="40011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tat"/>
          <p:cNvSpPr>
            <a:spLocks noGrp="1"/>
          </p:cNvSpPr>
          <p:nvPr>
            <p:ph type="title"/>
          </p:nvPr>
        </p:nvSpPr>
        <p:spPr>
          <a:xfrm>
            <a:off x="4833256" y="365126"/>
            <a:ext cx="2978333" cy="562338"/>
          </a:xfrm>
          <a:prstGeom prst="rect">
            <a:avLst/>
          </a:prstGeom>
          <a:solidFill>
            <a:schemeClr val="accent5">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Verdana" pitchFamily="34" charset="0"/>
                <a:ea typeface="Verdana" pitchFamily="34" charset="0"/>
                <a:cs typeface="Verdana" pitchFamily="34" charset="0"/>
              </a:rPr>
              <a:t>Approach </a:t>
            </a:r>
            <a:endParaRPr lang="en-US" sz="3200" b="1" dirty="0">
              <a:solidFill>
                <a:schemeClr val="tx1"/>
              </a:solidFill>
              <a:latin typeface="Verdana" pitchFamily="34" charset="0"/>
              <a:ea typeface="Verdana" pitchFamily="34" charset="0"/>
              <a:cs typeface="Verdana" pitchFamily="34" charset="0"/>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199" y="1455313"/>
            <a:ext cx="5212709" cy="4489081"/>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199" y="1455313"/>
            <a:ext cx="5521803" cy="4489081"/>
          </a:xfr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455313"/>
            <a:ext cx="2051130" cy="153834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908" y="1420134"/>
            <a:ext cx="2103565" cy="157352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3821"/>
          </a:xfrm>
        </p:spPr>
        <p:txBody>
          <a:bodyPr>
            <a:norm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District Forest office Before and after</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803042"/>
            <a:ext cx="5181600" cy="414135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803042"/>
            <a:ext cx="5181600" cy="4141352"/>
          </a:xfrm>
        </p:spPr>
      </p:pic>
    </p:spTree>
    <p:extLst>
      <p:ext uri="{BB962C8B-B14F-4D97-AF65-F5344CB8AC3E}">
        <p14:creationId xmlns:p14="http://schemas.microsoft.com/office/powerpoint/2010/main" val="26901243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tat"/>
          <p:cNvSpPr/>
          <p:nvPr/>
        </p:nvSpPr>
        <p:spPr>
          <a:xfrm>
            <a:off x="3278776" y="5617752"/>
            <a:ext cx="7289075" cy="697107"/>
          </a:xfrm>
          <a:prstGeom prst="rect">
            <a:avLst/>
          </a:prstGeom>
          <a:solidFill>
            <a:schemeClr val="accent6">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9" name="Title 8"/>
          <p:cNvSpPr>
            <a:spLocks noGrp="1"/>
          </p:cNvSpPr>
          <p:nvPr>
            <p:ph type="title"/>
          </p:nvPr>
        </p:nvSpPr>
        <p:spPr>
          <a:xfrm>
            <a:off x="3161211" y="5603967"/>
            <a:ext cx="7511143" cy="692332"/>
          </a:xfrm>
        </p:spPr>
        <p:txBody>
          <a:bodyPr>
            <a:normAutofit fontScale="90000"/>
          </a:bodyPr>
          <a:lstStyle/>
          <a:p>
            <a:pPr algn="ctr"/>
            <a:r>
              <a:rPr lang="en-US" sz="3600" b="1" dirty="0" smtClean="0">
                <a:latin typeface="Verdana" pitchFamily="34" charset="0"/>
                <a:ea typeface="Verdana" pitchFamily="34" charset="0"/>
                <a:cs typeface="Verdana" pitchFamily="34" charset="0"/>
              </a:rPr>
              <a:t>Managed debris stacked on site</a:t>
            </a:r>
            <a:endParaRPr lang="en-US" sz="3600" b="1" dirty="0">
              <a:latin typeface="Verdana" pitchFamily="34" charset="0"/>
              <a:ea typeface="Verdana" pitchFamily="34" charset="0"/>
              <a:cs typeface="Verdana" pitchFamily="34" charset="0"/>
            </a:endParaRPr>
          </a:p>
        </p:txBody>
      </p:sp>
      <p:pic>
        <p:nvPicPr>
          <p:cNvPr id="2052" name="Picture 4" descr="C:\Users\Dell\Desktop\WP_20150616_15_43_55_Pro.jpg"/>
          <p:cNvPicPr>
            <a:picLocks noGrp="1" noChangeAspect="1" noChangeArrowheads="1"/>
          </p:cNvPicPr>
          <p:nvPr>
            <p:ph sz="half" idx="1"/>
          </p:nvPr>
        </p:nvPicPr>
        <p:blipFill>
          <a:blip r:embed="rId2"/>
          <a:stretch>
            <a:fillRect/>
          </a:stretch>
        </p:blipFill>
        <p:spPr bwMode="auto">
          <a:xfrm>
            <a:off x="681446" y="1254042"/>
            <a:ext cx="5181600" cy="4271553"/>
          </a:xfrm>
          <a:prstGeom prst="rect">
            <a:avLst/>
          </a:prstGeom>
          <a:noFill/>
        </p:spPr>
      </p:pic>
      <p:pic>
        <p:nvPicPr>
          <p:cNvPr id="2054" name="Picture 6" descr="C:\Users\Dell\Desktop\WP_20150615_16_14_55_Pro.jpg"/>
          <p:cNvPicPr>
            <a:picLocks noGrp="1" noChangeAspect="1" noChangeArrowheads="1"/>
          </p:cNvPicPr>
          <p:nvPr>
            <p:ph sz="half" idx="2"/>
          </p:nvPr>
        </p:nvPicPr>
        <p:blipFill>
          <a:blip r:embed="rId3"/>
          <a:stretch>
            <a:fillRect/>
          </a:stretch>
        </p:blipFill>
        <p:spPr bwMode="auto">
          <a:xfrm>
            <a:off x="6080761" y="1233924"/>
            <a:ext cx="5181600" cy="4254596"/>
          </a:xfrm>
          <a:prstGeom prst="rect">
            <a:avLst/>
          </a:prstGeom>
          <a:noFill/>
        </p:spPr>
      </p:pic>
      <p:sp>
        <p:nvSpPr>
          <p:cNvPr id="23" name="Stat Text"/>
          <p:cNvSpPr txBox="1"/>
          <p:nvPr/>
        </p:nvSpPr>
        <p:spPr>
          <a:xfrm>
            <a:off x="8502013" y="6451950"/>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2" descr="C:\Users\Lesley\Desktop\UNDP Nepal\UNDP Logos\UNDP_Logo-Blue w Tagline-ENG.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WP_20150615_16_14_27_Pro.jpg"/>
          <p:cNvPicPr>
            <a:picLocks noGrp="1" noChangeAspect="1"/>
          </p:cNvPicPr>
          <p:nvPr>
            <p:ph idx="1"/>
          </p:nvPr>
        </p:nvPicPr>
        <p:blipFill>
          <a:blip r:embed="rId2"/>
          <a:stretch>
            <a:fillRect/>
          </a:stretch>
        </p:blipFill>
        <p:spPr>
          <a:xfrm>
            <a:off x="2150082" y="662335"/>
            <a:ext cx="8104265" cy="5777659"/>
          </a:xfrm>
        </p:spPr>
      </p:pic>
      <p:sp>
        <p:nvSpPr>
          <p:cNvPr id="10" name="Stat Text"/>
          <p:cNvSpPr txBox="1"/>
          <p:nvPr/>
        </p:nvSpPr>
        <p:spPr>
          <a:xfrm>
            <a:off x="8502013" y="6451950"/>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2403551" y="-26191"/>
            <a:ext cx="8046730" cy="646331"/>
          </a:xfrm>
          <a:prstGeom prst="rect">
            <a:avLst/>
          </a:prstGeom>
          <a:noFill/>
        </p:spPr>
        <p:txBody>
          <a:bodyPr wrap="square" rtlCol="0">
            <a:spAutoFit/>
          </a:bodyPr>
          <a:lstStyle/>
          <a:p>
            <a:r>
              <a:rPr lang="en-US" sz="3600" b="1" dirty="0" smtClean="0">
                <a:latin typeface="Verdana" pitchFamily="34" charset="0"/>
                <a:ea typeface="Verdana" pitchFamily="34" charset="0"/>
                <a:cs typeface="Verdana" pitchFamily="34" charset="0"/>
              </a:rPr>
              <a:t>Facilitation of Reconstruction</a:t>
            </a:r>
            <a:endParaRPr lang="en-US" sz="3600" b="1" dirty="0">
              <a:latin typeface="Verdana" pitchFamily="34" charset="0"/>
              <a:ea typeface="Verdana" pitchFamily="34" charset="0"/>
              <a:cs typeface="Verdana" pitchFamily="34" charset="0"/>
            </a:endParaRPr>
          </a:p>
        </p:txBody>
      </p:sp>
      <p:pic>
        <p:nvPicPr>
          <p:cNvPr id="12" name="Picture 2" descr="C:\Users\Lesley\Desktop\UNDP Nepal\UNDP Logos\UNDP_Logo-Blue w Tagline-E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tat"/>
          <p:cNvSpPr/>
          <p:nvPr/>
        </p:nvSpPr>
        <p:spPr>
          <a:xfrm>
            <a:off x="2325190" y="288108"/>
            <a:ext cx="7667896" cy="697107"/>
          </a:xfrm>
          <a:prstGeom prst="rect">
            <a:avLst/>
          </a:prstGeom>
          <a:solidFill>
            <a:schemeClr val="accent5">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4" name="TextBox 3"/>
          <p:cNvSpPr txBox="1"/>
          <p:nvPr/>
        </p:nvSpPr>
        <p:spPr>
          <a:xfrm>
            <a:off x="358298" y="5141685"/>
            <a:ext cx="1557858" cy="1015663"/>
          </a:xfrm>
          <a:prstGeom prst="rect">
            <a:avLst/>
          </a:prstGeom>
          <a:noFill/>
        </p:spPr>
        <p:txBody>
          <a:bodyPr wrap="square" rtlCol="0">
            <a:spAutoFit/>
          </a:bodyPr>
          <a:lstStyle/>
          <a:p>
            <a:pPr algn="ctr"/>
            <a:r>
              <a:rPr lang="en-US" sz="4000" b="1" dirty="0" smtClean="0"/>
              <a:t>2433</a:t>
            </a:r>
          </a:p>
          <a:p>
            <a:pPr algn="ctr"/>
            <a:r>
              <a:rPr lang="en-US" sz="2000" b="1" dirty="0" smtClean="0"/>
              <a:t>Demolitions</a:t>
            </a:r>
            <a:endParaRPr lang="en-US" sz="2000" b="1" dirty="0"/>
          </a:p>
        </p:txBody>
      </p:sp>
      <p:sp>
        <p:nvSpPr>
          <p:cNvPr id="5" name="TextBox 4"/>
          <p:cNvSpPr txBox="1"/>
          <p:nvPr/>
        </p:nvSpPr>
        <p:spPr>
          <a:xfrm>
            <a:off x="1828568" y="2193828"/>
            <a:ext cx="4094350" cy="584775"/>
          </a:xfrm>
          <a:prstGeom prst="rect">
            <a:avLst/>
          </a:prstGeom>
          <a:noFill/>
        </p:spPr>
        <p:txBody>
          <a:bodyPr wrap="square" rtlCol="0">
            <a:spAutoFit/>
          </a:bodyPr>
          <a:lstStyle/>
          <a:p>
            <a:pPr algn="ctr"/>
            <a:r>
              <a:rPr lang="en-US" sz="3200" b="1" dirty="0" smtClean="0"/>
              <a:t>Recycled Materials</a:t>
            </a:r>
            <a:endParaRPr lang="en-US" sz="3200" b="1" dirty="0"/>
          </a:p>
        </p:txBody>
      </p:sp>
      <p:sp>
        <p:nvSpPr>
          <p:cNvPr id="6" name="TextBox 5"/>
          <p:cNvSpPr txBox="1"/>
          <p:nvPr/>
        </p:nvSpPr>
        <p:spPr>
          <a:xfrm>
            <a:off x="4013468" y="4334811"/>
            <a:ext cx="2159661" cy="523220"/>
          </a:xfrm>
          <a:prstGeom prst="rect">
            <a:avLst/>
          </a:prstGeom>
          <a:noFill/>
        </p:spPr>
        <p:txBody>
          <a:bodyPr wrap="square" rtlCol="0">
            <a:spAutoFit/>
          </a:bodyPr>
          <a:lstStyle/>
          <a:p>
            <a:pPr algn="ctr"/>
            <a:r>
              <a:rPr lang="en-US" sz="2800" b="1" dirty="0" smtClean="0"/>
              <a:t>77k m</a:t>
            </a:r>
            <a:r>
              <a:rPr lang="en-US" sz="2800" b="1" baseline="30000" dirty="0" smtClean="0"/>
              <a:t>3</a:t>
            </a:r>
            <a:r>
              <a:rPr lang="en-US" sz="2800" b="1" dirty="0" smtClean="0"/>
              <a:t> Stone</a:t>
            </a:r>
            <a:endParaRPr lang="en-US" sz="2800" b="1" dirty="0"/>
          </a:p>
        </p:txBody>
      </p:sp>
      <p:sp>
        <p:nvSpPr>
          <p:cNvPr id="7" name="TextBox 6"/>
          <p:cNvSpPr txBox="1"/>
          <p:nvPr/>
        </p:nvSpPr>
        <p:spPr>
          <a:xfrm>
            <a:off x="3902165" y="5329948"/>
            <a:ext cx="2504445" cy="523220"/>
          </a:xfrm>
          <a:prstGeom prst="rect">
            <a:avLst/>
          </a:prstGeom>
          <a:noFill/>
        </p:spPr>
        <p:txBody>
          <a:bodyPr wrap="square" rtlCol="0">
            <a:spAutoFit/>
          </a:bodyPr>
          <a:lstStyle/>
          <a:p>
            <a:pPr algn="ctr"/>
            <a:r>
              <a:rPr lang="en-US" sz="2800" b="1" dirty="0" smtClean="0"/>
              <a:t>23k m</a:t>
            </a:r>
            <a:r>
              <a:rPr lang="en-US" sz="2800" b="1" baseline="30000" dirty="0" smtClean="0"/>
              <a:t>3</a:t>
            </a:r>
            <a:r>
              <a:rPr lang="en-US" sz="2800" b="1" dirty="0" smtClean="0"/>
              <a:t> Timber</a:t>
            </a:r>
            <a:endParaRPr lang="en-US" sz="2800" b="1" dirty="0"/>
          </a:p>
        </p:txBody>
      </p:sp>
      <p:sp>
        <p:nvSpPr>
          <p:cNvPr id="8" name="TextBox 7"/>
          <p:cNvSpPr txBox="1"/>
          <p:nvPr/>
        </p:nvSpPr>
        <p:spPr>
          <a:xfrm>
            <a:off x="4030800" y="3370514"/>
            <a:ext cx="1850197" cy="523220"/>
          </a:xfrm>
          <a:prstGeom prst="rect">
            <a:avLst/>
          </a:prstGeom>
          <a:noFill/>
        </p:spPr>
        <p:txBody>
          <a:bodyPr wrap="square" rtlCol="0">
            <a:spAutoFit/>
          </a:bodyPr>
          <a:lstStyle/>
          <a:p>
            <a:pPr algn="ctr"/>
            <a:r>
              <a:rPr lang="en-US" sz="2800" b="1" dirty="0" smtClean="0"/>
              <a:t>27k m</a:t>
            </a:r>
            <a:r>
              <a:rPr lang="en-US" sz="2800" b="1" baseline="30000" dirty="0" smtClean="0"/>
              <a:t>2</a:t>
            </a:r>
            <a:r>
              <a:rPr lang="en-US" sz="2800" b="1" dirty="0" smtClean="0"/>
              <a:t> CGI</a:t>
            </a:r>
            <a:endParaRPr lang="en-US" sz="2800" b="1" dirty="0"/>
          </a:p>
        </p:txBody>
      </p:sp>
      <p:sp>
        <p:nvSpPr>
          <p:cNvPr id="9" name="Bent Arrow 8"/>
          <p:cNvSpPr/>
          <p:nvPr/>
        </p:nvSpPr>
        <p:spPr>
          <a:xfrm rot="10800000" flipH="1">
            <a:off x="2784743" y="2768735"/>
            <a:ext cx="1246057" cy="3147433"/>
          </a:xfrm>
          <a:prstGeom prst="bentArrow">
            <a:avLst>
              <a:gd name="adj1" fmla="val 23639"/>
              <a:gd name="adj2" fmla="val 25000"/>
              <a:gd name="adj3" fmla="val 25000"/>
              <a:gd name="adj4" fmla="val 788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Bent Arrow 9"/>
          <p:cNvSpPr/>
          <p:nvPr/>
        </p:nvSpPr>
        <p:spPr>
          <a:xfrm rot="10800000" flipH="1">
            <a:off x="2798355" y="2774182"/>
            <a:ext cx="1246057" cy="2154433"/>
          </a:xfrm>
          <a:prstGeom prst="bentArrow">
            <a:avLst>
              <a:gd name="adj1" fmla="val 23639"/>
              <a:gd name="adj2" fmla="val 25000"/>
              <a:gd name="adj3" fmla="val 25000"/>
              <a:gd name="adj4" fmla="val 788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Bent Arrow 10"/>
          <p:cNvSpPr/>
          <p:nvPr/>
        </p:nvSpPr>
        <p:spPr>
          <a:xfrm rot="10800000" flipH="1">
            <a:off x="2795639" y="2771466"/>
            <a:ext cx="1246057" cy="1181410"/>
          </a:xfrm>
          <a:prstGeom prst="bentArrow">
            <a:avLst>
              <a:gd name="adj1" fmla="val 23639"/>
              <a:gd name="adj2" fmla="val 25000"/>
              <a:gd name="adj3" fmla="val 25000"/>
              <a:gd name="adj4" fmla="val 788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ight Arrow 11"/>
          <p:cNvSpPr/>
          <p:nvPr/>
        </p:nvSpPr>
        <p:spPr>
          <a:xfrm>
            <a:off x="5880997" y="3419852"/>
            <a:ext cx="1232446" cy="4694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6173129" y="4388552"/>
            <a:ext cx="926701" cy="4694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6345583" y="5356818"/>
            <a:ext cx="771579" cy="4694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987694" y="4328318"/>
            <a:ext cx="1335698" cy="523220"/>
          </a:xfrm>
          <a:prstGeom prst="rect">
            <a:avLst/>
          </a:prstGeom>
          <a:noFill/>
        </p:spPr>
        <p:txBody>
          <a:bodyPr wrap="square" rtlCol="0">
            <a:spAutoFit/>
          </a:bodyPr>
          <a:lstStyle/>
          <a:p>
            <a:pPr algn="ctr"/>
            <a:r>
              <a:rPr lang="en-US" sz="2800" b="1" dirty="0" smtClean="0"/>
              <a:t>1.5m</a:t>
            </a:r>
            <a:r>
              <a:rPr lang="en-US" sz="1600" b="1" dirty="0" smtClean="0"/>
              <a:t>USD</a:t>
            </a:r>
            <a:endParaRPr lang="en-US" sz="1600" b="1" dirty="0"/>
          </a:p>
        </p:txBody>
      </p:sp>
      <p:sp>
        <p:nvSpPr>
          <p:cNvPr id="16" name="TextBox 15"/>
          <p:cNvSpPr txBox="1"/>
          <p:nvPr/>
        </p:nvSpPr>
        <p:spPr>
          <a:xfrm>
            <a:off x="7017124" y="5328678"/>
            <a:ext cx="1340497" cy="523220"/>
          </a:xfrm>
          <a:prstGeom prst="rect">
            <a:avLst/>
          </a:prstGeom>
          <a:noFill/>
        </p:spPr>
        <p:txBody>
          <a:bodyPr wrap="square" rtlCol="0">
            <a:spAutoFit/>
          </a:bodyPr>
          <a:lstStyle/>
          <a:p>
            <a:pPr algn="ctr"/>
            <a:r>
              <a:rPr lang="en-US" sz="2800" b="1" dirty="0" smtClean="0"/>
              <a:t>8.6m</a:t>
            </a:r>
            <a:r>
              <a:rPr lang="en-US" sz="1600" b="1" dirty="0" smtClean="0"/>
              <a:t>USD</a:t>
            </a:r>
            <a:endParaRPr lang="en-US" sz="1600" b="1" dirty="0"/>
          </a:p>
        </p:txBody>
      </p:sp>
      <p:sp>
        <p:nvSpPr>
          <p:cNvPr id="17" name="TextBox 16"/>
          <p:cNvSpPr txBox="1"/>
          <p:nvPr/>
        </p:nvSpPr>
        <p:spPr>
          <a:xfrm>
            <a:off x="7003670" y="3374260"/>
            <a:ext cx="1143499" cy="523220"/>
          </a:xfrm>
          <a:prstGeom prst="rect">
            <a:avLst/>
          </a:prstGeom>
          <a:noFill/>
        </p:spPr>
        <p:txBody>
          <a:bodyPr wrap="square" rtlCol="0">
            <a:spAutoFit/>
          </a:bodyPr>
          <a:lstStyle/>
          <a:p>
            <a:pPr algn="ctr"/>
            <a:r>
              <a:rPr lang="en-US" sz="2800" b="1" dirty="0" smtClean="0"/>
              <a:t>81k</a:t>
            </a:r>
            <a:r>
              <a:rPr lang="en-US" sz="1600" b="1" dirty="0" smtClean="0"/>
              <a:t>USD</a:t>
            </a:r>
            <a:endParaRPr lang="en-US" sz="2800" b="1" dirty="0"/>
          </a:p>
        </p:txBody>
      </p:sp>
      <p:sp>
        <p:nvSpPr>
          <p:cNvPr id="18" name="Bent Arrow 17"/>
          <p:cNvSpPr/>
          <p:nvPr/>
        </p:nvSpPr>
        <p:spPr>
          <a:xfrm>
            <a:off x="1009273" y="1181216"/>
            <a:ext cx="1212303" cy="4096044"/>
          </a:xfrm>
          <a:prstGeom prst="bentArrow">
            <a:avLst>
              <a:gd name="adj1" fmla="val 25000"/>
              <a:gd name="adj2" fmla="val 25000"/>
              <a:gd name="adj3" fmla="val 25000"/>
              <a:gd name="adj4"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Bent Arrow 18"/>
          <p:cNvSpPr/>
          <p:nvPr/>
        </p:nvSpPr>
        <p:spPr>
          <a:xfrm rot="10800000" flipH="1" flipV="1">
            <a:off x="1003293" y="2237782"/>
            <a:ext cx="1246057" cy="1181410"/>
          </a:xfrm>
          <a:prstGeom prst="bentArrow">
            <a:avLst>
              <a:gd name="adj1" fmla="val 23639"/>
              <a:gd name="adj2" fmla="val 25000"/>
              <a:gd name="adj3" fmla="val 25000"/>
              <a:gd name="adj4" fmla="val 788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p:cNvSpPr txBox="1"/>
          <p:nvPr/>
        </p:nvSpPr>
        <p:spPr>
          <a:xfrm>
            <a:off x="1916156" y="1159418"/>
            <a:ext cx="9273400" cy="584775"/>
          </a:xfrm>
          <a:prstGeom prst="rect">
            <a:avLst/>
          </a:prstGeom>
          <a:noFill/>
        </p:spPr>
        <p:txBody>
          <a:bodyPr wrap="square" rtlCol="0">
            <a:spAutoFit/>
          </a:bodyPr>
          <a:lstStyle/>
          <a:p>
            <a:pPr algn="ctr"/>
            <a:r>
              <a:rPr lang="en-US" sz="3200" b="1" dirty="0" smtClean="0"/>
              <a:t>54,000m</a:t>
            </a:r>
            <a:r>
              <a:rPr lang="en-US" sz="3200" b="1" baseline="30000" dirty="0" smtClean="0"/>
              <a:t>2 </a:t>
            </a:r>
            <a:r>
              <a:rPr lang="en-US" sz="3200" b="1" dirty="0" smtClean="0"/>
              <a:t>of open land area ready for reconstruction</a:t>
            </a:r>
            <a:endParaRPr lang="en-US" sz="3200" b="1" dirty="0"/>
          </a:p>
        </p:txBody>
      </p:sp>
      <p:sp>
        <p:nvSpPr>
          <p:cNvPr id="21" name="Right Arrow 20"/>
          <p:cNvSpPr/>
          <p:nvPr/>
        </p:nvSpPr>
        <p:spPr>
          <a:xfrm>
            <a:off x="8341217" y="5355548"/>
            <a:ext cx="993138" cy="4694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8290736" y="4388552"/>
            <a:ext cx="1043619" cy="4694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8093896" y="3428001"/>
            <a:ext cx="1240459" cy="46947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9338075" y="2696692"/>
            <a:ext cx="2220686" cy="37555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340423" y="2877958"/>
            <a:ext cx="2215991" cy="3416320"/>
          </a:xfrm>
          <a:prstGeom prst="rect">
            <a:avLst/>
          </a:prstGeom>
        </p:spPr>
        <p:txBody>
          <a:bodyPr wrap="none">
            <a:spAutoFit/>
          </a:bodyPr>
          <a:lstStyle/>
          <a:p>
            <a:pPr algn="ctr"/>
            <a:r>
              <a:rPr lang="en-US" sz="3600" b="1" dirty="0"/>
              <a:t>10.2m</a:t>
            </a:r>
            <a:r>
              <a:rPr lang="en-US" sz="2800" b="1" dirty="0"/>
              <a:t> </a:t>
            </a:r>
            <a:r>
              <a:rPr lang="en-US" sz="1600" b="1" dirty="0" smtClean="0"/>
              <a:t>USD</a:t>
            </a:r>
          </a:p>
          <a:p>
            <a:pPr algn="ctr"/>
            <a:r>
              <a:rPr lang="en-US" sz="2000" b="1" dirty="0" smtClean="0"/>
              <a:t>in construction</a:t>
            </a:r>
          </a:p>
          <a:p>
            <a:pPr algn="ctr"/>
            <a:r>
              <a:rPr lang="en-US" sz="2000" b="1" dirty="0" smtClean="0"/>
              <a:t>Material recovered</a:t>
            </a:r>
          </a:p>
          <a:p>
            <a:pPr algn="ctr"/>
            <a:r>
              <a:rPr lang="en-US" sz="2000" b="1" dirty="0" smtClean="0"/>
              <a:t>Sorted, stacked</a:t>
            </a:r>
          </a:p>
          <a:p>
            <a:pPr algn="ctr"/>
            <a:r>
              <a:rPr lang="en-US" sz="2000" b="1" dirty="0" smtClean="0"/>
              <a:t>And ready to be</a:t>
            </a:r>
          </a:p>
          <a:p>
            <a:pPr algn="ctr"/>
            <a:r>
              <a:rPr lang="en-US" sz="2000" b="1" dirty="0" smtClean="0"/>
              <a:t>Recycled and </a:t>
            </a:r>
          </a:p>
          <a:p>
            <a:pPr algn="ctr"/>
            <a:r>
              <a:rPr lang="en-US" sz="2000" b="1" dirty="0" smtClean="0"/>
              <a:t>Used to begin</a:t>
            </a:r>
          </a:p>
          <a:p>
            <a:pPr algn="ctr"/>
            <a:r>
              <a:rPr lang="en-US" sz="2000" b="1" dirty="0" smtClean="0"/>
              <a:t>Rebuilding homes</a:t>
            </a:r>
          </a:p>
          <a:p>
            <a:pPr algn="ctr"/>
            <a:r>
              <a:rPr lang="en-US" sz="2000" b="1" dirty="0" smtClean="0"/>
              <a:t>For those who</a:t>
            </a:r>
          </a:p>
          <a:p>
            <a:pPr algn="ctr"/>
            <a:r>
              <a:rPr lang="en-US" sz="2000" b="1" dirty="0" smtClean="0"/>
              <a:t>Lost theirs </a:t>
            </a:r>
            <a:endParaRPr lang="en-US" sz="2000" b="1" dirty="0"/>
          </a:p>
        </p:txBody>
      </p:sp>
      <p:sp>
        <p:nvSpPr>
          <p:cNvPr id="27" name="TextBox 26"/>
          <p:cNvSpPr txBox="1"/>
          <p:nvPr/>
        </p:nvSpPr>
        <p:spPr>
          <a:xfrm>
            <a:off x="2221576" y="302753"/>
            <a:ext cx="7541103" cy="584775"/>
          </a:xfrm>
          <a:prstGeom prst="rect">
            <a:avLst/>
          </a:prstGeom>
          <a:noFill/>
        </p:spPr>
        <p:txBody>
          <a:bodyPr wrap="square" rtlCol="0">
            <a:spAutoFit/>
          </a:bodyPr>
          <a:lstStyle/>
          <a:p>
            <a:pPr algn="ctr"/>
            <a:r>
              <a:rPr lang="en-US" sz="3200" b="1" dirty="0" smtClean="0"/>
              <a:t>Supporting sustainable reconstruction</a:t>
            </a:r>
            <a:endParaRPr lang="en-US" sz="3200" b="1" dirty="0"/>
          </a:p>
        </p:txBody>
      </p:sp>
      <p:sp>
        <p:nvSpPr>
          <p:cNvPr id="29" name="Stat Text"/>
          <p:cNvSpPr txBox="1"/>
          <p:nvPr/>
        </p:nvSpPr>
        <p:spPr>
          <a:xfrm>
            <a:off x="9035413" y="6457890"/>
            <a:ext cx="3156587" cy="40011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 descr="C:\Users\Lesley\Desktop\UNDP Nepal\UNDP Logos\UNDP_Logo-Blue w Tagline-ENG.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49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70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8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8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50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600"/>
                                        <p:tgtEl>
                                          <p:spTgt spid="19"/>
                                        </p:tgtEl>
                                      </p:cBhvr>
                                    </p:animEffect>
                                  </p:childTnLst>
                                </p:cTn>
                              </p:par>
                            </p:childTnLst>
                          </p:cTn>
                        </p:par>
                        <p:par>
                          <p:cTn id="27" fill="hold">
                            <p:stCondLst>
                              <p:cond delay="1100"/>
                            </p:stCondLst>
                            <p:childTnLst>
                              <p:par>
                                <p:cTn id="28" presetID="10" presetClass="entr" presetSubtype="0" fill="hold" grpId="0" nodeType="afterEffect">
                                  <p:stCondLst>
                                    <p:cond delay="5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par>
                          <p:cTn id="36" fill="hold">
                            <p:stCondLst>
                              <p:cond delay="1000"/>
                            </p:stCondLst>
                            <p:childTnLst>
                              <p:par>
                                <p:cTn id="37" presetID="10" presetClass="entr" presetSubtype="0" fill="hold" grpId="0"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600"/>
                                  </p:stCondLst>
                                  <p:childTnLst>
                                    <p:set>
                                      <p:cBhvr>
                                        <p:cTn id="43" dur="1" fill="hold">
                                          <p:stCondLst>
                                            <p:cond delay="0"/>
                                          </p:stCondLst>
                                        </p:cTn>
                                        <p:tgtEl>
                                          <p:spTgt spid="10"/>
                                        </p:tgtEl>
                                        <p:attrNameLst>
                                          <p:attrName>style.visibility</p:attrName>
                                        </p:attrNameLst>
                                      </p:cBhvr>
                                      <p:to>
                                        <p:strVal val="visible"/>
                                      </p:to>
                                    </p:set>
                                    <p:animEffect transition="in" filter="wipe(up)">
                                      <p:cBhvr>
                                        <p:cTn id="44" dur="600"/>
                                        <p:tgtEl>
                                          <p:spTgt spid="10"/>
                                        </p:tgtEl>
                                      </p:cBhvr>
                                    </p:animEffect>
                                  </p:childTnLst>
                                </p:cTn>
                              </p:par>
                            </p:childTnLst>
                          </p:cTn>
                        </p:par>
                        <p:par>
                          <p:cTn id="45" fill="hold">
                            <p:stCondLst>
                              <p:cond delay="1200"/>
                            </p:stCondLst>
                            <p:childTnLst>
                              <p:par>
                                <p:cTn id="46" presetID="10" presetClass="entr" presetSubtype="0" fill="hold" grpId="0" nodeType="afterEffect">
                                  <p:stCondLst>
                                    <p:cond delay="50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70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700"/>
                                        <p:tgtEl>
                                          <p:spTgt spid="9"/>
                                        </p:tgtEl>
                                      </p:cBhvr>
                                    </p:animEffect>
                                  </p:childTnLst>
                                </p:cTn>
                              </p:par>
                            </p:childTnLst>
                          </p:cTn>
                        </p:par>
                        <p:par>
                          <p:cTn id="54" fill="hold">
                            <p:stCondLst>
                              <p:cond delay="1400"/>
                            </p:stCondLst>
                            <p:childTnLst>
                              <p:par>
                                <p:cTn id="55" presetID="10" presetClass="entr" presetSubtype="0" fill="hold" grpId="0" nodeType="afterEffect">
                                  <p:stCondLst>
                                    <p:cond delay="50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50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par>
                          <p:cTn id="63" fill="hold">
                            <p:stCondLst>
                              <p:cond delay="1000"/>
                            </p:stCondLst>
                            <p:childTnLst>
                              <p:par>
                                <p:cTn id="64" presetID="10" presetClass="entr" presetSubtype="0" fill="hold" grpId="0" nodeType="afterEffect">
                                  <p:stCondLst>
                                    <p:cond delay="5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50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childTnLst>
                          </p:cTn>
                        </p:par>
                        <p:par>
                          <p:cTn id="72" fill="hold">
                            <p:stCondLst>
                              <p:cond delay="1000"/>
                            </p:stCondLst>
                            <p:childTnLst>
                              <p:par>
                                <p:cTn id="73" presetID="10" presetClass="entr" presetSubtype="0" fill="hold" grpId="0" nodeType="afterEffect">
                                  <p:stCondLst>
                                    <p:cond delay="50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500"/>
                                  </p:stCondLst>
                                  <p:childTnLst>
                                    <p:set>
                                      <p:cBhvr>
                                        <p:cTn id="79" dur="1" fill="hold">
                                          <p:stCondLst>
                                            <p:cond delay="0"/>
                                          </p:stCondLst>
                                        </p:cTn>
                                        <p:tgtEl>
                                          <p:spTgt spid="14"/>
                                        </p:tgtEl>
                                        <p:attrNameLst>
                                          <p:attrName>style.visibility</p:attrName>
                                        </p:attrNameLst>
                                      </p:cBhvr>
                                      <p:to>
                                        <p:strVal val="visible"/>
                                      </p:to>
                                    </p:set>
                                    <p:animEffect transition="in" filter="wipe(left)">
                                      <p:cBhvr>
                                        <p:cTn id="80" dur="500"/>
                                        <p:tgtEl>
                                          <p:spTgt spid="14"/>
                                        </p:tgtEl>
                                      </p:cBhvr>
                                    </p:animEffect>
                                  </p:childTnLst>
                                </p:cTn>
                              </p:par>
                            </p:childTnLst>
                          </p:cTn>
                        </p:par>
                        <p:par>
                          <p:cTn id="81" fill="hold">
                            <p:stCondLst>
                              <p:cond delay="1000"/>
                            </p:stCondLst>
                            <p:childTnLst>
                              <p:par>
                                <p:cTn id="82" presetID="10" presetClass="entr" presetSubtype="0" fill="hold" grpId="0" nodeType="afterEffect">
                                  <p:stCondLst>
                                    <p:cond delay="50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500"/>
                                  </p:stCondLst>
                                  <p:childTnLst>
                                    <p:set>
                                      <p:cBhvr>
                                        <p:cTn id="88" dur="1" fill="hold">
                                          <p:stCondLst>
                                            <p:cond delay="0"/>
                                          </p:stCondLst>
                                        </p:cTn>
                                        <p:tgtEl>
                                          <p:spTgt spid="23"/>
                                        </p:tgtEl>
                                        <p:attrNameLst>
                                          <p:attrName>style.visibility</p:attrName>
                                        </p:attrNameLst>
                                      </p:cBhvr>
                                      <p:to>
                                        <p:strVal val="visible"/>
                                      </p:to>
                                    </p:set>
                                    <p:animEffect transition="in" filter="wipe(left)">
                                      <p:cBhvr>
                                        <p:cTn id="89" dur="500"/>
                                        <p:tgtEl>
                                          <p:spTgt spid="23"/>
                                        </p:tgtEl>
                                      </p:cBhvr>
                                    </p:animEffect>
                                  </p:childTnLst>
                                </p:cTn>
                              </p:par>
                              <p:par>
                                <p:cTn id="90" presetID="22" presetClass="entr" presetSubtype="8" fill="hold" grpId="0" nodeType="with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500"/>
                                        <p:tgtEl>
                                          <p:spTgt spid="22"/>
                                        </p:tgtEl>
                                      </p:cBhvr>
                                    </p:animEffect>
                                  </p:childTnLst>
                                </p:cTn>
                              </p:par>
                              <p:par>
                                <p:cTn id="93" presetID="22" presetClass="entr" presetSubtype="8" fill="hold" grpId="0" nodeType="withEffect">
                                  <p:stCondLst>
                                    <p:cond delay="500"/>
                                  </p:stCondLst>
                                  <p:childTnLst>
                                    <p:set>
                                      <p:cBhvr>
                                        <p:cTn id="94" dur="1" fill="hold">
                                          <p:stCondLst>
                                            <p:cond delay="0"/>
                                          </p:stCondLst>
                                        </p:cTn>
                                        <p:tgtEl>
                                          <p:spTgt spid="21"/>
                                        </p:tgtEl>
                                        <p:attrNameLst>
                                          <p:attrName>style.visibility</p:attrName>
                                        </p:attrNameLst>
                                      </p:cBhvr>
                                      <p:to>
                                        <p:strVal val="visible"/>
                                      </p:to>
                                    </p:set>
                                    <p:animEffect transition="in" filter="wipe(left)">
                                      <p:cBhvr>
                                        <p:cTn id="95" dur="500"/>
                                        <p:tgtEl>
                                          <p:spTgt spid="21"/>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par>
                          <p:cTn id="100" fill="hold">
                            <p:stCondLst>
                              <p:cond delay="1500"/>
                            </p:stCondLst>
                            <p:childTnLst>
                              <p:par>
                                <p:cTn id="101" presetID="10" presetClass="entr" presetSubtype="0" fill="hold" grpId="0" nodeType="afterEffect">
                                  <p:stCondLst>
                                    <p:cond delay="50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1000"/>
                                        <p:tgtEl>
                                          <p:spTgt spid="25"/>
                                        </p:tgtEl>
                                      </p:cBhvr>
                                    </p:animEffect>
                                  </p:childTnLst>
                                </p:cTn>
                              </p:par>
                            </p:childTnLst>
                          </p:cTn>
                        </p:par>
                        <p:par>
                          <p:cTn id="104" fill="hold">
                            <p:stCondLst>
                              <p:cond delay="3000"/>
                            </p:stCondLst>
                            <p:childTnLst>
                              <p:par>
                                <p:cTn id="105" presetID="10" presetClass="entr" presetSubtype="0" fill="hold" grpId="0" nodeType="afterEffect">
                                  <p:stCondLst>
                                    <p:cond delay="50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P spid="5" grpId="0"/>
      <p:bldP spid="6" grpId="0"/>
      <p:bldP spid="7" grpId="0"/>
      <p:bldP spid="8" grpId="0"/>
      <p:bldP spid="9" grpId="0" animBg="1"/>
      <p:bldP spid="10" grpId="0" animBg="1"/>
      <p:bldP spid="11" grpId="0" animBg="1"/>
      <p:bldP spid="12" grpId="0" animBg="1"/>
      <p:bldP spid="13" grpId="0" animBg="1"/>
      <p:bldP spid="14" grpId="0" animBg="1"/>
      <p:bldP spid="15" grpId="0"/>
      <p:bldP spid="16" grpId="0"/>
      <p:bldP spid="17" grpId="0"/>
      <p:bldP spid="18" grpId="0" animBg="1"/>
      <p:bldP spid="19" grpId="0" animBg="1"/>
      <p:bldP spid="20" grpId="0"/>
      <p:bldP spid="21" grpId="0" animBg="1"/>
      <p:bldP spid="22" grpId="0" animBg="1"/>
      <p:bldP spid="23" grpId="0" animBg="1"/>
      <p:bldP spid="24" grpId="0" animBg="1"/>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tat Text"/>
          <p:cNvSpPr txBox="1"/>
          <p:nvPr/>
        </p:nvSpPr>
        <p:spPr>
          <a:xfrm>
            <a:off x="8502013" y="6451950"/>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Content Placeholder 9" descr="wp_ss_20150723_0007.png"/>
          <p:cNvPicPr>
            <a:picLocks noGrp="1" noChangeAspect="1"/>
          </p:cNvPicPr>
          <p:nvPr>
            <p:ph idx="1"/>
          </p:nvPr>
        </p:nvPicPr>
        <p:blipFill>
          <a:blip r:embed="rId2"/>
          <a:stretch>
            <a:fillRect/>
          </a:stretch>
        </p:blipFill>
        <p:spPr>
          <a:xfrm>
            <a:off x="2321858" y="1129143"/>
            <a:ext cx="3168636" cy="4806003"/>
          </a:xfrm>
        </p:spPr>
      </p:pic>
      <p:pic>
        <p:nvPicPr>
          <p:cNvPr id="11" name="Picture 10" descr="wp_ss_20150723_0001.png"/>
          <p:cNvPicPr>
            <a:picLocks noChangeAspect="1"/>
          </p:cNvPicPr>
          <p:nvPr/>
        </p:nvPicPr>
        <p:blipFill>
          <a:blip r:embed="rId3"/>
          <a:stretch>
            <a:fillRect/>
          </a:stretch>
        </p:blipFill>
        <p:spPr>
          <a:xfrm>
            <a:off x="6663079" y="1129143"/>
            <a:ext cx="3009993" cy="4783976"/>
          </a:xfrm>
          <a:prstGeom prst="rect">
            <a:avLst/>
          </a:prstGeom>
        </p:spPr>
      </p:pic>
      <p:sp>
        <p:nvSpPr>
          <p:cNvPr id="17" name="Stat Text"/>
          <p:cNvSpPr txBox="1"/>
          <p:nvPr/>
        </p:nvSpPr>
        <p:spPr>
          <a:xfrm>
            <a:off x="3717083" y="6121418"/>
            <a:ext cx="5507536" cy="400110"/>
          </a:xfrm>
          <a:prstGeom prst="rect">
            <a:avLst/>
          </a:prstGeom>
          <a:noFill/>
        </p:spPr>
        <p:txBody>
          <a:bodyPr wrap="square" rtlCol="0" anchor="b" anchorCtr="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Debris Management Program App </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Stat Text"/>
          <p:cNvSpPr txBox="1"/>
          <p:nvPr/>
        </p:nvSpPr>
        <p:spPr>
          <a:xfrm>
            <a:off x="1676401" y="285845"/>
            <a:ext cx="9036423" cy="523220"/>
          </a:xfrm>
          <a:prstGeom prst="rect">
            <a:avLst/>
          </a:prstGeom>
          <a:noFill/>
        </p:spPr>
        <p:txBody>
          <a:bodyPr wrap="square" rtlCol="0" anchor="b" anchorCtr="0">
            <a:spAutoFit/>
          </a:bodyPr>
          <a:lstStyle/>
          <a:p>
            <a:r>
              <a:rPr lang="en-US" sz="2800" b="1" dirty="0" smtClean="0">
                <a:latin typeface="Verdana" panose="020B0604030504040204" pitchFamily="34" charset="0"/>
                <a:ea typeface="Verdana" panose="020B0604030504040204" pitchFamily="34" charset="0"/>
                <a:cs typeface="Verdana" panose="020B0604030504040204" pitchFamily="34" charset="0"/>
              </a:rPr>
              <a:t>Innovations in Monitoring and Evaluation</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2" descr="C:\Users\Lesley\Desktop\UNDP Nepal\UNDP Logos\UNDP_Logo-Blue w Tagline-ENG.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WP_20150615_16_14_27_Pro.jpg"/>
          <p:cNvPicPr>
            <a:picLocks noGrp="1" noChangeAspect="1"/>
          </p:cNvPicPr>
          <p:nvPr>
            <p:ph idx="1"/>
          </p:nvPr>
        </p:nvPicPr>
        <p:blipFill>
          <a:blip r:embed="rId2" cstate="print"/>
          <a:stretch>
            <a:fillRect/>
          </a:stretch>
        </p:blipFill>
        <p:spPr>
          <a:xfrm>
            <a:off x="8220899" y="1523629"/>
            <a:ext cx="3578842" cy="2551413"/>
          </a:xfrm>
        </p:spPr>
      </p:pic>
      <p:sp>
        <p:nvSpPr>
          <p:cNvPr id="10" name="Stat Text"/>
          <p:cNvSpPr txBox="1"/>
          <p:nvPr/>
        </p:nvSpPr>
        <p:spPr>
          <a:xfrm>
            <a:off x="8502013" y="6451950"/>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2205932" y="189358"/>
            <a:ext cx="8046730" cy="461665"/>
          </a:xfrm>
          <a:prstGeom prst="rect">
            <a:avLst/>
          </a:prstGeom>
          <a:noFill/>
        </p:spPr>
        <p:txBody>
          <a:bodyPr wrap="square" rtlCol="0">
            <a:spAutoFit/>
          </a:bodyPr>
          <a:lstStyle/>
          <a:p>
            <a:r>
              <a:rPr lang="en-US" sz="2400" b="1" dirty="0" smtClean="0">
                <a:latin typeface="Verdana" pitchFamily="34" charset="0"/>
                <a:ea typeface="Verdana" pitchFamily="34" charset="0"/>
                <a:cs typeface="Verdana" pitchFamily="34" charset="0"/>
              </a:rPr>
              <a:t>Why UNDP for Debris &amp; Reconstruction?</a:t>
            </a:r>
          </a:p>
        </p:txBody>
      </p:sp>
      <p:sp>
        <p:nvSpPr>
          <p:cNvPr id="7" name="TextBox 6"/>
          <p:cNvSpPr txBox="1"/>
          <p:nvPr/>
        </p:nvSpPr>
        <p:spPr>
          <a:xfrm>
            <a:off x="659770" y="1008260"/>
            <a:ext cx="8046730" cy="5816977"/>
          </a:xfrm>
          <a:prstGeom prst="rect">
            <a:avLst/>
          </a:prstGeom>
          <a:noFill/>
        </p:spPr>
        <p:txBody>
          <a:bodyPr wrap="square" rtlCol="0">
            <a:spAutoFit/>
          </a:bodyPr>
          <a:lstStyle/>
          <a:p>
            <a:pPr>
              <a:buFont typeface="Arial" pitchFamily="34" charset="0"/>
              <a:buChar char="•"/>
            </a:pPr>
            <a:r>
              <a:rPr lang="en-US" sz="3200" b="1" dirty="0" smtClean="0">
                <a:latin typeface="Verdana" pitchFamily="34" charset="0"/>
                <a:ea typeface="Verdana" pitchFamily="34" charset="0"/>
                <a:cs typeface="Verdana" pitchFamily="34" charset="0"/>
              </a:rPr>
              <a:t>Cash for work:</a:t>
            </a:r>
          </a:p>
          <a:p>
            <a:endParaRPr lang="en-US" sz="3200" b="1" dirty="0" smtClean="0">
              <a:latin typeface="Verdana" pitchFamily="34" charset="0"/>
              <a:ea typeface="Verdana" pitchFamily="34" charset="0"/>
              <a:cs typeface="Verdana" pitchFamily="34" charset="0"/>
            </a:endParaRPr>
          </a:p>
          <a:p>
            <a:pPr marL="971550" lvl="1" indent="-514350">
              <a:buFont typeface="+mj-lt"/>
              <a:buAutoNum type="arabicPeriod"/>
            </a:pPr>
            <a:r>
              <a:rPr lang="en-US" b="1" dirty="0" smtClean="0">
                <a:latin typeface="Verdana" pitchFamily="34" charset="0"/>
                <a:ea typeface="Verdana" pitchFamily="34" charset="0"/>
                <a:cs typeface="Verdana" pitchFamily="34" charset="0"/>
              </a:rPr>
              <a:t>Invested funds stay in local communities</a:t>
            </a:r>
          </a:p>
          <a:p>
            <a:pPr marL="971550" lvl="1" indent="-514350">
              <a:buFont typeface="+mj-lt"/>
              <a:buAutoNum type="arabicPeriod"/>
            </a:pPr>
            <a:r>
              <a:rPr lang="en-US" b="1" dirty="0" smtClean="0">
                <a:latin typeface="Verdana" pitchFamily="34" charset="0"/>
                <a:ea typeface="Verdana" pitchFamily="34" charset="0"/>
                <a:cs typeface="Verdana" pitchFamily="34" charset="0"/>
              </a:rPr>
              <a:t>Immediate disaster relief in the Health sector</a:t>
            </a:r>
          </a:p>
          <a:p>
            <a:pPr marL="971550" lvl="1" indent="-514350">
              <a:buFont typeface="+mj-lt"/>
              <a:buAutoNum type="arabicPeriod"/>
            </a:pPr>
            <a:r>
              <a:rPr lang="en-US" b="1" dirty="0" smtClean="0">
                <a:latin typeface="Verdana" pitchFamily="34" charset="0"/>
                <a:ea typeface="Verdana" pitchFamily="34" charset="0"/>
                <a:cs typeface="Verdana" pitchFamily="34" charset="0"/>
              </a:rPr>
              <a:t>Support of likelihoods in local communities</a:t>
            </a:r>
          </a:p>
          <a:p>
            <a:endParaRPr lang="en-US" sz="3200" b="1" dirty="0" smtClean="0">
              <a:latin typeface="Verdana" pitchFamily="34" charset="0"/>
              <a:ea typeface="Verdana" pitchFamily="34" charset="0"/>
              <a:cs typeface="Verdana" pitchFamily="34" charset="0"/>
            </a:endParaRPr>
          </a:p>
          <a:p>
            <a:pPr>
              <a:buFont typeface="Arial" pitchFamily="34" charset="0"/>
              <a:buChar char="•"/>
            </a:pPr>
            <a:r>
              <a:rPr lang="en-US" sz="3200" b="1" dirty="0" smtClean="0">
                <a:latin typeface="Verdana" pitchFamily="34" charset="0"/>
                <a:ea typeface="Verdana" pitchFamily="34" charset="0"/>
                <a:cs typeface="Verdana" pitchFamily="34" charset="0"/>
              </a:rPr>
              <a:t>Experience:</a:t>
            </a:r>
          </a:p>
          <a:p>
            <a:endParaRPr lang="en-US" sz="3200" b="1" dirty="0" smtClean="0">
              <a:latin typeface="Verdana" pitchFamily="34" charset="0"/>
              <a:ea typeface="Verdana" pitchFamily="34" charset="0"/>
              <a:cs typeface="Verdana" pitchFamily="34" charset="0"/>
            </a:endParaRPr>
          </a:p>
          <a:p>
            <a:pPr marL="971550" lvl="1" indent="-514350">
              <a:buFont typeface="+mj-lt"/>
              <a:buAutoNum type="arabicPeriod"/>
            </a:pPr>
            <a:r>
              <a:rPr lang="en-US" b="1" dirty="0" smtClean="0">
                <a:latin typeface="Verdana" pitchFamily="34" charset="0"/>
                <a:ea typeface="Verdana" pitchFamily="34" charset="0"/>
                <a:cs typeface="Verdana" pitchFamily="34" charset="0"/>
              </a:rPr>
              <a:t>International Experts with years of combined experience in debris management, construction and disaster recovery</a:t>
            </a:r>
          </a:p>
          <a:p>
            <a:pPr marL="971550" lvl="1" indent="-514350">
              <a:buFont typeface="+mj-lt"/>
              <a:buAutoNum type="arabicPeriod"/>
            </a:pPr>
            <a:endParaRPr lang="en-US" b="1" dirty="0">
              <a:latin typeface="Verdana" pitchFamily="34" charset="0"/>
              <a:ea typeface="Verdana" pitchFamily="34" charset="0"/>
              <a:cs typeface="Verdana" pitchFamily="34" charset="0"/>
            </a:endParaRPr>
          </a:p>
          <a:p>
            <a:pPr>
              <a:buFont typeface="Arial" pitchFamily="34" charset="0"/>
              <a:buChar char="•"/>
            </a:pPr>
            <a:r>
              <a:rPr lang="en-US" sz="3200" b="1" dirty="0">
                <a:latin typeface="Verdana" pitchFamily="34" charset="0"/>
                <a:ea typeface="Verdana" pitchFamily="34" charset="0"/>
                <a:cs typeface="Verdana" pitchFamily="34" charset="0"/>
              </a:rPr>
              <a:t>Capacity building:</a:t>
            </a:r>
          </a:p>
          <a:p>
            <a:endParaRPr lang="en-US" b="1" dirty="0">
              <a:latin typeface="Verdana" pitchFamily="34" charset="0"/>
              <a:ea typeface="Verdana" pitchFamily="34" charset="0"/>
              <a:cs typeface="Verdana" pitchFamily="34" charset="0"/>
            </a:endParaRPr>
          </a:p>
          <a:p>
            <a:pPr marL="800100" lvl="1" indent="-342900">
              <a:buFont typeface="+mj-lt"/>
              <a:buAutoNum type="arabicPeriod"/>
            </a:pPr>
            <a:r>
              <a:rPr lang="en-US" b="1" dirty="0">
                <a:latin typeface="Verdana" pitchFamily="34" charset="0"/>
                <a:ea typeface="Verdana" pitchFamily="34" charset="0"/>
                <a:cs typeface="Verdana" pitchFamily="34" charset="0"/>
              </a:rPr>
              <a:t>UNV Engineer training and experience</a:t>
            </a:r>
            <a:endParaRPr lang="en-US" sz="3200" b="1" dirty="0">
              <a:latin typeface="Verdana" pitchFamily="34" charset="0"/>
              <a:ea typeface="Verdana" pitchFamily="34" charset="0"/>
              <a:cs typeface="Verdana" pitchFamily="34" charset="0"/>
            </a:endParaRPr>
          </a:p>
          <a:p>
            <a:pPr lvl="1"/>
            <a:endParaRPr lang="en-US" b="1" dirty="0">
              <a:latin typeface="Verdana" pitchFamily="34" charset="0"/>
              <a:ea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646" y="1825625"/>
            <a:ext cx="5681514" cy="2958446"/>
          </a:xfrm>
          <a:prstGeom prst="rect">
            <a:avLst/>
          </a:prstGeom>
        </p:spPr>
      </p:pic>
      <p:sp>
        <p:nvSpPr>
          <p:cNvPr id="8" name="Stat"/>
          <p:cNvSpPr>
            <a:spLocks noGrp="1"/>
          </p:cNvSpPr>
          <p:nvPr>
            <p:ph type="title"/>
          </p:nvPr>
        </p:nvSpPr>
        <p:spPr>
          <a:prstGeom prst="rect">
            <a:avLst/>
          </a:prstGeom>
          <a:solidFill>
            <a:schemeClr val="accent5">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Verdana" pitchFamily="34" charset="0"/>
                <a:ea typeface="Verdana" pitchFamily="34" charset="0"/>
                <a:cs typeface="Verdana" pitchFamily="34" charset="0"/>
              </a:rPr>
              <a:t>Significance of Debris Project</a:t>
            </a:r>
            <a:endParaRPr lang="en-US" sz="3200" b="1" dirty="0">
              <a:solidFill>
                <a:schemeClr val="tx1"/>
              </a:solidFill>
              <a:latin typeface="Verdana" pitchFamily="34" charset="0"/>
              <a:ea typeface="Verdana" pitchFamily="34" charset="0"/>
              <a:cs typeface="Verdana" pitchFamily="34" charset="0"/>
            </a:endParaRPr>
          </a:p>
        </p:txBody>
      </p:sp>
      <p:sp>
        <p:nvSpPr>
          <p:cNvPr id="7" name="Content Placeholder 6"/>
          <p:cNvSpPr>
            <a:spLocks noGrp="1"/>
          </p:cNvSpPr>
          <p:nvPr>
            <p:ph sz="half" idx="1"/>
          </p:nvPr>
        </p:nvSpPr>
        <p:spPr>
          <a:xfrm>
            <a:off x="838200" y="1690688"/>
            <a:ext cx="5181600" cy="4748749"/>
          </a:xfrm>
        </p:spPr>
        <p:txBody>
          <a:bodyPr>
            <a:normAutofit lnSpcReduction="10000"/>
          </a:bodyPr>
          <a:lstStyle/>
          <a:p>
            <a:r>
              <a:rPr lang="en-US" sz="1800" b="1" i="1" dirty="0" smtClean="0">
                <a:solidFill>
                  <a:prstClr val="black"/>
                </a:solidFill>
              </a:rPr>
              <a:t>“Safe, proper and timely management of debris is a priority in the post disaster phase. It is important that disaster debris be managed so as to protect human health, reduce injuries and minimize or prevent adverse environmental impacts.”</a:t>
            </a:r>
            <a:endParaRPr lang="en-US" sz="1800" b="1" dirty="0" smtClean="0">
              <a:solidFill>
                <a:prstClr val="black"/>
              </a:solidFill>
            </a:endParaRPr>
          </a:p>
          <a:p>
            <a:pPr>
              <a:lnSpc>
                <a:spcPct val="150000"/>
              </a:lnSpc>
              <a:buNone/>
            </a:pPr>
            <a:r>
              <a:rPr lang="en-US" sz="1800" b="1" i="1" dirty="0" smtClean="0">
                <a:solidFill>
                  <a:prstClr val="black"/>
                </a:solidFill>
              </a:rPr>
              <a:t>	~ </a:t>
            </a:r>
            <a:r>
              <a:rPr lang="en-US" sz="1800" b="1" dirty="0" smtClean="0">
                <a:solidFill>
                  <a:prstClr val="black"/>
                </a:solidFill>
              </a:rPr>
              <a:t>Sunil </a:t>
            </a:r>
            <a:r>
              <a:rPr lang="en-US" sz="1800" b="1" dirty="0" err="1" smtClean="0">
                <a:solidFill>
                  <a:prstClr val="black"/>
                </a:solidFill>
              </a:rPr>
              <a:t>Rai</a:t>
            </a:r>
            <a:r>
              <a:rPr lang="en-US" sz="1800" b="1" dirty="0" smtClean="0">
                <a:solidFill>
                  <a:prstClr val="black"/>
                </a:solidFill>
              </a:rPr>
              <a:t>   (UNV Engineer)</a:t>
            </a:r>
          </a:p>
          <a:p>
            <a:pPr>
              <a:lnSpc>
                <a:spcPct val="100000"/>
              </a:lnSpc>
            </a:pPr>
            <a:r>
              <a:rPr lang="en-US" sz="1800" b="1" i="1" dirty="0" smtClean="0">
                <a:latin typeface="Calibri" panose="020F0502020204030204" pitchFamily="34" charset="0"/>
                <a:ea typeface="Calibri" panose="020F0502020204030204" pitchFamily="34" charset="0"/>
                <a:cs typeface="Calibri" panose="020F0502020204030204" pitchFamily="34" charset="0"/>
              </a:rPr>
              <a:t>‘As a Civil Engineer, I think this is the most essential post-earthquake work which is a gateway to reconstruction.”</a:t>
            </a:r>
            <a:endParaRPr lang="en-US" sz="1800" b="1" dirty="0" smtClean="0">
              <a:latin typeface="Calibri" panose="020F0502020204030204" pitchFamily="34" charset="0"/>
              <a:ea typeface="Times New Roman" panose="02020603050405020304" pitchFamily="18" charset="0"/>
              <a:cs typeface="Mangal" panose="02040503050203030202" pitchFamily="18" charset="0"/>
            </a:endParaRPr>
          </a:p>
          <a:p>
            <a:pPr marL="457200" marR="0">
              <a:lnSpc>
                <a:spcPct val="100000"/>
              </a:lnSpc>
              <a:spcBef>
                <a:spcPts val="0"/>
              </a:spcBef>
              <a:spcAft>
                <a:spcPts val="0"/>
              </a:spcAft>
              <a:buNone/>
            </a:pPr>
            <a:r>
              <a:rPr lang="en-US" sz="1800" b="1" i="1" dirty="0" smtClean="0">
                <a:latin typeface="Calibri" panose="020F0502020204030204" pitchFamily="34" charset="0"/>
                <a:ea typeface="Times New Roman" panose="02020603050405020304" pitchFamily="18" charset="0"/>
                <a:cs typeface="Calibri" panose="020F0502020204030204" pitchFamily="34" charset="0"/>
              </a:rPr>
              <a:t>~ </a:t>
            </a:r>
            <a:r>
              <a:rPr lang="en-US" sz="1800" b="1" dirty="0" err="1" smtClean="0">
                <a:latin typeface="Calibri" panose="020F0502020204030204" pitchFamily="34" charset="0"/>
                <a:ea typeface="Calibri" panose="020F0502020204030204" pitchFamily="34" charset="0"/>
                <a:cs typeface="Calibri" panose="020F0502020204030204" pitchFamily="34" charset="0"/>
              </a:rPr>
              <a:t>Suman</a:t>
            </a:r>
            <a:r>
              <a:rPr lang="en-US" sz="1800" b="1" dirty="0" smtClean="0">
                <a:latin typeface="Calibri" panose="020F0502020204030204" pitchFamily="34" charset="0"/>
                <a:ea typeface="Calibri" panose="020F0502020204030204" pitchFamily="34" charset="0"/>
                <a:cs typeface="Calibri" panose="020F0502020204030204" pitchFamily="34" charset="0"/>
              </a:rPr>
              <a:t> Tiwari</a:t>
            </a:r>
            <a:r>
              <a:rPr lang="en-US" sz="1800" b="1" dirty="0" smtClean="0">
                <a:latin typeface="Calibri" panose="020F0502020204030204" pitchFamily="34" charset="0"/>
                <a:ea typeface="Times New Roman" panose="02020603050405020304" pitchFamily="18" charset="0"/>
                <a:cs typeface="Calibri" panose="020F0502020204030204" pitchFamily="34" charset="0"/>
              </a:rPr>
              <a:t>   (UNV Engineer) </a:t>
            </a:r>
          </a:p>
          <a:p>
            <a:pPr marL="457200" marR="0">
              <a:lnSpc>
                <a:spcPct val="100000"/>
              </a:lnSpc>
              <a:spcBef>
                <a:spcPts val="0"/>
              </a:spcBef>
              <a:spcAft>
                <a:spcPts val="0"/>
              </a:spcAft>
              <a:buNone/>
            </a:pPr>
            <a:endParaRPr lang="en-US" sz="1800" b="1" dirty="0" smtClean="0">
              <a:latin typeface="Calibri" panose="020F0502020204030204" pitchFamily="34" charset="0"/>
              <a:ea typeface="Times New Roman" panose="02020603050405020304" pitchFamily="18" charset="0"/>
              <a:cs typeface="Mangal" panose="02040503050203030202" pitchFamily="18" charset="0"/>
            </a:endParaRPr>
          </a:p>
          <a:p>
            <a:r>
              <a:rPr lang="en-US" sz="1800" b="1" i="1" dirty="0" smtClean="0"/>
              <a:t>"I forget about scorching heat when I see those piled up stones and wood at end of the day. I feel so much happy and proud when I see whole village working like celebrating a new beginning.“</a:t>
            </a:r>
            <a:endParaRPr lang="en-US" sz="1800" b="1" dirty="0"/>
          </a:p>
          <a:p>
            <a:pPr marL="0" indent="0">
              <a:buNone/>
            </a:pPr>
            <a:r>
              <a:rPr lang="en-US" sz="1800" b="1" i="1" dirty="0" smtClean="0"/>
              <a:t>    ~ Luna </a:t>
            </a:r>
            <a:r>
              <a:rPr lang="en-US" sz="1800" b="1" i="1" dirty="0" err="1" smtClean="0"/>
              <a:t>Thapa</a:t>
            </a:r>
            <a:r>
              <a:rPr lang="en-US" sz="1800" b="1" dirty="0" smtClean="0"/>
              <a:t>(UNV Engineer)</a:t>
            </a:r>
          </a:p>
          <a:p>
            <a:pPr>
              <a:lnSpc>
                <a:spcPct val="150000"/>
              </a:lnSpc>
              <a:buNone/>
            </a:pPr>
            <a:endParaRPr lang="en-US" sz="1400" dirty="0" smtClean="0">
              <a:solidFill>
                <a:prstClr val="black"/>
              </a:solidFill>
            </a:endParaRPr>
          </a:p>
          <a:p>
            <a:endParaRPr lang="en-US" sz="1400" dirty="0"/>
          </a:p>
        </p:txBody>
      </p:sp>
      <p:sp>
        <p:nvSpPr>
          <p:cNvPr id="6" name="TextBox 5"/>
          <p:cNvSpPr txBox="1"/>
          <p:nvPr/>
        </p:nvSpPr>
        <p:spPr>
          <a:xfrm>
            <a:off x="5885646" y="4818797"/>
            <a:ext cx="5681513" cy="1938992"/>
          </a:xfrm>
          <a:prstGeom prst="rect">
            <a:avLst/>
          </a:prstGeom>
          <a:noFill/>
        </p:spPr>
        <p:txBody>
          <a:bodyPr wrap="square" rtlCol="0">
            <a:spAutoFit/>
          </a:bodyPr>
          <a:lstStyle/>
          <a:p>
            <a:r>
              <a:rPr lang="en-US" sz="2000" b="1" i="1" dirty="0" smtClean="0"/>
              <a:t>“The wounds of earthquake, mental fear and psyche are not removed as long as they see the damaged house and rubbles around them. This is the main importance of demolition and debris management program.“</a:t>
            </a:r>
          </a:p>
          <a:p>
            <a:pPr>
              <a:buNone/>
            </a:pPr>
            <a:r>
              <a:rPr lang="en-US" sz="2000" b="1" i="1" dirty="0" smtClean="0"/>
              <a:t>	</a:t>
            </a:r>
            <a:r>
              <a:rPr lang="en-US" sz="2000" b="1" dirty="0" smtClean="0"/>
              <a:t>~</a:t>
            </a:r>
            <a:r>
              <a:rPr lang="en-US" sz="2000" b="1" dirty="0" err="1" smtClean="0"/>
              <a:t>AyushKuinkel</a:t>
            </a:r>
            <a:r>
              <a:rPr lang="en-US" sz="2000" b="1" dirty="0" smtClean="0"/>
              <a:t>(UNV Engineer)</a:t>
            </a:r>
          </a:p>
        </p:txBody>
      </p:sp>
      <p:pic>
        <p:nvPicPr>
          <p:cNvPr id="9" name="Picture 2" descr="C:\Users\Lesley\Desktop\UNDP Nepal\UNDP Logos\UNDP_Logo-Blue w Tagline-E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0744.JPG"/>
          <p:cNvPicPr>
            <a:picLocks noGrp="1" noChangeAspect="1"/>
          </p:cNvPicPr>
          <p:nvPr>
            <p:ph idx="1"/>
          </p:nvPr>
        </p:nvPicPr>
        <p:blipFill>
          <a:blip r:embed="rId2" cstate="print"/>
          <a:stretch>
            <a:fillRect/>
          </a:stretch>
        </p:blipFill>
        <p:spPr>
          <a:xfrm>
            <a:off x="2275208" y="313600"/>
            <a:ext cx="7506788" cy="5630091"/>
          </a:xfrm>
        </p:spPr>
      </p:pic>
      <p:sp>
        <p:nvSpPr>
          <p:cNvPr id="7" name="Rectangle 6"/>
          <p:cNvSpPr/>
          <p:nvPr/>
        </p:nvSpPr>
        <p:spPr>
          <a:xfrm>
            <a:off x="4451331" y="6036708"/>
            <a:ext cx="3478837" cy="701731"/>
          </a:xfrm>
          <a:prstGeom prst="rect">
            <a:avLst/>
          </a:prstGeom>
        </p:spPr>
        <p:txBody>
          <a:bodyPr wrap="none">
            <a:spAutoFit/>
          </a:bodyPr>
          <a:lstStyle/>
          <a:p>
            <a:pPr lvl="0">
              <a:lnSpc>
                <a:spcPct val="90000"/>
              </a:lnSpc>
              <a:spcBef>
                <a:spcPct val="0"/>
              </a:spcBef>
            </a:pPr>
            <a:r>
              <a:rPr lang="en-US" sz="4400" b="1" dirty="0" smtClean="0">
                <a:solidFill>
                  <a:prstClr val="black"/>
                </a:solidFill>
                <a:latin typeface="Verdana" pitchFamily="34" charset="0"/>
                <a:ea typeface="Verdana" pitchFamily="34" charset="0"/>
                <a:cs typeface="Verdana" pitchFamily="34" charset="0"/>
              </a:rPr>
              <a:t>Thank you</a:t>
            </a:r>
            <a:endParaRPr lang="en-US" sz="4400" b="1" dirty="0">
              <a:solidFill>
                <a:prstClr val="black"/>
              </a:solidFill>
              <a:latin typeface="Verdana" pitchFamily="34" charset="0"/>
              <a:ea typeface="Verdana" pitchFamily="34" charset="0"/>
              <a:cs typeface="Verdana" pitchFamily="34" charset="0"/>
            </a:endParaRPr>
          </a:p>
        </p:txBody>
      </p:sp>
      <p:sp>
        <p:nvSpPr>
          <p:cNvPr id="12" name="Stat Text"/>
          <p:cNvSpPr txBox="1"/>
          <p:nvPr/>
        </p:nvSpPr>
        <p:spPr>
          <a:xfrm>
            <a:off x="8502013" y="6451950"/>
            <a:ext cx="3689987" cy="406050"/>
          </a:xfrm>
          <a:prstGeom prst="rect">
            <a:avLst/>
          </a:prstGeom>
          <a:noFill/>
        </p:spPr>
        <p:txBody>
          <a:bodyPr wrap="square" rtlCol="0" anchor="b" anchorCtr="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descr="C:\Users\Lesley\Desktop\UNDP Nepal\UNDP Logos\UNDP_Logo-Blue w Tagline-E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020" y="109516"/>
            <a:ext cx="8736368" cy="930275"/>
          </a:xfrm>
        </p:spPr>
        <p:txBody>
          <a:bodyPr>
            <a:normAutofit/>
          </a:bodyPr>
          <a:lstStyle/>
          <a:p>
            <a:r>
              <a:rPr lang="en-US" sz="6000" b="1" dirty="0" smtClean="0">
                <a:latin typeface="+mn-lt"/>
              </a:rPr>
              <a:t>Project Objectives</a:t>
            </a:r>
            <a:endParaRPr lang="en-US" sz="6000" b="1" dirty="0">
              <a:latin typeface="+mn-lt"/>
            </a:endParaRPr>
          </a:p>
        </p:txBody>
      </p:sp>
      <p:sp>
        <p:nvSpPr>
          <p:cNvPr id="13" name="TextBox 12"/>
          <p:cNvSpPr txBox="1"/>
          <p:nvPr/>
        </p:nvSpPr>
        <p:spPr>
          <a:xfrm>
            <a:off x="729342" y="2004742"/>
            <a:ext cx="6727371" cy="461665"/>
          </a:xfrm>
          <a:prstGeom prst="rect">
            <a:avLst/>
          </a:prstGeom>
          <a:noFill/>
        </p:spPr>
        <p:txBody>
          <a:bodyPr wrap="square" rtlCol="0">
            <a:spAutoFit/>
          </a:bodyPr>
          <a:lstStyle/>
          <a:p>
            <a:r>
              <a:rPr lang="en-US" sz="2400" b="1" dirty="0" smtClean="0"/>
              <a:t>2.  Capacity Building</a:t>
            </a:r>
          </a:p>
        </p:txBody>
      </p:sp>
      <p:sp>
        <p:nvSpPr>
          <p:cNvPr id="14" name="TextBox 13"/>
          <p:cNvSpPr txBox="1"/>
          <p:nvPr/>
        </p:nvSpPr>
        <p:spPr>
          <a:xfrm>
            <a:off x="1077684" y="2466407"/>
            <a:ext cx="10515601" cy="830997"/>
          </a:xfrm>
          <a:prstGeom prst="rect">
            <a:avLst/>
          </a:prstGeom>
          <a:noFill/>
        </p:spPr>
        <p:txBody>
          <a:bodyPr wrap="square" rtlCol="0">
            <a:spAutoFit/>
          </a:bodyPr>
          <a:lstStyle/>
          <a:p>
            <a:pPr marL="457200" indent="-457200"/>
            <a:r>
              <a:rPr lang="en-US" sz="2400" b="1" dirty="0" smtClean="0"/>
              <a:t>a. International experts training UNV Engineers through Debris Management</a:t>
            </a:r>
          </a:p>
          <a:p>
            <a:pPr marL="457200" indent="-457200"/>
            <a:r>
              <a:rPr lang="en-US" sz="2400" b="1" dirty="0" smtClean="0"/>
              <a:t>b. Empowerment of local communities</a:t>
            </a:r>
          </a:p>
        </p:txBody>
      </p:sp>
      <p:sp>
        <p:nvSpPr>
          <p:cNvPr id="25" name="TextBox 24"/>
          <p:cNvSpPr txBox="1"/>
          <p:nvPr/>
        </p:nvSpPr>
        <p:spPr>
          <a:xfrm>
            <a:off x="729342" y="1033680"/>
            <a:ext cx="6727371" cy="461665"/>
          </a:xfrm>
          <a:prstGeom prst="rect">
            <a:avLst/>
          </a:prstGeom>
          <a:noFill/>
        </p:spPr>
        <p:txBody>
          <a:bodyPr wrap="square" rtlCol="0">
            <a:spAutoFit/>
          </a:bodyPr>
          <a:lstStyle/>
          <a:p>
            <a:r>
              <a:rPr lang="en-US" sz="2400" b="1" dirty="0"/>
              <a:t>1</a:t>
            </a:r>
            <a:r>
              <a:rPr lang="en-US" sz="2400" b="1" dirty="0" smtClean="0"/>
              <a:t>.  Immediate Disaster Recovery</a:t>
            </a:r>
          </a:p>
        </p:txBody>
      </p:sp>
      <p:sp>
        <p:nvSpPr>
          <p:cNvPr id="31" name="Stat Text"/>
          <p:cNvSpPr txBox="1"/>
          <p:nvPr/>
        </p:nvSpPr>
        <p:spPr>
          <a:xfrm>
            <a:off x="9035413" y="6457890"/>
            <a:ext cx="3156587" cy="40011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729342" y="4185548"/>
            <a:ext cx="5365248" cy="461665"/>
          </a:xfrm>
          <a:prstGeom prst="rect">
            <a:avLst/>
          </a:prstGeom>
          <a:noFill/>
        </p:spPr>
        <p:txBody>
          <a:bodyPr wrap="square" rtlCol="0">
            <a:spAutoFit/>
          </a:bodyPr>
          <a:lstStyle/>
          <a:p>
            <a:r>
              <a:rPr lang="en-US" sz="2400" b="1" dirty="0" smtClean="0"/>
              <a:t>4.  Facilitation of Reconstruction</a:t>
            </a:r>
          </a:p>
        </p:txBody>
      </p:sp>
      <p:sp>
        <p:nvSpPr>
          <p:cNvPr id="15" name="TextBox 14"/>
          <p:cNvSpPr txBox="1"/>
          <p:nvPr/>
        </p:nvSpPr>
        <p:spPr>
          <a:xfrm>
            <a:off x="1149531" y="4676717"/>
            <a:ext cx="10613571" cy="461665"/>
          </a:xfrm>
          <a:prstGeom prst="rect">
            <a:avLst/>
          </a:prstGeom>
          <a:noFill/>
        </p:spPr>
        <p:txBody>
          <a:bodyPr wrap="square" rtlCol="0">
            <a:spAutoFit/>
          </a:bodyPr>
          <a:lstStyle/>
          <a:p>
            <a:pPr marL="457200" indent="-457200">
              <a:buFont typeface="+mj-lt"/>
              <a:buAutoNum type="alphaLcPeriod"/>
            </a:pPr>
            <a:r>
              <a:rPr lang="en-US" sz="2400" b="1" dirty="0" smtClean="0"/>
              <a:t>Reconstruction can begin only after demolition</a:t>
            </a:r>
          </a:p>
        </p:txBody>
      </p:sp>
      <p:sp>
        <p:nvSpPr>
          <p:cNvPr id="16" name="TextBox 15"/>
          <p:cNvSpPr txBox="1"/>
          <p:nvPr/>
        </p:nvSpPr>
        <p:spPr>
          <a:xfrm>
            <a:off x="1110344" y="3768471"/>
            <a:ext cx="10574382" cy="461665"/>
          </a:xfrm>
          <a:prstGeom prst="rect">
            <a:avLst/>
          </a:prstGeom>
          <a:noFill/>
        </p:spPr>
        <p:txBody>
          <a:bodyPr wrap="square" rtlCol="0">
            <a:spAutoFit/>
          </a:bodyPr>
          <a:lstStyle/>
          <a:p>
            <a:pPr marL="457200" indent="-457200">
              <a:buFont typeface="+mj-lt"/>
              <a:buAutoNum type="alphaLcPeriod"/>
            </a:pPr>
            <a:r>
              <a:rPr lang="en-US" sz="2400" b="1" dirty="0" smtClean="0"/>
              <a:t>Public and private safety through demolition of hazardous structures</a:t>
            </a:r>
          </a:p>
        </p:txBody>
      </p:sp>
      <p:sp>
        <p:nvSpPr>
          <p:cNvPr id="17" name="TextBox 16"/>
          <p:cNvSpPr txBox="1"/>
          <p:nvPr/>
        </p:nvSpPr>
        <p:spPr>
          <a:xfrm>
            <a:off x="729342" y="5167886"/>
            <a:ext cx="6727371" cy="461665"/>
          </a:xfrm>
          <a:prstGeom prst="rect">
            <a:avLst/>
          </a:prstGeom>
          <a:noFill/>
        </p:spPr>
        <p:txBody>
          <a:bodyPr wrap="square" rtlCol="0">
            <a:spAutoFit/>
          </a:bodyPr>
          <a:lstStyle/>
          <a:p>
            <a:r>
              <a:rPr lang="en-US" sz="2400" b="1" dirty="0" smtClean="0"/>
              <a:t>5.  M&amp;E Innovation - Cross </a:t>
            </a:r>
            <a:r>
              <a:rPr lang="en-US" sz="2400" b="1" dirty="0"/>
              <a:t>Sector Coordination </a:t>
            </a:r>
            <a:endParaRPr lang="en-US" sz="2400" b="1" dirty="0" smtClean="0"/>
          </a:p>
        </p:txBody>
      </p:sp>
      <p:sp>
        <p:nvSpPr>
          <p:cNvPr id="18" name="TextBox 17"/>
          <p:cNvSpPr txBox="1"/>
          <p:nvPr/>
        </p:nvSpPr>
        <p:spPr>
          <a:xfrm>
            <a:off x="1123406" y="5707926"/>
            <a:ext cx="10443753" cy="461665"/>
          </a:xfrm>
          <a:prstGeom prst="rect">
            <a:avLst/>
          </a:prstGeom>
          <a:noFill/>
        </p:spPr>
        <p:txBody>
          <a:bodyPr wrap="square" rtlCol="0">
            <a:spAutoFit/>
          </a:bodyPr>
          <a:lstStyle/>
          <a:p>
            <a:pPr marL="457200" indent="-457200">
              <a:buFont typeface="+mj-lt"/>
              <a:buAutoNum type="alphaLcPeriod"/>
            </a:pPr>
            <a:r>
              <a:rPr lang="en-US" sz="2400" b="1" dirty="0" smtClean="0"/>
              <a:t>Enhancing Monitoring and Evaluation through the Microsoft application</a:t>
            </a:r>
          </a:p>
        </p:txBody>
      </p:sp>
      <p:sp>
        <p:nvSpPr>
          <p:cNvPr id="19" name="TextBox 18"/>
          <p:cNvSpPr txBox="1"/>
          <p:nvPr/>
        </p:nvSpPr>
        <p:spPr>
          <a:xfrm>
            <a:off x="1077684" y="1495345"/>
            <a:ext cx="11114316" cy="461665"/>
          </a:xfrm>
          <a:prstGeom prst="rect">
            <a:avLst/>
          </a:prstGeom>
          <a:noFill/>
        </p:spPr>
        <p:txBody>
          <a:bodyPr wrap="square" rtlCol="0">
            <a:spAutoFit/>
          </a:bodyPr>
          <a:lstStyle/>
          <a:p>
            <a:r>
              <a:rPr lang="en-US" sz="2400" b="1" dirty="0" smtClean="0"/>
              <a:t>a.  Supporting communities through Cash for Work and Debris Management</a:t>
            </a:r>
          </a:p>
        </p:txBody>
      </p:sp>
      <p:sp>
        <p:nvSpPr>
          <p:cNvPr id="22" name="TextBox 21"/>
          <p:cNvSpPr txBox="1"/>
          <p:nvPr/>
        </p:nvSpPr>
        <p:spPr>
          <a:xfrm>
            <a:off x="783771" y="3308808"/>
            <a:ext cx="10417629" cy="461665"/>
          </a:xfrm>
          <a:prstGeom prst="rect">
            <a:avLst/>
          </a:prstGeom>
          <a:noFill/>
        </p:spPr>
        <p:txBody>
          <a:bodyPr wrap="square" rtlCol="0">
            <a:spAutoFit/>
          </a:bodyPr>
          <a:lstStyle/>
          <a:p>
            <a:r>
              <a:rPr lang="en-US" sz="2400" b="1" dirty="0" smtClean="0"/>
              <a:t>3.  Debris Management and Demolition</a:t>
            </a:r>
          </a:p>
        </p:txBody>
      </p:sp>
      <p:pic>
        <p:nvPicPr>
          <p:cNvPr id="20" name="Picture 2" descr="C:\Users\Lesley\Desktop\UNDP Nepal\UNDP Logos\UNDP_Logo-Blue w Tagline-ENG.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354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50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500"/>
                                        <p:tgtEl>
                                          <p:spTgt spid="2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fade">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5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25"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980" y="330119"/>
            <a:ext cx="5727419" cy="930275"/>
          </a:xfrm>
        </p:spPr>
        <p:txBody>
          <a:bodyPr>
            <a:normAutofit/>
          </a:bodyPr>
          <a:lstStyle/>
          <a:p>
            <a:r>
              <a:rPr lang="en-US" sz="3600" b="1" dirty="0" smtClean="0">
                <a:latin typeface="Verdana" pitchFamily="34" charset="0"/>
                <a:ea typeface="Verdana" pitchFamily="34" charset="0"/>
                <a:cs typeface="Verdana" pitchFamily="34" charset="0"/>
              </a:rPr>
              <a:t>PHASE 1 </a:t>
            </a:r>
            <a:endParaRPr lang="en-US" sz="3600" b="1" dirty="0">
              <a:latin typeface="Verdana" pitchFamily="34" charset="0"/>
              <a:ea typeface="Verdana" pitchFamily="34" charset="0"/>
              <a:cs typeface="Verdana" pitchFamily="34" charset="0"/>
            </a:endParaRPr>
          </a:p>
        </p:txBody>
      </p:sp>
      <p:sp>
        <p:nvSpPr>
          <p:cNvPr id="24" name="TextBox 23"/>
          <p:cNvSpPr txBox="1"/>
          <p:nvPr/>
        </p:nvSpPr>
        <p:spPr>
          <a:xfrm>
            <a:off x="1282980" y="1347142"/>
            <a:ext cx="10242677" cy="492443"/>
          </a:xfrm>
          <a:prstGeom prst="rect">
            <a:avLst/>
          </a:prstGeom>
          <a:noFill/>
        </p:spPr>
        <p:txBody>
          <a:bodyPr wrap="square" rtlCol="0">
            <a:spAutoFit/>
          </a:bodyPr>
          <a:lstStyle/>
          <a:p>
            <a:r>
              <a:rPr lang="en-US" sz="2600" b="1" dirty="0" smtClean="0">
                <a:latin typeface="Verdana" pitchFamily="34" charset="0"/>
                <a:ea typeface="Verdana" pitchFamily="34" charset="0"/>
                <a:cs typeface="Verdana" pitchFamily="34" charset="0"/>
              </a:rPr>
              <a:t>1. Private and public buildings</a:t>
            </a:r>
          </a:p>
        </p:txBody>
      </p:sp>
      <p:sp>
        <p:nvSpPr>
          <p:cNvPr id="5" name="TextBox 4"/>
          <p:cNvSpPr txBox="1"/>
          <p:nvPr/>
        </p:nvSpPr>
        <p:spPr>
          <a:xfrm>
            <a:off x="1282981" y="1814399"/>
            <a:ext cx="10242677" cy="1046440"/>
          </a:xfrm>
          <a:prstGeom prst="rect">
            <a:avLst/>
          </a:prstGeom>
          <a:noFill/>
        </p:spPr>
        <p:txBody>
          <a:bodyPr wrap="square" rtlCol="0">
            <a:spAutoFit/>
          </a:bodyPr>
          <a:lstStyle/>
          <a:p>
            <a:pPr marL="742950" indent="-742950"/>
            <a:r>
              <a:rPr lang="en-US" sz="2600" b="1" dirty="0" smtClean="0">
                <a:latin typeface="Verdana" pitchFamily="34" charset="0"/>
                <a:ea typeface="Verdana" pitchFamily="34" charset="0"/>
                <a:cs typeface="Verdana" pitchFamily="34" charset="0"/>
              </a:rPr>
              <a:t>2. Stone masonry buildings</a:t>
            </a:r>
          </a:p>
          <a:p>
            <a:endParaRPr lang="en-US" sz="3600" b="1" dirty="0" smtClean="0">
              <a:latin typeface="Verdana" pitchFamily="34" charset="0"/>
              <a:ea typeface="Verdana" pitchFamily="34" charset="0"/>
              <a:cs typeface="Verdana" pitchFamily="34" charset="0"/>
            </a:endParaRPr>
          </a:p>
        </p:txBody>
      </p:sp>
      <p:sp>
        <p:nvSpPr>
          <p:cNvPr id="6" name="Stat Text"/>
          <p:cNvSpPr txBox="1"/>
          <p:nvPr/>
        </p:nvSpPr>
        <p:spPr>
          <a:xfrm>
            <a:off x="9035413" y="6457890"/>
            <a:ext cx="3156587" cy="40011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1282981" y="2259905"/>
            <a:ext cx="10242677" cy="1046440"/>
          </a:xfrm>
          <a:prstGeom prst="rect">
            <a:avLst/>
          </a:prstGeom>
          <a:noFill/>
        </p:spPr>
        <p:txBody>
          <a:bodyPr wrap="square" rtlCol="0">
            <a:spAutoFit/>
          </a:bodyPr>
          <a:lstStyle/>
          <a:p>
            <a:pPr marL="742950" indent="-742950"/>
            <a:r>
              <a:rPr lang="en-US" sz="2600" b="1" dirty="0" smtClean="0">
                <a:latin typeface="Verdana" pitchFamily="34" charset="0"/>
                <a:ea typeface="Verdana" pitchFamily="34" charset="0"/>
                <a:cs typeface="Verdana" pitchFamily="34" charset="0"/>
              </a:rPr>
              <a:t>3. Labor intensive demolition</a:t>
            </a:r>
          </a:p>
          <a:p>
            <a:endParaRPr lang="en-US" sz="3600" b="1" dirty="0" smtClean="0">
              <a:latin typeface="Verdana" pitchFamily="34" charset="0"/>
              <a:ea typeface="Verdana" pitchFamily="34" charset="0"/>
              <a:cs typeface="Verdana" pitchFamily="34" charset="0"/>
            </a:endParaRPr>
          </a:p>
        </p:txBody>
      </p:sp>
      <p:pic>
        <p:nvPicPr>
          <p:cNvPr id="8" name="Picture 2" descr="C:\Users\Lesley\Desktop\UNDP Nepal\UNDP Logos\UNDP_Logo-Blue w Tagline-ENG.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282981" y="3076886"/>
            <a:ext cx="2532017" cy="8889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Verdana" pitchFamily="34" charset="0"/>
                <a:ea typeface="Verdana" pitchFamily="34" charset="0"/>
                <a:cs typeface="Verdana" pitchFamily="34" charset="0"/>
              </a:rPr>
              <a:t>PHASE 2</a:t>
            </a:r>
            <a:endParaRPr lang="en-US" sz="3600" b="1" dirty="0">
              <a:latin typeface="Verdana" pitchFamily="34" charset="0"/>
              <a:ea typeface="Verdana" pitchFamily="34" charset="0"/>
              <a:cs typeface="Verdana" pitchFamily="34" charset="0"/>
            </a:endParaRPr>
          </a:p>
        </p:txBody>
      </p:sp>
      <p:sp>
        <p:nvSpPr>
          <p:cNvPr id="10" name="Content Placeholder 6"/>
          <p:cNvSpPr txBox="1">
            <a:spLocks/>
          </p:cNvSpPr>
          <p:nvPr/>
        </p:nvSpPr>
        <p:spPr>
          <a:xfrm>
            <a:off x="1222020" y="4029747"/>
            <a:ext cx="9876349" cy="30155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2600" b="1" dirty="0" smtClean="0">
                <a:latin typeface="Verdana" pitchFamily="34" charset="0"/>
                <a:ea typeface="Verdana" pitchFamily="34" charset="0"/>
                <a:cs typeface="Verdana" pitchFamily="34" charset="0"/>
              </a:rPr>
              <a:t>Public/Community buildings</a:t>
            </a:r>
          </a:p>
          <a:p>
            <a:pPr marL="514350" indent="-514350">
              <a:buAutoNum type="arabicPeriod"/>
            </a:pPr>
            <a:r>
              <a:rPr lang="en-US" sz="2600" b="1" dirty="0" smtClean="0">
                <a:latin typeface="Verdana" pitchFamily="34" charset="0"/>
                <a:ea typeface="Verdana" pitchFamily="34" charset="0"/>
                <a:cs typeface="Verdana" pitchFamily="34" charset="0"/>
              </a:rPr>
              <a:t>RCC/Masonry buildings</a:t>
            </a:r>
          </a:p>
          <a:p>
            <a:pPr marL="514350" indent="-514350">
              <a:buAutoNum type="arabicPeriod"/>
            </a:pPr>
            <a:r>
              <a:rPr lang="en-US" sz="2600" b="1" dirty="0" smtClean="0">
                <a:latin typeface="Verdana" pitchFamily="34" charset="0"/>
                <a:ea typeface="Verdana" pitchFamily="34" charset="0"/>
                <a:cs typeface="Verdana" pitchFamily="34" charset="0"/>
              </a:rPr>
              <a:t>Labor cum Mechanical demolition</a:t>
            </a:r>
          </a:p>
          <a:p>
            <a:endParaRPr lang="en-US" sz="2600" dirty="0"/>
          </a:p>
        </p:txBody>
      </p:sp>
    </p:spTree>
    <p:extLst>
      <p:ext uri="{BB962C8B-B14F-4D97-AF65-F5344CB8AC3E}">
        <p14:creationId xmlns:p14="http://schemas.microsoft.com/office/powerpoint/2010/main" val="1812705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grpId="0" nodeType="after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2464130" y="5985165"/>
            <a:ext cx="7252063" cy="533400"/>
          </a:xfrm>
        </p:spPr>
        <p:txBody>
          <a:bodyPr>
            <a:noAutofit/>
          </a:bodyPr>
          <a:lstStyle/>
          <a:p>
            <a:pPr algn="ctr"/>
            <a:r>
              <a:rPr lang="en-US" sz="2800" b="1" dirty="0" smtClean="0"/>
              <a:t>UNDP Cash for work brigade working in </a:t>
            </a:r>
            <a:r>
              <a:rPr lang="en-US" sz="2800" b="1" dirty="0" err="1" smtClean="0"/>
              <a:t>Irkhu</a:t>
            </a:r>
            <a:endParaRPr lang="en-US" sz="2800" b="1" dirty="0"/>
          </a:p>
        </p:txBody>
      </p:sp>
      <p:pic>
        <p:nvPicPr>
          <p:cNvPr id="4" name="Picture 3" descr="IMG_80101.jpg"/>
          <p:cNvPicPr>
            <a:picLocks noChangeAspect="1"/>
          </p:cNvPicPr>
          <p:nvPr/>
        </p:nvPicPr>
        <p:blipFill>
          <a:blip r:embed="rId2"/>
          <a:stretch>
            <a:fillRect/>
          </a:stretch>
        </p:blipFill>
        <p:spPr>
          <a:xfrm>
            <a:off x="1176714" y="183805"/>
            <a:ext cx="9144000" cy="5638800"/>
          </a:xfrm>
          <a:prstGeom prst="rect">
            <a:avLst/>
          </a:prstGeom>
          <a:effectLst/>
        </p:spPr>
      </p:pic>
      <p:sp>
        <p:nvSpPr>
          <p:cNvPr id="5" name="Stat Text"/>
          <p:cNvSpPr txBox="1"/>
          <p:nvPr/>
        </p:nvSpPr>
        <p:spPr>
          <a:xfrm>
            <a:off x="8502013" y="6451950"/>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C:\Users\Lesley\Desktop\UNDP Nepal\UNDP Logos\UNDP_Logo-Blue w Tagline-E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5252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40" y="770800"/>
            <a:ext cx="11179919" cy="5712976"/>
          </a:xfrm>
          <a:prstGeom prst="rect">
            <a:avLst/>
          </a:prstGeom>
        </p:spPr>
      </p:pic>
      <p:sp>
        <p:nvSpPr>
          <p:cNvPr id="23" name="TextBox 22"/>
          <p:cNvSpPr txBox="1"/>
          <p:nvPr/>
        </p:nvSpPr>
        <p:spPr>
          <a:xfrm>
            <a:off x="529291" y="1169767"/>
            <a:ext cx="3336751" cy="400110"/>
          </a:xfrm>
          <a:prstGeom prst="rect">
            <a:avLst/>
          </a:prstGeom>
          <a:noFill/>
        </p:spPr>
        <p:txBody>
          <a:bodyPr wrap="square" rtlCol="0">
            <a:spAutoFit/>
          </a:bodyPr>
          <a:lstStyle/>
          <a:p>
            <a:r>
              <a:rPr lang="en-US" sz="2000" b="1" dirty="0" smtClean="0"/>
              <a:t>901 CFW </a:t>
            </a:r>
            <a:r>
              <a:rPr lang="en-US" sz="2000" b="1" dirty="0"/>
              <a:t>Participants</a:t>
            </a:r>
          </a:p>
        </p:txBody>
      </p:sp>
      <p:sp>
        <p:nvSpPr>
          <p:cNvPr id="24" name="TextBox 23"/>
          <p:cNvSpPr txBox="1"/>
          <p:nvPr/>
        </p:nvSpPr>
        <p:spPr>
          <a:xfrm>
            <a:off x="554175" y="1546471"/>
            <a:ext cx="3336751" cy="400110"/>
          </a:xfrm>
          <a:prstGeom prst="rect">
            <a:avLst/>
          </a:prstGeom>
          <a:noFill/>
        </p:spPr>
        <p:txBody>
          <a:bodyPr wrap="square" rtlCol="0">
            <a:spAutoFit/>
          </a:bodyPr>
          <a:lstStyle/>
          <a:p>
            <a:r>
              <a:rPr lang="en-US" sz="2000" b="1" dirty="0" smtClean="0"/>
              <a:t>45% Female Participation</a:t>
            </a:r>
            <a:endParaRPr lang="en-US" sz="2000" b="1" dirty="0"/>
          </a:p>
        </p:txBody>
      </p:sp>
      <p:sp>
        <p:nvSpPr>
          <p:cNvPr id="25" name="TextBox 24"/>
          <p:cNvSpPr txBox="1"/>
          <p:nvPr/>
        </p:nvSpPr>
        <p:spPr>
          <a:xfrm>
            <a:off x="554175" y="1912840"/>
            <a:ext cx="3336751" cy="400110"/>
          </a:xfrm>
          <a:prstGeom prst="rect">
            <a:avLst/>
          </a:prstGeom>
          <a:noFill/>
        </p:spPr>
        <p:txBody>
          <a:bodyPr wrap="square" rtlCol="0">
            <a:spAutoFit/>
          </a:bodyPr>
          <a:lstStyle/>
          <a:p>
            <a:r>
              <a:rPr lang="en-US" sz="2000" b="1" dirty="0" smtClean="0"/>
              <a:t>1148 Rural H</a:t>
            </a:r>
            <a:r>
              <a:rPr lang="en-US" sz="2000" b="1" dirty="0"/>
              <a:t>o</a:t>
            </a:r>
            <a:r>
              <a:rPr lang="en-US" sz="2000" b="1" dirty="0" smtClean="0"/>
              <a:t>mes Assessed</a:t>
            </a:r>
            <a:endParaRPr lang="en-US" sz="2000" b="1" dirty="0"/>
          </a:p>
        </p:txBody>
      </p:sp>
      <p:sp>
        <p:nvSpPr>
          <p:cNvPr id="26" name="TextBox 25"/>
          <p:cNvSpPr txBox="1"/>
          <p:nvPr/>
        </p:nvSpPr>
        <p:spPr>
          <a:xfrm>
            <a:off x="515538" y="2299879"/>
            <a:ext cx="3336751" cy="400110"/>
          </a:xfrm>
          <a:prstGeom prst="rect">
            <a:avLst/>
          </a:prstGeom>
          <a:noFill/>
        </p:spPr>
        <p:txBody>
          <a:bodyPr wrap="square" rtlCol="0">
            <a:spAutoFit/>
          </a:bodyPr>
          <a:lstStyle/>
          <a:p>
            <a:r>
              <a:rPr lang="en-US" sz="2000" b="1" dirty="0" smtClean="0"/>
              <a:t> 674 Demolition Completed</a:t>
            </a:r>
            <a:endParaRPr lang="en-US" sz="2000" b="1" dirty="0"/>
          </a:p>
        </p:txBody>
      </p:sp>
      <p:sp>
        <p:nvSpPr>
          <p:cNvPr id="29" name="TextBox 28"/>
          <p:cNvSpPr txBox="1"/>
          <p:nvPr/>
        </p:nvSpPr>
        <p:spPr>
          <a:xfrm>
            <a:off x="554175" y="2705556"/>
            <a:ext cx="3336917" cy="400110"/>
          </a:xfrm>
          <a:prstGeom prst="rect">
            <a:avLst/>
          </a:prstGeom>
          <a:noFill/>
        </p:spPr>
        <p:txBody>
          <a:bodyPr wrap="square" rtlCol="0">
            <a:spAutoFit/>
          </a:bodyPr>
          <a:lstStyle/>
          <a:p>
            <a:r>
              <a:rPr lang="en-US" sz="2000" b="1" dirty="0" smtClean="0"/>
              <a:t>32,517 m</a:t>
            </a:r>
            <a:r>
              <a:rPr lang="en-US" sz="2000" b="1" baseline="30000" dirty="0" smtClean="0"/>
              <a:t>3</a:t>
            </a:r>
            <a:r>
              <a:rPr lang="en-US" sz="2000" b="1" dirty="0" smtClean="0"/>
              <a:t> of Debris</a:t>
            </a:r>
            <a:endParaRPr lang="en-US" sz="2000" b="1" dirty="0"/>
          </a:p>
        </p:txBody>
      </p:sp>
      <p:sp>
        <p:nvSpPr>
          <p:cNvPr id="33" name="TextBox 32"/>
          <p:cNvSpPr txBox="1"/>
          <p:nvPr/>
        </p:nvSpPr>
        <p:spPr>
          <a:xfrm>
            <a:off x="8397176" y="1196437"/>
            <a:ext cx="3336751" cy="400110"/>
          </a:xfrm>
          <a:prstGeom prst="rect">
            <a:avLst/>
          </a:prstGeom>
          <a:noFill/>
        </p:spPr>
        <p:txBody>
          <a:bodyPr wrap="square" rtlCol="0">
            <a:spAutoFit/>
          </a:bodyPr>
          <a:lstStyle/>
          <a:p>
            <a:r>
              <a:rPr lang="en-US" sz="2000" b="1" dirty="0" smtClean="0"/>
              <a:t>952 CFW Participants</a:t>
            </a:r>
            <a:endParaRPr lang="en-US" sz="2000" b="1" dirty="0"/>
          </a:p>
        </p:txBody>
      </p:sp>
      <p:sp>
        <p:nvSpPr>
          <p:cNvPr id="34" name="TextBox 33"/>
          <p:cNvSpPr txBox="1"/>
          <p:nvPr/>
        </p:nvSpPr>
        <p:spPr>
          <a:xfrm>
            <a:off x="8397176" y="1546471"/>
            <a:ext cx="3336751" cy="400110"/>
          </a:xfrm>
          <a:prstGeom prst="rect">
            <a:avLst/>
          </a:prstGeom>
          <a:noFill/>
        </p:spPr>
        <p:txBody>
          <a:bodyPr wrap="square" rtlCol="0">
            <a:spAutoFit/>
          </a:bodyPr>
          <a:lstStyle/>
          <a:p>
            <a:r>
              <a:rPr lang="en-US" sz="2000" b="1" dirty="0" smtClean="0"/>
              <a:t>37% Female Participation</a:t>
            </a:r>
            <a:endParaRPr lang="en-US" sz="2000" b="1" dirty="0"/>
          </a:p>
        </p:txBody>
      </p:sp>
      <p:sp>
        <p:nvSpPr>
          <p:cNvPr id="35" name="TextBox 34"/>
          <p:cNvSpPr txBox="1"/>
          <p:nvPr/>
        </p:nvSpPr>
        <p:spPr>
          <a:xfrm>
            <a:off x="8397176" y="1912840"/>
            <a:ext cx="3336751" cy="400110"/>
          </a:xfrm>
          <a:prstGeom prst="rect">
            <a:avLst/>
          </a:prstGeom>
          <a:noFill/>
        </p:spPr>
        <p:txBody>
          <a:bodyPr wrap="square" rtlCol="0">
            <a:spAutoFit/>
          </a:bodyPr>
          <a:lstStyle/>
          <a:p>
            <a:r>
              <a:rPr lang="en-US" sz="2000" b="1" dirty="0" smtClean="0"/>
              <a:t>1066 Rural H</a:t>
            </a:r>
            <a:r>
              <a:rPr lang="en-US" sz="2000" b="1" dirty="0"/>
              <a:t>o</a:t>
            </a:r>
            <a:r>
              <a:rPr lang="en-US" sz="2000" b="1" dirty="0" smtClean="0"/>
              <a:t>mes Assessed</a:t>
            </a:r>
            <a:endParaRPr lang="en-US" sz="2000" b="1" dirty="0"/>
          </a:p>
        </p:txBody>
      </p:sp>
      <p:sp>
        <p:nvSpPr>
          <p:cNvPr id="36" name="TextBox 35"/>
          <p:cNvSpPr txBox="1"/>
          <p:nvPr/>
        </p:nvSpPr>
        <p:spPr>
          <a:xfrm>
            <a:off x="8397176" y="2274121"/>
            <a:ext cx="3336751" cy="400110"/>
          </a:xfrm>
          <a:prstGeom prst="rect">
            <a:avLst/>
          </a:prstGeom>
          <a:noFill/>
        </p:spPr>
        <p:txBody>
          <a:bodyPr wrap="square" rtlCol="0">
            <a:spAutoFit/>
          </a:bodyPr>
          <a:lstStyle/>
          <a:p>
            <a:r>
              <a:rPr lang="en-US" sz="2000" b="1" dirty="0" smtClean="0"/>
              <a:t>562 Demolition Completed</a:t>
            </a:r>
            <a:endParaRPr lang="en-US" sz="2000" b="1" dirty="0"/>
          </a:p>
        </p:txBody>
      </p:sp>
      <p:sp>
        <p:nvSpPr>
          <p:cNvPr id="39" name="TextBox 38"/>
          <p:cNvSpPr txBox="1"/>
          <p:nvPr/>
        </p:nvSpPr>
        <p:spPr>
          <a:xfrm>
            <a:off x="8397176" y="2741975"/>
            <a:ext cx="3336917" cy="400110"/>
          </a:xfrm>
          <a:prstGeom prst="rect">
            <a:avLst/>
          </a:prstGeom>
          <a:noFill/>
        </p:spPr>
        <p:txBody>
          <a:bodyPr wrap="square" rtlCol="0">
            <a:spAutoFit/>
          </a:bodyPr>
          <a:lstStyle/>
          <a:p>
            <a:r>
              <a:rPr lang="en-US" sz="2000" b="1" dirty="0" smtClean="0"/>
              <a:t>37,510 m</a:t>
            </a:r>
            <a:r>
              <a:rPr lang="en-US" sz="2000" b="1" baseline="30000" dirty="0" smtClean="0"/>
              <a:t>3</a:t>
            </a:r>
            <a:r>
              <a:rPr lang="en-US" sz="2000" b="1" dirty="0" smtClean="0"/>
              <a:t> of Debris</a:t>
            </a:r>
            <a:endParaRPr lang="en-US" sz="2000" b="1" dirty="0"/>
          </a:p>
        </p:txBody>
      </p:sp>
      <p:sp>
        <p:nvSpPr>
          <p:cNvPr id="41" name="TextBox 40"/>
          <p:cNvSpPr txBox="1"/>
          <p:nvPr/>
        </p:nvSpPr>
        <p:spPr>
          <a:xfrm>
            <a:off x="4482023" y="1196437"/>
            <a:ext cx="3336751" cy="400110"/>
          </a:xfrm>
          <a:prstGeom prst="rect">
            <a:avLst/>
          </a:prstGeom>
          <a:noFill/>
        </p:spPr>
        <p:txBody>
          <a:bodyPr wrap="square" rtlCol="0">
            <a:spAutoFit/>
          </a:bodyPr>
          <a:lstStyle/>
          <a:p>
            <a:r>
              <a:rPr lang="en-US" sz="2000" b="1" dirty="0" smtClean="0"/>
              <a:t>1050 CFW Participants</a:t>
            </a:r>
            <a:endParaRPr lang="en-US" sz="2000" b="1" dirty="0"/>
          </a:p>
        </p:txBody>
      </p:sp>
      <p:sp>
        <p:nvSpPr>
          <p:cNvPr id="42" name="TextBox 41"/>
          <p:cNvSpPr txBox="1"/>
          <p:nvPr/>
        </p:nvSpPr>
        <p:spPr>
          <a:xfrm>
            <a:off x="4482023" y="1546471"/>
            <a:ext cx="3336751" cy="400110"/>
          </a:xfrm>
          <a:prstGeom prst="rect">
            <a:avLst/>
          </a:prstGeom>
          <a:noFill/>
        </p:spPr>
        <p:txBody>
          <a:bodyPr wrap="square" rtlCol="0">
            <a:spAutoFit/>
          </a:bodyPr>
          <a:lstStyle/>
          <a:p>
            <a:r>
              <a:rPr lang="en-US" sz="2000" b="1" dirty="0" smtClean="0"/>
              <a:t>45% Female Participation</a:t>
            </a:r>
            <a:endParaRPr lang="en-US" sz="2000" b="1" dirty="0"/>
          </a:p>
        </p:txBody>
      </p:sp>
      <p:sp>
        <p:nvSpPr>
          <p:cNvPr id="43" name="TextBox 42"/>
          <p:cNvSpPr txBox="1"/>
          <p:nvPr/>
        </p:nvSpPr>
        <p:spPr>
          <a:xfrm>
            <a:off x="4482023" y="1912840"/>
            <a:ext cx="3336751" cy="400110"/>
          </a:xfrm>
          <a:prstGeom prst="rect">
            <a:avLst/>
          </a:prstGeom>
          <a:noFill/>
        </p:spPr>
        <p:txBody>
          <a:bodyPr wrap="square" rtlCol="0">
            <a:spAutoFit/>
          </a:bodyPr>
          <a:lstStyle/>
          <a:p>
            <a:r>
              <a:rPr lang="en-US" sz="2000" b="1" dirty="0" smtClean="0"/>
              <a:t>1152 Rural H</a:t>
            </a:r>
            <a:r>
              <a:rPr lang="en-US" sz="2000" b="1" dirty="0"/>
              <a:t>o</a:t>
            </a:r>
            <a:r>
              <a:rPr lang="en-US" sz="2000" b="1" dirty="0" smtClean="0"/>
              <a:t>mes Assessed</a:t>
            </a:r>
            <a:endParaRPr lang="en-US" sz="2000" b="1" dirty="0"/>
          </a:p>
        </p:txBody>
      </p:sp>
      <p:sp>
        <p:nvSpPr>
          <p:cNvPr id="44" name="TextBox 43"/>
          <p:cNvSpPr txBox="1"/>
          <p:nvPr/>
        </p:nvSpPr>
        <p:spPr>
          <a:xfrm>
            <a:off x="4482023" y="2274121"/>
            <a:ext cx="3336751" cy="400110"/>
          </a:xfrm>
          <a:prstGeom prst="rect">
            <a:avLst/>
          </a:prstGeom>
          <a:noFill/>
        </p:spPr>
        <p:txBody>
          <a:bodyPr wrap="square" rtlCol="0">
            <a:spAutoFit/>
          </a:bodyPr>
          <a:lstStyle/>
          <a:p>
            <a:r>
              <a:rPr lang="en-US" sz="2000" b="1" dirty="0" smtClean="0"/>
              <a:t>1152 Demolition Completed</a:t>
            </a:r>
            <a:endParaRPr lang="en-US" sz="2000" b="1" dirty="0"/>
          </a:p>
        </p:txBody>
      </p:sp>
      <p:sp>
        <p:nvSpPr>
          <p:cNvPr id="47" name="TextBox 46"/>
          <p:cNvSpPr txBox="1"/>
          <p:nvPr/>
        </p:nvSpPr>
        <p:spPr>
          <a:xfrm>
            <a:off x="4555613" y="2742055"/>
            <a:ext cx="3336917" cy="400110"/>
          </a:xfrm>
          <a:prstGeom prst="rect">
            <a:avLst/>
          </a:prstGeom>
          <a:noFill/>
        </p:spPr>
        <p:txBody>
          <a:bodyPr wrap="square" rtlCol="0">
            <a:spAutoFit/>
          </a:bodyPr>
          <a:lstStyle/>
          <a:p>
            <a:r>
              <a:rPr lang="en-US" sz="2000" b="1" dirty="0" smtClean="0"/>
              <a:t>71,361 m</a:t>
            </a:r>
            <a:r>
              <a:rPr lang="en-US" sz="2000" b="1" baseline="30000" dirty="0" smtClean="0"/>
              <a:t>3</a:t>
            </a:r>
            <a:r>
              <a:rPr lang="en-US" sz="2000" b="1" dirty="0" smtClean="0"/>
              <a:t> of Debris</a:t>
            </a:r>
            <a:endParaRPr lang="en-US" sz="2000" b="1" dirty="0"/>
          </a:p>
        </p:txBody>
      </p:sp>
      <p:sp>
        <p:nvSpPr>
          <p:cNvPr id="6" name="TextBox 5"/>
          <p:cNvSpPr txBox="1"/>
          <p:nvPr/>
        </p:nvSpPr>
        <p:spPr>
          <a:xfrm>
            <a:off x="2915222" y="120663"/>
            <a:ext cx="5567680" cy="584775"/>
          </a:xfrm>
          <a:prstGeom prst="rect">
            <a:avLst/>
          </a:prstGeom>
          <a:noFill/>
        </p:spPr>
        <p:txBody>
          <a:bodyPr wrap="square" rtlCol="0">
            <a:spAutoFit/>
          </a:bodyPr>
          <a:lstStyle/>
          <a:p>
            <a:r>
              <a:rPr lang="en-US" sz="3200" b="1" dirty="0" smtClean="0"/>
              <a:t>Program results to date</a:t>
            </a:r>
            <a:endParaRPr lang="en-US" sz="3200" b="1" dirty="0"/>
          </a:p>
        </p:txBody>
      </p:sp>
      <p:sp>
        <p:nvSpPr>
          <p:cNvPr id="40" name="Stat Text"/>
          <p:cNvSpPr txBox="1"/>
          <p:nvPr/>
        </p:nvSpPr>
        <p:spPr>
          <a:xfrm>
            <a:off x="9035413" y="6457890"/>
            <a:ext cx="3156587" cy="40011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8" name="Picture 2" descr="C:\Users\Lesley\Desktop\UNDP Nepal\UNDP Logos\UNDP_Logo-Blue w Tagline-ENG.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483840" y="3855956"/>
            <a:ext cx="3336751" cy="400110"/>
          </a:xfrm>
          <a:prstGeom prst="rect">
            <a:avLst/>
          </a:prstGeom>
          <a:noFill/>
        </p:spPr>
        <p:txBody>
          <a:bodyPr wrap="square" rtlCol="0">
            <a:spAutoFit/>
          </a:bodyPr>
          <a:lstStyle/>
          <a:p>
            <a:r>
              <a:rPr lang="en-US" sz="2000" b="1" dirty="0" smtClean="0"/>
              <a:t>192 CFW </a:t>
            </a:r>
            <a:r>
              <a:rPr lang="en-US" sz="2000" b="1" dirty="0"/>
              <a:t>Participants</a:t>
            </a:r>
          </a:p>
        </p:txBody>
      </p:sp>
      <p:sp>
        <p:nvSpPr>
          <p:cNvPr id="50" name="TextBox 49"/>
          <p:cNvSpPr txBox="1"/>
          <p:nvPr/>
        </p:nvSpPr>
        <p:spPr>
          <a:xfrm>
            <a:off x="483840" y="4205990"/>
            <a:ext cx="3336751" cy="400110"/>
          </a:xfrm>
          <a:prstGeom prst="rect">
            <a:avLst/>
          </a:prstGeom>
          <a:noFill/>
        </p:spPr>
        <p:txBody>
          <a:bodyPr wrap="square" rtlCol="0">
            <a:spAutoFit/>
          </a:bodyPr>
          <a:lstStyle/>
          <a:p>
            <a:r>
              <a:rPr lang="en-US" sz="2000" b="1" dirty="0" smtClean="0"/>
              <a:t>65 Female Participant</a:t>
            </a:r>
            <a:endParaRPr lang="en-US" sz="2000" b="1" dirty="0"/>
          </a:p>
        </p:txBody>
      </p:sp>
      <p:sp>
        <p:nvSpPr>
          <p:cNvPr id="51" name="TextBox 50"/>
          <p:cNvSpPr txBox="1"/>
          <p:nvPr/>
        </p:nvSpPr>
        <p:spPr>
          <a:xfrm>
            <a:off x="483840" y="4586873"/>
            <a:ext cx="3336751" cy="400110"/>
          </a:xfrm>
          <a:prstGeom prst="rect">
            <a:avLst/>
          </a:prstGeom>
          <a:noFill/>
        </p:spPr>
        <p:txBody>
          <a:bodyPr wrap="square" rtlCol="0">
            <a:spAutoFit/>
          </a:bodyPr>
          <a:lstStyle/>
          <a:p>
            <a:r>
              <a:rPr lang="en-US" sz="2000" b="1" dirty="0" smtClean="0"/>
              <a:t>245 Buildings Assessed</a:t>
            </a:r>
            <a:endParaRPr lang="en-US" sz="2000" b="1" dirty="0"/>
          </a:p>
        </p:txBody>
      </p:sp>
      <p:sp>
        <p:nvSpPr>
          <p:cNvPr id="52" name="TextBox 51"/>
          <p:cNvSpPr txBox="1"/>
          <p:nvPr/>
        </p:nvSpPr>
        <p:spPr>
          <a:xfrm>
            <a:off x="483674" y="4935437"/>
            <a:ext cx="3336751" cy="400110"/>
          </a:xfrm>
          <a:prstGeom prst="rect">
            <a:avLst/>
          </a:prstGeom>
          <a:noFill/>
        </p:spPr>
        <p:txBody>
          <a:bodyPr wrap="square" rtlCol="0">
            <a:spAutoFit/>
          </a:bodyPr>
          <a:lstStyle/>
          <a:p>
            <a:r>
              <a:rPr lang="en-US" sz="2000" b="1" dirty="0" smtClean="0"/>
              <a:t> 32 Completed</a:t>
            </a:r>
            <a:endParaRPr lang="en-US" sz="2000" b="1" dirty="0"/>
          </a:p>
        </p:txBody>
      </p:sp>
      <p:sp>
        <p:nvSpPr>
          <p:cNvPr id="53" name="TextBox 52"/>
          <p:cNvSpPr txBox="1"/>
          <p:nvPr/>
        </p:nvSpPr>
        <p:spPr>
          <a:xfrm>
            <a:off x="483674" y="5335547"/>
            <a:ext cx="3336917" cy="400110"/>
          </a:xfrm>
          <a:prstGeom prst="rect">
            <a:avLst/>
          </a:prstGeom>
          <a:noFill/>
        </p:spPr>
        <p:txBody>
          <a:bodyPr wrap="square" rtlCol="0">
            <a:spAutoFit/>
          </a:bodyPr>
          <a:lstStyle/>
          <a:p>
            <a:r>
              <a:rPr lang="en-US" sz="2000" b="1" dirty="0" smtClean="0"/>
              <a:t> m</a:t>
            </a:r>
            <a:r>
              <a:rPr lang="en-US" sz="2000" b="1" baseline="30000" dirty="0" smtClean="0"/>
              <a:t>3</a:t>
            </a:r>
            <a:r>
              <a:rPr lang="en-US" sz="2000" b="1" dirty="0" smtClean="0"/>
              <a:t> of Debris</a:t>
            </a:r>
            <a:endParaRPr lang="en-US" sz="2000" b="1" dirty="0"/>
          </a:p>
        </p:txBody>
      </p:sp>
      <p:sp>
        <p:nvSpPr>
          <p:cNvPr id="54" name="TextBox 53"/>
          <p:cNvSpPr txBox="1"/>
          <p:nvPr/>
        </p:nvSpPr>
        <p:spPr>
          <a:xfrm>
            <a:off x="8326841" y="3855956"/>
            <a:ext cx="3336751" cy="400110"/>
          </a:xfrm>
          <a:prstGeom prst="rect">
            <a:avLst/>
          </a:prstGeom>
          <a:noFill/>
        </p:spPr>
        <p:txBody>
          <a:bodyPr wrap="square" rtlCol="0">
            <a:spAutoFit/>
          </a:bodyPr>
          <a:lstStyle/>
          <a:p>
            <a:r>
              <a:rPr lang="en-US" sz="2000" b="1" dirty="0" smtClean="0"/>
              <a:t>151 CFW Participants</a:t>
            </a:r>
            <a:endParaRPr lang="en-US" sz="2000" b="1" dirty="0"/>
          </a:p>
        </p:txBody>
      </p:sp>
      <p:sp>
        <p:nvSpPr>
          <p:cNvPr id="55" name="TextBox 54"/>
          <p:cNvSpPr txBox="1"/>
          <p:nvPr/>
        </p:nvSpPr>
        <p:spPr>
          <a:xfrm>
            <a:off x="8326841" y="4205990"/>
            <a:ext cx="3336751" cy="400110"/>
          </a:xfrm>
          <a:prstGeom prst="rect">
            <a:avLst/>
          </a:prstGeom>
          <a:noFill/>
        </p:spPr>
        <p:txBody>
          <a:bodyPr wrap="square" rtlCol="0">
            <a:spAutoFit/>
          </a:bodyPr>
          <a:lstStyle/>
          <a:p>
            <a:r>
              <a:rPr lang="en-US" sz="2000" b="1" dirty="0" smtClean="0"/>
              <a:t>86 Female Participant</a:t>
            </a:r>
            <a:endParaRPr lang="en-US" sz="2000" b="1" dirty="0"/>
          </a:p>
        </p:txBody>
      </p:sp>
      <p:sp>
        <p:nvSpPr>
          <p:cNvPr id="56" name="TextBox 55"/>
          <p:cNvSpPr txBox="1"/>
          <p:nvPr/>
        </p:nvSpPr>
        <p:spPr>
          <a:xfrm>
            <a:off x="8326841" y="4572359"/>
            <a:ext cx="3336751" cy="400110"/>
          </a:xfrm>
          <a:prstGeom prst="rect">
            <a:avLst/>
          </a:prstGeom>
          <a:noFill/>
        </p:spPr>
        <p:txBody>
          <a:bodyPr wrap="square" rtlCol="0">
            <a:spAutoFit/>
          </a:bodyPr>
          <a:lstStyle/>
          <a:p>
            <a:r>
              <a:rPr lang="en-US" sz="2000" b="1" dirty="0" smtClean="0"/>
              <a:t>119 Buildings Assessed</a:t>
            </a:r>
            <a:endParaRPr lang="en-US" sz="2000" b="1" dirty="0"/>
          </a:p>
        </p:txBody>
      </p:sp>
      <p:sp>
        <p:nvSpPr>
          <p:cNvPr id="57" name="TextBox 56"/>
          <p:cNvSpPr txBox="1"/>
          <p:nvPr/>
        </p:nvSpPr>
        <p:spPr>
          <a:xfrm>
            <a:off x="8326841" y="4960187"/>
            <a:ext cx="3336751" cy="400110"/>
          </a:xfrm>
          <a:prstGeom prst="rect">
            <a:avLst/>
          </a:prstGeom>
          <a:noFill/>
        </p:spPr>
        <p:txBody>
          <a:bodyPr wrap="square" rtlCol="0">
            <a:spAutoFit/>
          </a:bodyPr>
          <a:lstStyle/>
          <a:p>
            <a:r>
              <a:rPr lang="en-US" sz="2000" b="1" dirty="0" smtClean="0"/>
              <a:t>13  Completed</a:t>
            </a:r>
            <a:endParaRPr lang="en-US" sz="2000" b="1" dirty="0"/>
          </a:p>
        </p:txBody>
      </p:sp>
      <p:sp>
        <p:nvSpPr>
          <p:cNvPr id="58" name="TextBox 57"/>
          <p:cNvSpPr txBox="1"/>
          <p:nvPr/>
        </p:nvSpPr>
        <p:spPr>
          <a:xfrm>
            <a:off x="8397668" y="5376937"/>
            <a:ext cx="3336917" cy="400110"/>
          </a:xfrm>
          <a:prstGeom prst="rect">
            <a:avLst/>
          </a:prstGeom>
          <a:noFill/>
        </p:spPr>
        <p:txBody>
          <a:bodyPr wrap="square" rtlCol="0">
            <a:spAutoFit/>
          </a:bodyPr>
          <a:lstStyle/>
          <a:p>
            <a:r>
              <a:rPr lang="en-US" sz="2000" b="1" dirty="0" smtClean="0"/>
              <a:t>2466.69 m</a:t>
            </a:r>
            <a:r>
              <a:rPr lang="en-US" sz="2000" b="1" baseline="30000" dirty="0" smtClean="0"/>
              <a:t>3</a:t>
            </a:r>
            <a:r>
              <a:rPr lang="en-US" sz="2000" b="1" dirty="0" smtClean="0"/>
              <a:t> of Debris</a:t>
            </a:r>
            <a:endParaRPr lang="en-US" sz="2000" b="1" dirty="0"/>
          </a:p>
        </p:txBody>
      </p:sp>
      <p:sp>
        <p:nvSpPr>
          <p:cNvPr id="59" name="TextBox 58"/>
          <p:cNvSpPr txBox="1"/>
          <p:nvPr/>
        </p:nvSpPr>
        <p:spPr>
          <a:xfrm>
            <a:off x="4327475" y="3858735"/>
            <a:ext cx="3336751" cy="400110"/>
          </a:xfrm>
          <a:prstGeom prst="rect">
            <a:avLst/>
          </a:prstGeom>
          <a:noFill/>
        </p:spPr>
        <p:txBody>
          <a:bodyPr wrap="square" rtlCol="0">
            <a:spAutoFit/>
          </a:bodyPr>
          <a:lstStyle/>
          <a:p>
            <a:r>
              <a:rPr lang="en-US" sz="2000" b="1" dirty="0"/>
              <a:t>8</a:t>
            </a:r>
            <a:r>
              <a:rPr lang="en-US" sz="2000" b="1" dirty="0" smtClean="0"/>
              <a:t>3 Buildings Assessed</a:t>
            </a:r>
            <a:endParaRPr lang="en-US" sz="2000" b="1" dirty="0"/>
          </a:p>
        </p:txBody>
      </p:sp>
      <p:sp>
        <p:nvSpPr>
          <p:cNvPr id="65" name="TextBox 64"/>
          <p:cNvSpPr txBox="1"/>
          <p:nvPr/>
        </p:nvSpPr>
        <p:spPr>
          <a:xfrm>
            <a:off x="496535" y="5810324"/>
            <a:ext cx="3336917" cy="400110"/>
          </a:xfrm>
          <a:prstGeom prst="rect">
            <a:avLst/>
          </a:prstGeom>
          <a:noFill/>
        </p:spPr>
        <p:txBody>
          <a:bodyPr wrap="square" rtlCol="0">
            <a:spAutoFit/>
          </a:bodyPr>
          <a:lstStyle/>
          <a:p>
            <a:r>
              <a:rPr lang="en-US" sz="2000" b="1" dirty="0" err="1" smtClean="0"/>
              <a:t>Sindhupalchowk</a:t>
            </a:r>
            <a:endParaRPr lang="en-US" sz="2000" b="1" dirty="0"/>
          </a:p>
        </p:txBody>
      </p:sp>
      <p:sp>
        <p:nvSpPr>
          <p:cNvPr id="66" name="TextBox 65"/>
          <p:cNvSpPr txBox="1"/>
          <p:nvPr/>
        </p:nvSpPr>
        <p:spPr>
          <a:xfrm>
            <a:off x="4676835" y="5810324"/>
            <a:ext cx="3336917" cy="400110"/>
          </a:xfrm>
          <a:prstGeom prst="rect">
            <a:avLst/>
          </a:prstGeom>
          <a:noFill/>
        </p:spPr>
        <p:txBody>
          <a:bodyPr wrap="square" rtlCol="0">
            <a:spAutoFit/>
          </a:bodyPr>
          <a:lstStyle/>
          <a:p>
            <a:r>
              <a:rPr lang="en-US" sz="2000" b="1" dirty="0" err="1" smtClean="0"/>
              <a:t>Kavrepalnchowk</a:t>
            </a:r>
            <a:endParaRPr lang="en-US" sz="2000" b="1" dirty="0"/>
          </a:p>
        </p:txBody>
      </p:sp>
      <p:sp>
        <p:nvSpPr>
          <p:cNvPr id="67" name="TextBox 66"/>
          <p:cNvSpPr txBox="1"/>
          <p:nvPr/>
        </p:nvSpPr>
        <p:spPr>
          <a:xfrm>
            <a:off x="8326841" y="5817386"/>
            <a:ext cx="3336917" cy="400110"/>
          </a:xfrm>
          <a:prstGeom prst="rect">
            <a:avLst/>
          </a:prstGeom>
          <a:noFill/>
        </p:spPr>
        <p:txBody>
          <a:bodyPr wrap="square" rtlCol="0">
            <a:spAutoFit/>
          </a:bodyPr>
          <a:lstStyle/>
          <a:p>
            <a:r>
              <a:rPr lang="en-US" sz="2000" b="1" dirty="0" err="1" smtClean="0"/>
              <a:t>Nuwakot</a:t>
            </a:r>
            <a:endParaRPr lang="en-US" sz="2000" b="1" dirty="0"/>
          </a:p>
        </p:txBody>
      </p:sp>
      <p:sp>
        <p:nvSpPr>
          <p:cNvPr id="68" name="TextBox 67"/>
          <p:cNvSpPr txBox="1"/>
          <p:nvPr/>
        </p:nvSpPr>
        <p:spPr>
          <a:xfrm>
            <a:off x="387240" y="744914"/>
            <a:ext cx="3336751" cy="400110"/>
          </a:xfrm>
          <a:prstGeom prst="rect">
            <a:avLst/>
          </a:prstGeom>
          <a:noFill/>
        </p:spPr>
        <p:txBody>
          <a:bodyPr wrap="square" rtlCol="0">
            <a:spAutoFit/>
          </a:bodyPr>
          <a:lstStyle/>
          <a:p>
            <a:r>
              <a:rPr lang="en-US" sz="2000" b="1" dirty="0" smtClean="0"/>
              <a:t>Phase - I</a:t>
            </a:r>
            <a:endParaRPr lang="en-US" sz="2000" b="1" dirty="0"/>
          </a:p>
        </p:txBody>
      </p:sp>
      <p:sp>
        <p:nvSpPr>
          <p:cNvPr id="69" name="TextBox 68"/>
          <p:cNvSpPr txBox="1"/>
          <p:nvPr/>
        </p:nvSpPr>
        <p:spPr>
          <a:xfrm>
            <a:off x="399627" y="3381179"/>
            <a:ext cx="3336751" cy="400110"/>
          </a:xfrm>
          <a:prstGeom prst="rect">
            <a:avLst/>
          </a:prstGeom>
          <a:noFill/>
        </p:spPr>
        <p:txBody>
          <a:bodyPr wrap="square" rtlCol="0">
            <a:spAutoFit/>
          </a:bodyPr>
          <a:lstStyle/>
          <a:p>
            <a:r>
              <a:rPr lang="en-US" sz="2000" b="1" dirty="0" smtClean="0"/>
              <a:t>Phase - II</a:t>
            </a:r>
            <a:endParaRPr lang="en-US" sz="2000" b="1" i="1" dirty="0"/>
          </a:p>
        </p:txBody>
      </p:sp>
      <p:sp>
        <p:nvSpPr>
          <p:cNvPr id="37" name="TextBox 36"/>
          <p:cNvSpPr txBox="1"/>
          <p:nvPr/>
        </p:nvSpPr>
        <p:spPr>
          <a:xfrm>
            <a:off x="515538" y="3015721"/>
            <a:ext cx="3336917" cy="400110"/>
          </a:xfrm>
          <a:prstGeom prst="rect">
            <a:avLst/>
          </a:prstGeom>
          <a:noFill/>
        </p:spPr>
        <p:txBody>
          <a:bodyPr wrap="square" rtlCol="0">
            <a:spAutoFit/>
          </a:bodyPr>
          <a:lstStyle/>
          <a:p>
            <a:r>
              <a:rPr lang="en-US" sz="2000" b="1" dirty="0" err="1" smtClean="0"/>
              <a:t>Kunchowk</a:t>
            </a:r>
            <a:endParaRPr lang="en-US" sz="2000" b="1" dirty="0"/>
          </a:p>
        </p:txBody>
      </p:sp>
      <p:sp>
        <p:nvSpPr>
          <p:cNvPr id="38" name="TextBox 37"/>
          <p:cNvSpPr txBox="1"/>
          <p:nvPr/>
        </p:nvSpPr>
        <p:spPr>
          <a:xfrm>
            <a:off x="4676835" y="3142085"/>
            <a:ext cx="3336917" cy="400110"/>
          </a:xfrm>
          <a:prstGeom prst="rect">
            <a:avLst/>
          </a:prstGeom>
          <a:noFill/>
        </p:spPr>
        <p:txBody>
          <a:bodyPr wrap="square" rtlCol="0">
            <a:spAutoFit/>
          </a:bodyPr>
          <a:lstStyle/>
          <a:p>
            <a:r>
              <a:rPr lang="en-US" sz="2000" b="1" dirty="0" err="1" smtClean="0"/>
              <a:t>Irkhu</a:t>
            </a:r>
            <a:endParaRPr lang="en-US" sz="2000" b="1" dirty="0"/>
          </a:p>
        </p:txBody>
      </p:sp>
      <p:sp>
        <p:nvSpPr>
          <p:cNvPr id="45" name="TextBox 44"/>
          <p:cNvSpPr txBox="1"/>
          <p:nvPr/>
        </p:nvSpPr>
        <p:spPr>
          <a:xfrm>
            <a:off x="8473769" y="3175725"/>
            <a:ext cx="3336917" cy="400110"/>
          </a:xfrm>
          <a:prstGeom prst="rect">
            <a:avLst/>
          </a:prstGeom>
          <a:noFill/>
        </p:spPr>
        <p:txBody>
          <a:bodyPr wrap="square" rtlCol="0">
            <a:spAutoFit/>
          </a:bodyPr>
          <a:lstStyle/>
          <a:p>
            <a:r>
              <a:rPr lang="en-US" sz="2000" b="1" dirty="0" err="1" smtClean="0"/>
              <a:t>Karthali</a:t>
            </a:r>
            <a:endParaRPr lang="en-US" sz="2000" b="1" dirty="0"/>
          </a:p>
        </p:txBody>
      </p:sp>
    </p:spTree>
    <p:extLst>
      <p:ext uri="{BB962C8B-B14F-4D97-AF65-F5344CB8AC3E}">
        <p14:creationId xmlns:p14="http://schemas.microsoft.com/office/powerpoint/2010/main" val="1578259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500"/>
                                        <p:tgtEl>
                                          <p:spTgt spid="5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fade">
                                      <p:cBhvr>
                                        <p:cTn id="68" dur="500"/>
                                        <p:tgtEl>
                                          <p:spTgt spid="5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fade">
                                      <p:cBhvr>
                                        <p:cTn id="98" dur="500"/>
                                        <p:tgtEl>
                                          <p:spTgt spid="6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8"/>
                                        </p:tgtEl>
                                        <p:attrNameLst>
                                          <p:attrName>style.visibility</p:attrName>
                                        </p:attrNameLst>
                                      </p:cBhvr>
                                      <p:to>
                                        <p:strVal val="visible"/>
                                      </p:to>
                                    </p:set>
                                    <p:animEffect transition="in" filter="fade">
                                      <p:cBhvr>
                                        <p:cTn id="103" dur="500"/>
                                        <p:tgtEl>
                                          <p:spTgt spid="6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fade">
                                      <p:cBhvr>
                                        <p:cTn id="108" dur="500"/>
                                        <p:tgtEl>
                                          <p:spTgt spid="6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500"/>
                                        <p:tgtEl>
                                          <p:spTgt spid="3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9" grpId="0"/>
      <p:bldP spid="33" grpId="0"/>
      <p:bldP spid="34" grpId="0"/>
      <p:bldP spid="35" grpId="0"/>
      <p:bldP spid="36" grpId="0"/>
      <p:bldP spid="39" grpId="0"/>
      <p:bldP spid="41" grpId="0"/>
      <p:bldP spid="42" grpId="0"/>
      <p:bldP spid="43" grpId="0"/>
      <p:bldP spid="44" grpId="0"/>
      <p:bldP spid="47" grpId="0"/>
      <p:bldP spid="6" grpId="0"/>
      <p:bldP spid="49" grpId="0"/>
      <p:bldP spid="50" grpId="0"/>
      <p:bldP spid="51" grpId="0"/>
      <p:bldP spid="52" grpId="0"/>
      <p:bldP spid="53" grpId="0"/>
      <p:bldP spid="54" grpId="0"/>
      <p:bldP spid="55" grpId="0"/>
      <p:bldP spid="56" grpId="0"/>
      <p:bldP spid="57" grpId="0"/>
      <p:bldP spid="58" grpId="0"/>
      <p:bldP spid="59" grpId="0"/>
      <p:bldP spid="65" grpId="0"/>
      <p:bldP spid="66" grpId="0"/>
      <p:bldP spid="67" grpId="0"/>
      <p:bldP spid="68" grpId="0"/>
      <p:bldP spid="69" grpId="0"/>
      <p:bldP spid="37" grpId="0"/>
      <p:bldP spid="38"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ox"/>
          <p:cNvSpPr/>
          <p:nvPr/>
        </p:nvSpPr>
        <p:spPr>
          <a:xfrm>
            <a:off x="403024" y="989152"/>
            <a:ext cx="2682759" cy="5003801"/>
          </a:xfrm>
          <a:prstGeom prst="rect">
            <a:avLst/>
          </a:prstGeom>
          <a:solidFill>
            <a:schemeClr val="accent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4" name="Container Title"/>
          <p:cNvSpPr txBox="1"/>
          <p:nvPr/>
        </p:nvSpPr>
        <p:spPr>
          <a:xfrm>
            <a:off x="1063424" y="1226949"/>
            <a:ext cx="2655248" cy="461665"/>
          </a:xfrm>
          <a:prstGeom prst="rect">
            <a:avLst/>
          </a:prstGeom>
          <a:noFill/>
        </p:spPr>
        <p:txBody>
          <a:bodyPr wrap="square" lIns="182880"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People</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Stat"/>
          <p:cNvSpPr/>
          <p:nvPr/>
        </p:nvSpPr>
        <p:spPr>
          <a:xfrm>
            <a:off x="577721" y="1603867"/>
            <a:ext cx="2849836" cy="4038519"/>
          </a:xfrm>
          <a:prstGeom prst="rect">
            <a:avLst/>
          </a:prstGeom>
          <a:solidFill>
            <a:schemeClr val="accent2">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7" name="Increase Profit By"/>
          <p:cNvSpPr txBox="1"/>
          <p:nvPr/>
        </p:nvSpPr>
        <p:spPr>
          <a:xfrm>
            <a:off x="708809" y="2172666"/>
            <a:ext cx="2488171" cy="861774"/>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2961</a:t>
            </a:r>
            <a:r>
              <a:rPr lang="en-US" sz="2800" b="1" dirty="0" smtClean="0">
                <a:latin typeface="Verdana" panose="020B0604030504040204" pitchFamily="34" charset="0"/>
                <a:ea typeface="Verdana" panose="020B0604030504040204" pitchFamily="34" charset="0"/>
                <a:cs typeface="Verdana" panose="020B0604030504040204" pitchFamily="34" charset="0"/>
              </a:rPr>
              <a:t> </a:t>
            </a:r>
          </a:p>
          <a:p>
            <a:r>
              <a:rPr lang="en-US" sz="1400" b="1" dirty="0" smtClean="0">
                <a:latin typeface="Verdana" panose="020B0604030504040204" pitchFamily="34" charset="0"/>
                <a:ea typeface="Verdana" panose="020B0604030504040204" pitchFamily="34" charset="0"/>
                <a:cs typeface="Verdana" panose="020B0604030504040204" pitchFamily="34" charset="0"/>
              </a:rPr>
              <a:t>Local people employed</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37" name="Stat Text"/>
          <p:cNvSpPr txBox="1"/>
          <p:nvPr/>
        </p:nvSpPr>
        <p:spPr>
          <a:xfrm>
            <a:off x="771342" y="3862872"/>
            <a:ext cx="2342511" cy="861774"/>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45%</a:t>
            </a:r>
          </a:p>
          <a:p>
            <a:r>
              <a:rPr lang="en-US" sz="1400" b="1" dirty="0" smtClean="0">
                <a:latin typeface="Verdana" panose="020B0604030504040204" pitchFamily="34" charset="0"/>
                <a:ea typeface="Verdana" panose="020B0604030504040204" pitchFamily="34" charset="0"/>
                <a:cs typeface="Verdana" panose="020B0604030504040204" pitchFamily="34" charset="0"/>
              </a:rPr>
              <a:t>Female participation</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7" name="Box"/>
          <p:cNvSpPr/>
          <p:nvPr/>
        </p:nvSpPr>
        <p:spPr>
          <a:xfrm>
            <a:off x="9135613" y="1145908"/>
            <a:ext cx="2682759" cy="5003801"/>
          </a:xfrm>
          <a:prstGeom prst="rect">
            <a:avLst/>
          </a:prstGeom>
          <a:solidFill>
            <a:schemeClr val="accent2"/>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9" name="Stat"/>
          <p:cNvSpPr/>
          <p:nvPr/>
        </p:nvSpPr>
        <p:spPr>
          <a:xfrm>
            <a:off x="8778480" y="1865127"/>
            <a:ext cx="2849836" cy="4038519"/>
          </a:xfrm>
          <a:prstGeom prst="rect">
            <a:avLst/>
          </a:prstGeom>
          <a:solidFill>
            <a:schemeClr val="accent2">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2" name="Right Arrow 1"/>
          <p:cNvSpPr/>
          <p:nvPr/>
        </p:nvSpPr>
        <p:spPr>
          <a:xfrm>
            <a:off x="3068072" y="3451215"/>
            <a:ext cx="6007195" cy="1798422"/>
          </a:xfrm>
          <a:prstGeom prst="rightArrow">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ainer Title"/>
          <p:cNvSpPr txBox="1"/>
          <p:nvPr/>
        </p:nvSpPr>
        <p:spPr>
          <a:xfrm>
            <a:off x="9686494" y="1331453"/>
            <a:ext cx="2655248" cy="461665"/>
          </a:xfrm>
          <a:prstGeom prst="rect">
            <a:avLst/>
          </a:prstGeom>
          <a:noFill/>
        </p:spPr>
        <p:txBody>
          <a:bodyPr wrap="square" lIns="182880"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Results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53" name="Increase Profit By"/>
          <p:cNvSpPr txBox="1"/>
          <p:nvPr/>
        </p:nvSpPr>
        <p:spPr>
          <a:xfrm>
            <a:off x="9205107" y="2159603"/>
            <a:ext cx="1945491" cy="738664"/>
          </a:xfrm>
          <a:prstGeom prst="rect">
            <a:avLst/>
          </a:prstGeom>
          <a:noFill/>
        </p:spPr>
        <p:txBody>
          <a:bodyPr wrap="square" rtlCol="0">
            <a:spAutoFit/>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2433</a:t>
            </a:r>
          </a:p>
          <a:p>
            <a:r>
              <a:rPr lang="en-US" sz="1400" b="1" dirty="0" smtClean="0">
                <a:latin typeface="Verdana" panose="020B0604030504040204" pitchFamily="34" charset="0"/>
                <a:ea typeface="Verdana" panose="020B0604030504040204" pitchFamily="34" charset="0"/>
                <a:cs typeface="Verdana" panose="020B0604030504040204" pitchFamily="34" charset="0"/>
              </a:rPr>
              <a:t>Total demolitions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54" name="Stat Text"/>
          <p:cNvSpPr txBox="1"/>
          <p:nvPr/>
        </p:nvSpPr>
        <p:spPr>
          <a:xfrm>
            <a:off x="9089843" y="3967376"/>
            <a:ext cx="2187758" cy="861774"/>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1246</a:t>
            </a:r>
          </a:p>
          <a:p>
            <a:r>
              <a:rPr lang="en-US" sz="1400" b="1" dirty="0" smtClean="0">
                <a:latin typeface="Verdana" panose="020B0604030504040204" pitchFamily="34" charset="0"/>
                <a:ea typeface="Verdana" panose="020B0604030504040204" pitchFamily="34" charset="0"/>
                <a:cs typeface="Verdana" panose="020B0604030504040204" pitchFamily="34" charset="0"/>
              </a:rPr>
              <a:t>Women empowered</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3"/>
          <p:cNvGrpSpPr/>
          <p:nvPr/>
        </p:nvGrpSpPr>
        <p:grpSpPr>
          <a:xfrm>
            <a:off x="3469506" y="346709"/>
            <a:ext cx="5308917" cy="697107"/>
            <a:chOff x="3085783" y="369569"/>
            <a:chExt cx="5308917" cy="697107"/>
          </a:xfrm>
        </p:grpSpPr>
        <p:sp>
          <p:nvSpPr>
            <p:cNvPr id="61" name="Stat"/>
            <p:cNvSpPr/>
            <p:nvPr/>
          </p:nvSpPr>
          <p:spPr>
            <a:xfrm>
              <a:off x="3146129" y="369569"/>
              <a:ext cx="5248571" cy="697107"/>
            </a:xfrm>
            <a:prstGeom prst="rect">
              <a:avLst/>
            </a:prstGeom>
            <a:solidFill>
              <a:schemeClr val="accent2">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2" name="Stat Text"/>
            <p:cNvSpPr txBox="1"/>
            <p:nvPr/>
          </p:nvSpPr>
          <p:spPr>
            <a:xfrm>
              <a:off x="3085783" y="448577"/>
              <a:ext cx="5308917" cy="461665"/>
            </a:xfrm>
            <a:prstGeom prst="rect">
              <a:avLst/>
            </a:prstGeom>
            <a:noFill/>
          </p:spPr>
          <p:txBody>
            <a:bodyPr wrap="square" rtlCol="0" anchor="b" anchorCtr="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 Immediate disaster recovery</a:t>
              </a:r>
            </a:p>
          </p:txBody>
        </p:sp>
      </p:grpSp>
      <p:grpSp>
        <p:nvGrpSpPr>
          <p:cNvPr id="4" name="Group 4"/>
          <p:cNvGrpSpPr/>
          <p:nvPr/>
        </p:nvGrpSpPr>
        <p:grpSpPr>
          <a:xfrm>
            <a:off x="5000558" y="5277576"/>
            <a:ext cx="2246811" cy="697107"/>
            <a:chOff x="4598126" y="5372099"/>
            <a:chExt cx="2246811" cy="697107"/>
          </a:xfrm>
        </p:grpSpPr>
        <p:sp>
          <p:nvSpPr>
            <p:cNvPr id="64" name="Stat"/>
            <p:cNvSpPr/>
            <p:nvPr/>
          </p:nvSpPr>
          <p:spPr>
            <a:xfrm>
              <a:off x="4598126" y="5372099"/>
              <a:ext cx="2246811" cy="697107"/>
            </a:xfrm>
            <a:prstGeom prst="rect">
              <a:avLst/>
            </a:prstGeom>
            <a:solidFill>
              <a:schemeClr val="accent2">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5" name="Stat Text"/>
            <p:cNvSpPr txBox="1"/>
            <p:nvPr/>
          </p:nvSpPr>
          <p:spPr>
            <a:xfrm>
              <a:off x="4598126" y="5476787"/>
              <a:ext cx="2246811" cy="461665"/>
            </a:xfrm>
            <a:prstGeom prst="rect">
              <a:avLst/>
            </a:prstGeom>
            <a:noFill/>
          </p:spPr>
          <p:txBody>
            <a:bodyPr wrap="square" rtlCol="0" anchor="b" anchorCtr="0">
              <a:spAutoFit/>
            </a:bodyPr>
            <a:lstStyle/>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Livelihoods</a:t>
              </a:r>
            </a:p>
          </p:txBody>
        </p:sp>
      </p:grpSp>
      <p:sp>
        <p:nvSpPr>
          <p:cNvPr id="69" name="Stat Text"/>
          <p:cNvSpPr txBox="1"/>
          <p:nvPr/>
        </p:nvSpPr>
        <p:spPr>
          <a:xfrm>
            <a:off x="8637364" y="6208628"/>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Stat Text"/>
          <p:cNvSpPr txBox="1"/>
          <p:nvPr/>
        </p:nvSpPr>
        <p:spPr>
          <a:xfrm>
            <a:off x="4978573" y="3868065"/>
            <a:ext cx="2692227" cy="861774"/>
          </a:xfrm>
          <a:prstGeom prst="rect">
            <a:avLst/>
          </a:prstGeom>
          <a:noFill/>
        </p:spPr>
        <p:txBody>
          <a:bodyPr wrap="square" rtlCol="0" anchor="b" anchorCtr="0">
            <a:spAutoFit/>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445,523</a:t>
            </a:r>
            <a:r>
              <a:rPr lang="en-US" sz="1200" b="1" dirty="0" smtClean="0">
                <a:latin typeface="Verdana" panose="020B0604030504040204" pitchFamily="34" charset="0"/>
                <a:ea typeface="Verdana" panose="020B0604030504040204" pitchFamily="34" charset="0"/>
                <a:cs typeface="Verdana" panose="020B0604030504040204" pitchFamily="34" charset="0"/>
              </a:rPr>
              <a:t>USD</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Payments to Women</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26" name="Right Arrow 25"/>
          <p:cNvSpPr/>
          <p:nvPr/>
        </p:nvSpPr>
        <p:spPr>
          <a:xfrm>
            <a:off x="3107100" y="1665458"/>
            <a:ext cx="6007195" cy="1798422"/>
          </a:xfrm>
          <a:prstGeom prst="rightArrow">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t Text"/>
          <p:cNvSpPr txBox="1"/>
          <p:nvPr/>
        </p:nvSpPr>
        <p:spPr>
          <a:xfrm>
            <a:off x="4728091" y="2068717"/>
            <a:ext cx="3182195" cy="861774"/>
          </a:xfrm>
          <a:prstGeom prst="rect">
            <a:avLst/>
          </a:prstGeom>
          <a:noFill/>
        </p:spPr>
        <p:txBody>
          <a:bodyPr wrap="square" rtlCol="0" anchor="b" anchorCtr="0">
            <a:spAutoFit/>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2,300,000</a:t>
            </a:r>
            <a:r>
              <a:rPr lang="en-US" sz="1200" b="1" dirty="0" smtClean="0">
                <a:latin typeface="Verdana" panose="020B0604030504040204" pitchFamily="34" charset="0"/>
                <a:ea typeface="Verdana" panose="020B0604030504040204" pitchFamily="34" charset="0"/>
                <a:cs typeface="Verdana" panose="020B0604030504040204" pitchFamily="34" charset="0"/>
              </a:rPr>
              <a:t>USD</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Total Payments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23" name="Picture 2" descr="C:\Users\Lesley\Desktop\UNDP Nepal\UNDP Logos\UNDP_Logo-Blue w Tagline-E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par>
                          <p:cTn id="36" fill="hold">
                            <p:stCondLst>
                              <p:cond delay="7500"/>
                            </p:stCondLst>
                            <p:childTnLst>
                              <p:par>
                                <p:cTn id="37" presetID="22" presetClass="entr" presetSubtype="8" fill="hold" grpId="0" nodeType="afterEffect">
                                  <p:stCondLst>
                                    <p:cond delay="60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800"/>
                                        <p:tgtEl>
                                          <p:spTgt spid="26"/>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par>
                          <p:cTn id="43" fill="hold">
                            <p:stCondLst>
                              <p:cond delay="8900"/>
                            </p:stCondLst>
                            <p:childTnLst>
                              <p:par>
                                <p:cTn id="44" presetID="10" presetClass="entr" presetSubtype="0" fill="hold" grpId="0" nodeType="afterEffect">
                                  <p:stCondLst>
                                    <p:cond delay="9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par>
                          <p:cTn id="47" fill="hold">
                            <p:stCondLst>
                              <p:cond delay="10300"/>
                            </p:stCondLst>
                            <p:childTnLst>
                              <p:par>
                                <p:cTn id="48" presetID="22" presetClass="entr" presetSubtype="8" fill="hold" grpId="0" nodeType="afterEffect">
                                  <p:stCondLst>
                                    <p:cond delay="60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800"/>
                                        <p:tgtEl>
                                          <p:spTgt spid="2"/>
                                        </p:tgtEl>
                                      </p:cBhvr>
                                    </p:animEffect>
                                  </p:childTnLst>
                                </p:cTn>
                              </p:par>
                              <p:par>
                                <p:cTn id="51" presetID="10" presetClass="entr" presetSubtype="0" fill="hold" grpId="0" nodeType="withEffect">
                                  <p:stCondLst>
                                    <p:cond delay="8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11700"/>
                            </p:stCondLst>
                            <p:childTnLst>
                              <p:par>
                                <p:cTn id="55" presetID="10" presetClass="entr" presetSubtype="0" fill="hold" grpId="0" nodeType="afterEffect">
                                  <p:stCondLst>
                                    <p:cond delay="70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2" grpId="0" animBg="1"/>
      <p:bldP spid="67" grpId="0"/>
      <p:bldP spid="37" grpId="0"/>
      <p:bldP spid="47" grpId="0" animBg="1"/>
      <p:bldP spid="49" grpId="0" animBg="1"/>
      <p:bldP spid="2" grpId="0" animBg="1"/>
      <p:bldP spid="48" grpId="0"/>
      <p:bldP spid="53" grpId="0"/>
      <p:bldP spid="54" grpId="0"/>
      <p:bldP spid="38" grpId="0"/>
      <p:bldP spid="26" grpId="0" animBg="1"/>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ox"/>
          <p:cNvSpPr/>
          <p:nvPr/>
        </p:nvSpPr>
        <p:spPr>
          <a:xfrm>
            <a:off x="403024" y="1145908"/>
            <a:ext cx="2682759" cy="5003801"/>
          </a:xfrm>
          <a:prstGeom prst="rect">
            <a:avLst/>
          </a:prstGeom>
          <a:solidFill>
            <a:schemeClr val="accent4"/>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4" name="Container Title"/>
          <p:cNvSpPr txBox="1"/>
          <p:nvPr/>
        </p:nvSpPr>
        <p:spPr>
          <a:xfrm>
            <a:off x="1063424" y="1344516"/>
            <a:ext cx="2655248" cy="461665"/>
          </a:xfrm>
          <a:prstGeom prst="rect">
            <a:avLst/>
          </a:prstGeom>
          <a:noFill/>
        </p:spPr>
        <p:txBody>
          <a:bodyPr wrap="square" lIns="182880"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People</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Stat"/>
          <p:cNvSpPr/>
          <p:nvPr/>
        </p:nvSpPr>
        <p:spPr>
          <a:xfrm>
            <a:off x="577721" y="1865127"/>
            <a:ext cx="2849836" cy="4038519"/>
          </a:xfrm>
          <a:prstGeom prst="rect">
            <a:avLst/>
          </a:prstGeom>
          <a:solidFill>
            <a:schemeClr val="accent4">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7" name="Increase Profit By"/>
          <p:cNvSpPr txBox="1"/>
          <p:nvPr/>
        </p:nvSpPr>
        <p:spPr>
          <a:xfrm>
            <a:off x="708809" y="2237981"/>
            <a:ext cx="2488171" cy="1077218"/>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80</a:t>
            </a:r>
            <a:r>
              <a:rPr lang="en-US" sz="2800" b="1" dirty="0" smtClean="0">
                <a:latin typeface="Verdana" panose="020B0604030504040204" pitchFamily="34" charset="0"/>
                <a:ea typeface="Verdana" panose="020B0604030504040204" pitchFamily="34" charset="0"/>
                <a:cs typeface="Verdana" panose="020B0604030504040204" pitchFamily="34" charset="0"/>
              </a:rPr>
              <a:t> </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   Nepalese UNV Engineers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37" name="Stat Text"/>
          <p:cNvSpPr txBox="1"/>
          <p:nvPr/>
        </p:nvSpPr>
        <p:spPr>
          <a:xfrm>
            <a:off x="771342" y="4396640"/>
            <a:ext cx="2342511" cy="861774"/>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18,500</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Invested in training</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7" name="Box"/>
          <p:cNvSpPr/>
          <p:nvPr/>
        </p:nvSpPr>
        <p:spPr>
          <a:xfrm>
            <a:off x="9135613" y="1224286"/>
            <a:ext cx="2682759" cy="5003801"/>
          </a:xfrm>
          <a:prstGeom prst="rect">
            <a:avLst/>
          </a:prstGeom>
          <a:solidFill>
            <a:schemeClr val="accent4"/>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8" name="Container Title"/>
          <p:cNvSpPr txBox="1"/>
          <p:nvPr/>
        </p:nvSpPr>
        <p:spPr>
          <a:xfrm>
            <a:off x="9686494" y="1435957"/>
            <a:ext cx="2655248" cy="461665"/>
          </a:xfrm>
          <a:prstGeom prst="rect">
            <a:avLst/>
          </a:prstGeom>
          <a:noFill/>
        </p:spPr>
        <p:txBody>
          <a:bodyPr wrap="square" lIns="182880"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Results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9" name="Stat"/>
          <p:cNvSpPr/>
          <p:nvPr/>
        </p:nvSpPr>
        <p:spPr>
          <a:xfrm>
            <a:off x="8778480" y="1917379"/>
            <a:ext cx="2849836" cy="4038519"/>
          </a:xfrm>
          <a:prstGeom prst="rect">
            <a:avLst/>
          </a:prstGeom>
          <a:solidFill>
            <a:schemeClr val="accent4">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53" name="Increase Profit By"/>
          <p:cNvSpPr txBox="1"/>
          <p:nvPr/>
        </p:nvSpPr>
        <p:spPr>
          <a:xfrm>
            <a:off x="9230509" y="2381674"/>
            <a:ext cx="1945491" cy="861774"/>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2433</a:t>
            </a:r>
            <a:endParaRPr lang="en-US" sz="2800" b="1" dirty="0" smtClean="0">
              <a:latin typeface="Verdana" panose="020B0604030504040204" pitchFamily="34" charset="0"/>
              <a:ea typeface="Verdana" panose="020B0604030504040204" pitchFamily="34" charset="0"/>
              <a:cs typeface="Verdana" panose="020B0604030504040204" pitchFamily="34" charset="0"/>
            </a:endParaRPr>
          </a:p>
          <a:p>
            <a:r>
              <a:rPr lang="en-US" sz="1400" b="1" dirty="0" smtClean="0">
                <a:latin typeface="Verdana" panose="020B0604030504040204" pitchFamily="34" charset="0"/>
                <a:ea typeface="Verdana" panose="020B0604030504040204" pitchFamily="34" charset="0"/>
                <a:cs typeface="Verdana" panose="020B0604030504040204" pitchFamily="34" charset="0"/>
              </a:rPr>
              <a:t>Total demolitions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54" name="Stat Text"/>
          <p:cNvSpPr txBox="1"/>
          <p:nvPr/>
        </p:nvSpPr>
        <p:spPr>
          <a:xfrm>
            <a:off x="9089843" y="4214577"/>
            <a:ext cx="2187758" cy="1077218"/>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80</a:t>
            </a:r>
          </a:p>
          <a:p>
            <a:r>
              <a:rPr lang="en-US" sz="1400" b="1" dirty="0" smtClean="0">
                <a:latin typeface="Verdana" panose="020B0604030504040204" pitchFamily="34" charset="0"/>
                <a:ea typeface="Verdana" panose="020B0604030504040204" pitchFamily="34" charset="0"/>
                <a:cs typeface="Verdana" panose="020B0604030504040204" pitchFamily="34" charset="0"/>
              </a:rPr>
              <a:t>Nepalese Engineers</a:t>
            </a:r>
            <a:endParaRPr lang="en-US" sz="1400" b="1" dirty="0">
              <a:latin typeface="Verdana" panose="020B0604030504040204" pitchFamily="34" charset="0"/>
              <a:ea typeface="Verdana" panose="020B0604030504040204" pitchFamily="34" charset="0"/>
              <a:cs typeface="Verdana" panose="020B0604030504040204" pitchFamily="34" charset="0"/>
            </a:endParaRP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Empowered</a:t>
            </a:r>
          </a:p>
        </p:txBody>
      </p:sp>
      <p:grpSp>
        <p:nvGrpSpPr>
          <p:cNvPr id="2" name="Group 1"/>
          <p:cNvGrpSpPr/>
          <p:nvPr/>
        </p:nvGrpSpPr>
        <p:grpSpPr>
          <a:xfrm>
            <a:off x="4119685" y="338578"/>
            <a:ext cx="3406140" cy="697107"/>
            <a:chOff x="4732020" y="380999"/>
            <a:chExt cx="3406140" cy="697107"/>
          </a:xfrm>
        </p:grpSpPr>
        <p:sp>
          <p:nvSpPr>
            <p:cNvPr id="61" name="Stat"/>
            <p:cNvSpPr/>
            <p:nvPr/>
          </p:nvSpPr>
          <p:spPr>
            <a:xfrm>
              <a:off x="4732020" y="380999"/>
              <a:ext cx="3406140" cy="697107"/>
            </a:xfrm>
            <a:prstGeom prst="rect">
              <a:avLst/>
            </a:prstGeom>
            <a:solidFill>
              <a:schemeClr val="accent4">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62" name="Stat Text"/>
            <p:cNvSpPr txBox="1"/>
            <p:nvPr/>
          </p:nvSpPr>
          <p:spPr>
            <a:xfrm>
              <a:off x="4836872" y="485687"/>
              <a:ext cx="3301288" cy="461665"/>
            </a:xfrm>
            <a:prstGeom prst="rect">
              <a:avLst/>
            </a:prstGeom>
            <a:noFill/>
          </p:spPr>
          <p:txBody>
            <a:bodyPr wrap="square" rtlCol="0" anchor="b" anchorCtr="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Capacity building</a:t>
              </a:r>
            </a:p>
          </p:txBody>
        </p:sp>
      </p:grpSp>
      <p:grpSp>
        <p:nvGrpSpPr>
          <p:cNvPr id="3" name="Group 2"/>
          <p:cNvGrpSpPr/>
          <p:nvPr/>
        </p:nvGrpSpPr>
        <p:grpSpPr>
          <a:xfrm>
            <a:off x="4805485" y="5562438"/>
            <a:ext cx="2034540" cy="594360"/>
            <a:chOff x="5132070" y="5840731"/>
            <a:chExt cx="2034540" cy="594360"/>
          </a:xfrm>
        </p:grpSpPr>
        <p:sp>
          <p:nvSpPr>
            <p:cNvPr id="24" name="Stat"/>
            <p:cNvSpPr/>
            <p:nvPr/>
          </p:nvSpPr>
          <p:spPr>
            <a:xfrm>
              <a:off x="5132070" y="5840731"/>
              <a:ext cx="2034540" cy="594360"/>
            </a:xfrm>
            <a:prstGeom prst="rect">
              <a:avLst/>
            </a:prstGeom>
            <a:solidFill>
              <a:schemeClr val="accent4">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59" name="Stat Text"/>
            <p:cNvSpPr txBox="1"/>
            <p:nvPr/>
          </p:nvSpPr>
          <p:spPr>
            <a:xfrm>
              <a:off x="5233351" y="5937678"/>
              <a:ext cx="1831977" cy="400110"/>
            </a:xfrm>
            <a:prstGeom prst="rect">
              <a:avLst/>
            </a:prstGeom>
            <a:noFill/>
          </p:spPr>
          <p:txBody>
            <a:bodyPr wrap="square" rtlCol="0" anchor="b" anchorCtr="0">
              <a:spAutoFit/>
            </a:bodyPr>
            <a:lstStyle/>
            <a:p>
              <a:pPr algn="ctr"/>
              <a:r>
                <a:rPr lang="en-US" sz="2000" b="1" dirty="0" smtClean="0">
                  <a:latin typeface="Verdana" panose="020B0604030504040204" pitchFamily="34" charset="0"/>
                  <a:ea typeface="Verdana" panose="020B0604030504040204" pitchFamily="34" charset="0"/>
                  <a:cs typeface="Verdana" panose="020B0604030504040204" pitchFamily="34" charset="0"/>
                </a:rPr>
                <a:t>Livelihoods</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grpSp>
      <p:sp>
        <p:nvSpPr>
          <p:cNvPr id="28" name="Stat Text"/>
          <p:cNvSpPr txBox="1"/>
          <p:nvPr/>
        </p:nvSpPr>
        <p:spPr>
          <a:xfrm>
            <a:off x="8637364" y="6208628"/>
            <a:ext cx="3689987" cy="707886"/>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p>
          <a:p>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ight Arrow 32"/>
          <p:cNvSpPr/>
          <p:nvPr/>
        </p:nvSpPr>
        <p:spPr>
          <a:xfrm>
            <a:off x="3196980" y="3928932"/>
            <a:ext cx="6004078" cy="1798422"/>
          </a:xfrm>
          <a:prstGeom prst="rightArrow">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3196980" y="1878190"/>
            <a:ext cx="6007195" cy="1798422"/>
          </a:xfrm>
          <a:prstGeom prst="rightArrow">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t Text"/>
          <p:cNvSpPr txBox="1"/>
          <p:nvPr/>
        </p:nvSpPr>
        <p:spPr>
          <a:xfrm>
            <a:off x="4978573" y="2321813"/>
            <a:ext cx="2692227" cy="861774"/>
          </a:xfrm>
          <a:prstGeom prst="rect">
            <a:avLst/>
          </a:prstGeom>
          <a:noFill/>
        </p:spPr>
        <p:txBody>
          <a:bodyPr wrap="square" rtlCol="0" anchor="b" anchorCtr="0">
            <a:spAutoFit/>
          </a:bodyPr>
          <a:lstStyle/>
          <a:p>
            <a:r>
              <a:rPr lang="en-US" sz="3600" b="1" dirty="0" smtClean="0">
                <a:latin typeface="Verdana" panose="020B0604030504040204" pitchFamily="34" charset="0"/>
                <a:ea typeface="Verdana" panose="020B0604030504040204" pitchFamily="34" charset="0"/>
                <a:cs typeface="Verdana" panose="020B0604030504040204" pitchFamily="34" charset="0"/>
              </a:rPr>
              <a:t>328,000</a:t>
            </a:r>
            <a:r>
              <a:rPr lang="en-US" sz="1200" b="1" dirty="0" smtClean="0">
                <a:latin typeface="Verdana" panose="020B0604030504040204" pitchFamily="34" charset="0"/>
                <a:ea typeface="Verdana" panose="020B0604030504040204" pitchFamily="34" charset="0"/>
                <a:cs typeface="Verdana" panose="020B0604030504040204" pitchFamily="34" charset="0"/>
              </a:rPr>
              <a:t>USD</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Total Payments</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38" name="Stat Text"/>
          <p:cNvSpPr txBox="1"/>
          <p:nvPr/>
        </p:nvSpPr>
        <p:spPr>
          <a:xfrm>
            <a:off x="4833598" y="4338129"/>
            <a:ext cx="2692227" cy="861774"/>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100%</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UNV Engineers trained</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29" name="Picture 2" descr="C:\Users\Lesley\Desktop\UNDP Nepal\UNDP Logos\UNDP_Logo-Blue w Tagline-ENG.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393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500"/>
                                        <p:tgtEl>
                                          <p:spTgt spid="67"/>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7500"/>
                            </p:stCondLst>
                            <p:childTnLst>
                              <p:par>
                                <p:cTn id="40" presetID="10" presetClass="entr" presetSubtype="0" fill="hold" grpId="0" nodeType="afterEffect">
                                  <p:stCondLst>
                                    <p:cond delay="50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par>
                          <p:cTn id="43" fill="hold">
                            <p:stCondLst>
                              <p:cond delay="8500"/>
                            </p:stCondLst>
                            <p:childTnLst>
                              <p:par>
                                <p:cTn id="44" presetID="10"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par>
                          <p:cTn id="47" fill="hold">
                            <p:stCondLst>
                              <p:cond delay="950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10000"/>
                            </p:stCondLst>
                            <p:childTnLst>
                              <p:par>
                                <p:cTn id="55" presetID="10" presetClass="entr" presetSubtype="0" fill="hold" grpId="0" nodeType="afterEffect">
                                  <p:stCondLst>
                                    <p:cond delay="50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2" grpId="0" animBg="1"/>
      <p:bldP spid="67" grpId="0"/>
      <p:bldP spid="37" grpId="0"/>
      <p:bldP spid="47" grpId="0" animBg="1"/>
      <p:bldP spid="48" grpId="0"/>
      <p:bldP spid="49" grpId="0" animBg="1"/>
      <p:bldP spid="53" grpId="0"/>
      <p:bldP spid="54" grpId="0"/>
      <p:bldP spid="33" grpId="0" animBg="1"/>
      <p:bldP spid="35" grpId="0" animBg="1"/>
      <p:bldP spid="5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idx="1"/>
          </p:nvPr>
        </p:nvSpPr>
        <p:spPr>
          <a:xfrm>
            <a:off x="1598570" y="5839096"/>
            <a:ext cx="9196251" cy="391886"/>
          </a:xfrm>
        </p:spPr>
        <p:txBody>
          <a:bodyPr>
            <a:noAutofit/>
          </a:bodyPr>
          <a:lstStyle/>
          <a:p>
            <a:r>
              <a:rPr lang="en-US" sz="2800" b="1" dirty="0" smtClean="0">
                <a:solidFill>
                  <a:schemeClr val="tx1"/>
                </a:solidFill>
                <a:latin typeface="Verdana" pitchFamily="34" charset="0"/>
                <a:ea typeface="Verdana" pitchFamily="34" charset="0"/>
                <a:cs typeface="Verdana" pitchFamily="34" charset="0"/>
              </a:rPr>
              <a:t>Engineers orientation and training program</a:t>
            </a:r>
            <a:endParaRPr lang="en-US" sz="2800" b="1" dirty="0">
              <a:solidFill>
                <a:schemeClr val="tx1"/>
              </a:solidFill>
              <a:latin typeface="Verdana" pitchFamily="34" charset="0"/>
              <a:ea typeface="Verdana" pitchFamily="34" charset="0"/>
              <a:cs typeface="Verdana" pitchFamily="34" charset="0"/>
            </a:endParaRPr>
          </a:p>
        </p:txBody>
      </p:sp>
      <p:pic>
        <p:nvPicPr>
          <p:cNvPr id="7" name="Content Placeholder 6" descr="training.jpg"/>
          <p:cNvPicPr>
            <a:picLocks noGrp="1" noChangeAspect="1"/>
          </p:cNvPicPr>
          <p:nvPr>
            <p:ph sz="half" idx="4294967295"/>
          </p:nvPr>
        </p:nvPicPr>
        <p:blipFill>
          <a:blip r:embed="rId2"/>
          <a:stretch>
            <a:fillRect/>
          </a:stretch>
        </p:blipFill>
        <p:spPr>
          <a:xfrm>
            <a:off x="1887581" y="535079"/>
            <a:ext cx="8204200" cy="5146675"/>
          </a:xfrm>
        </p:spPr>
        <p:style>
          <a:lnRef idx="2">
            <a:schemeClr val="dk1"/>
          </a:lnRef>
          <a:fillRef idx="1">
            <a:schemeClr val="lt1"/>
          </a:fillRef>
          <a:effectRef idx="0">
            <a:schemeClr val="dk1"/>
          </a:effectRef>
          <a:fontRef idx="minor">
            <a:schemeClr val="dk1"/>
          </a:fontRef>
        </p:style>
      </p:pic>
      <p:sp>
        <p:nvSpPr>
          <p:cNvPr id="33" name="Stat Text"/>
          <p:cNvSpPr txBox="1"/>
          <p:nvPr/>
        </p:nvSpPr>
        <p:spPr>
          <a:xfrm>
            <a:off x="8502013" y="6451950"/>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C:\Users\Lesley\Desktop\UNDP Nepal\UNDP Logos\UNDP_Logo-Blue w Tagline-EN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Box"/>
          <p:cNvSpPr/>
          <p:nvPr/>
        </p:nvSpPr>
        <p:spPr>
          <a:xfrm>
            <a:off x="403024" y="1158971"/>
            <a:ext cx="2682759" cy="5003801"/>
          </a:xfrm>
          <a:prstGeom prst="rect">
            <a:avLst/>
          </a:prstGeom>
          <a:solidFill>
            <a:schemeClr val="accent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34" name="Container Title"/>
          <p:cNvSpPr txBox="1"/>
          <p:nvPr/>
        </p:nvSpPr>
        <p:spPr>
          <a:xfrm>
            <a:off x="1063424" y="1318390"/>
            <a:ext cx="2655248" cy="461665"/>
          </a:xfrm>
          <a:prstGeom prst="rect">
            <a:avLst/>
          </a:prstGeom>
          <a:noFill/>
        </p:spPr>
        <p:txBody>
          <a:bodyPr wrap="square" lIns="182880"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Houses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32" name="Stat"/>
          <p:cNvSpPr/>
          <p:nvPr/>
        </p:nvSpPr>
        <p:spPr>
          <a:xfrm>
            <a:off x="577721" y="1799812"/>
            <a:ext cx="2849836" cy="4038519"/>
          </a:xfrm>
          <a:prstGeom prst="rect">
            <a:avLst/>
          </a:prstGeom>
          <a:solidFill>
            <a:schemeClr val="accent6">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7" name="Increase Profit By"/>
          <p:cNvSpPr txBox="1"/>
          <p:nvPr/>
        </p:nvSpPr>
        <p:spPr>
          <a:xfrm>
            <a:off x="708809" y="2303296"/>
            <a:ext cx="2488171" cy="738664"/>
          </a:xfrm>
          <a:prstGeom prst="rect">
            <a:avLst/>
          </a:prstGeom>
          <a:noFill/>
        </p:spPr>
        <p:txBody>
          <a:bodyPr wrap="square" rtlCol="0">
            <a:spAutoFit/>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3730</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Structures Assessed</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37" name="Stat Text"/>
          <p:cNvSpPr txBox="1"/>
          <p:nvPr/>
        </p:nvSpPr>
        <p:spPr>
          <a:xfrm>
            <a:off x="771342" y="4435829"/>
            <a:ext cx="2342511" cy="861774"/>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65%</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Complete</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47" name="Box"/>
          <p:cNvSpPr/>
          <p:nvPr/>
        </p:nvSpPr>
        <p:spPr>
          <a:xfrm>
            <a:off x="9135613" y="1132845"/>
            <a:ext cx="2682759" cy="5003801"/>
          </a:xfrm>
          <a:prstGeom prst="rect">
            <a:avLst/>
          </a:prstGeom>
          <a:solidFill>
            <a:schemeClr val="accent6"/>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48" name="Container Title"/>
          <p:cNvSpPr txBox="1"/>
          <p:nvPr/>
        </p:nvSpPr>
        <p:spPr>
          <a:xfrm>
            <a:off x="9686494" y="1396768"/>
            <a:ext cx="2655248" cy="461665"/>
          </a:xfrm>
          <a:prstGeom prst="rect">
            <a:avLst/>
          </a:prstGeom>
          <a:noFill/>
        </p:spPr>
        <p:txBody>
          <a:bodyPr wrap="square" lIns="182880" rtlCol="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Debris</a:t>
            </a:r>
            <a:endParaRPr 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49" name="Stat"/>
          <p:cNvSpPr/>
          <p:nvPr/>
        </p:nvSpPr>
        <p:spPr>
          <a:xfrm>
            <a:off x="8778480" y="1865127"/>
            <a:ext cx="2849836" cy="4038519"/>
          </a:xfrm>
          <a:prstGeom prst="rect">
            <a:avLst/>
          </a:prstGeom>
          <a:solidFill>
            <a:schemeClr val="accent6">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6" name="Left-Right Arrow 5"/>
          <p:cNvSpPr/>
          <p:nvPr/>
        </p:nvSpPr>
        <p:spPr>
          <a:xfrm>
            <a:off x="3084613" y="1815391"/>
            <a:ext cx="6052170" cy="1659924"/>
          </a:xfrm>
          <a:prstGeom prst="lef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ncrease Profit By"/>
          <p:cNvSpPr txBox="1"/>
          <p:nvPr/>
        </p:nvSpPr>
        <p:spPr>
          <a:xfrm>
            <a:off x="9006634" y="2237981"/>
            <a:ext cx="2574471" cy="861774"/>
          </a:xfrm>
          <a:prstGeom prst="rect">
            <a:avLst/>
          </a:prstGeom>
          <a:noFill/>
        </p:spPr>
        <p:txBody>
          <a:bodyPr wrap="square" rtlCol="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2433</a:t>
            </a:r>
            <a:endParaRPr lang="en-US" sz="2800" b="1" dirty="0" smtClean="0">
              <a:latin typeface="Verdana" panose="020B0604030504040204" pitchFamily="34" charset="0"/>
              <a:ea typeface="Verdana" panose="020B0604030504040204" pitchFamily="34" charset="0"/>
              <a:cs typeface="Verdana" panose="020B0604030504040204" pitchFamily="34" charset="0"/>
            </a:endParaRP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Structures Demolished</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54" name="Stat Text"/>
          <p:cNvSpPr txBox="1"/>
          <p:nvPr/>
        </p:nvSpPr>
        <p:spPr>
          <a:xfrm>
            <a:off x="9098493" y="4397459"/>
            <a:ext cx="2433103" cy="1077218"/>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141,000</a:t>
            </a:r>
          </a:p>
          <a:p>
            <a:r>
              <a:rPr lang="en-US" sz="1400" b="1" dirty="0" smtClean="0">
                <a:latin typeface="Verdana" panose="020B0604030504040204" pitchFamily="34" charset="0"/>
                <a:ea typeface="Verdana" panose="020B0604030504040204" pitchFamily="34" charset="0"/>
                <a:cs typeface="Verdana" panose="020B0604030504040204" pitchFamily="34" charset="0"/>
              </a:rPr>
              <a:t>Cubic Meters of Debris</a:t>
            </a:r>
          </a:p>
          <a:p>
            <a:pPr algn="ctr"/>
            <a:r>
              <a:rPr lang="en-US" sz="1400" b="1" dirty="0" smtClean="0">
                <a:latin typeface="Verdana" panose="020B0604030504040204" pitchFamily="34" charset="0"/>
                <a:ea typeface="Verdana" panose="020B0604030504040204" pitchFamily="34" charset="0"/>
                <a:cs typeface="Verdana" panose="020B0604030504040204" pitchFamily="34" charset="0"/>
              </a:rPr>
              <a:t>From demolition</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55" name="Stat Text"/>
          <p:cNvSpPr txBox="1"/>
          <p:nvPr/>
        </p:nvSpPr>
        <p:spPr>
          <a:xfrm>
            <a:off x="4535236" y="2165057"/>
            <a:ext cx="3197975" cy="861774"/>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2,300,000</a:t>
            </a:r>
            <a:r>
              <a:rPr lang="en-US" sz="1200" b="1" dirty="0" smtClean="0">
                <a:latin typeface="Verdana" panose="020B0604030504040204" pitchFamily="34" charset="0"/>
                <a:ea typeface="Verdana" panose="020B0604030504040204" pitchFamily="34" charset="0"/>
                <a:cs typeface="Verdana" panose="020B0604030504040204" pitchFamily="34" charset="0"/>
              </a:rPr>
              <a:t>USD</a:t>
            </a:r>
            <a:r>
              <a:rPr lang="en-US" sz="1400" b="1" dirty="0" smtClean="0">
                <a:latin typeface="Verdana" panose="020B0604030504040204" pitchFamily="34" charset="0"/>
                <a:ea typeface="Verdana" panose="020B0604030504040204" pitchFamily="34" charset="0"/>
                <a:cs typeface="Verdana" panose="020B0604030504040204" pitchFamily="34" charset="0"/>
              </a:rPr>
              <a:t>Project cost to date</a:t>
            </a: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57" name="Left-Right Arrow 56"/>
          <p:cNvSpPr/>
          <p:nvPr/>
        </p:nvSpPr>
        <p:spPr>
          <a:xfrm>
            <a:off x="3055373" y="4081504"/>
            <a:ext cx="6052170" cy="1659924"/>
          </a:xfrm>
          <a:prstGeom prst="leftRightArrow">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t Text"/>
          <p:cNvSpPr txBox="1"/>
          <p:nvPr/>
        </p:nvSpPr>
        <p:spPr>
          <a:xfrm>
            <a:off x="4396607" y="4575100"/>
            <a:ext cx="3274194" cy="861774"/>
          </a:xfrm>
          <a:prstGeom prst="rect">
            <a:avLst/>
          </a:prstGeom>
          <a:noFill/>
        </p:spPr>
        <p:txBody>
          <a:bodyPr wrap="square" rtlCol="0" anchor="b" anchorCtr="0">
            <a:spAutoFit/>
          </a:bodyPr>
          <a:lstStyle/>
          <a:p>
            <a:pPr algn="ctr"/>
            <a:r>
              <a:rPr lang="en-US" sz="3600" b="1" dirty="0" smtClean="0">
                <a:latin typeface="Verdana" panose="020B0604030504040204" pitchFamily="34" charset="0"/>
                <a:ea typeface="Verdana" panose="020B0604030504040204" pitchFamily="34" charset="0"/>
                <a:cs typeface="Verdana" panose="020B0604030504040204" pitchFamily="34" charset="0"/>
              </a:rPr>
              <a:t>18</a:t>
            </a:r>
            <a:r>
              <a:rPr lang="en-US" sz="1200" b="1" dirty="0" smtClean="0">
                <a:latin typeface="Verdana" panose="020B0604030504040204" pitchFamily="34" charset="0"/>
                <a:ea typeface="Verdana" panose="020B0604030504040204" pitchFamily="34" charset="0"/>
                <a:cs typeface="Verdana" panose="020B0604030504040204" pitchFamily="34" charset="0"/>
              </a:rPr>
              <a:t>USD </a:t>
            </a:r>
            <a:r>
              <a:rPr lang="en-US" sz="3600" b="1" dirty="0" smtClean="0">
                <a:latin typeface="Verdana" panose="020B0604030504040204" pitchFamily="34" charset="0"/>
                <a:ea typeface="Verdana" panose="020B0604030504040204" pitchFamily="34" charset="0"/>
                <a:cs typeface="Verdana" panose="020B0604030504040204" pitchFamily="34" charset="0"/>
              </a:rPr>
              <a:t>/m3</a:t>
            </a:r>
          </a:p>
          <a:p>
            <a:pPr algn="ctr"/>
            <a:endParaRPr lang="en-US" sz="1400" b="1" dirty="0">
              <a:latin typeface="Verdana" panose="020B0604030504040204" pitchFamily="34" charset="0"/>
              <a:ea typeface="Verdana" panose="020B0604030504040204" pitchFamily="34" charset="0"/>
              <a:cs typeface="Verdana" panose="020B0604030504040204" pitchFamily="34" charset="0"/>
            </a:endParaRPr>
          </a:p>
        </p:txBody>
      </p:sp>
      <p:sp>
        <p:nvSpPr>
          <p:cNvPr id="61" name="Stat"/>
          <p:cNvSpPr/>
          <p:nvPr/>
        </p:nvSpPr>
        <p:spPr>
          <a:xfrm>
            <a:off x="2599509" y="380999"/>
            <a:ext cx="6466113" cy="697107"/>
          </a:xfrm>
          <a:prstGeom prst="rect">
            <a:avLst/>
          </a:prstGeom>
          <a:solidFill>
            <a:schemeClr val="accent6">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62" name="Stat Text"/>
          <p:cNvSpPr txBox="1"/>
          <p:nvPr/>
        </p:nvSpPr>
        <p:spPr>
          <a:xfrm>
            <a:off x="2756263" y="485687"/>
            <a:ext cx="8595359" cy="461665"/>
          </a:xfrm>
          <a:prstGeom prst="rect">
            <a:avLst/>
          </a:prstGeom>
          <a:noFill/>
        </p:spPr>
        <p:txBody>
          <a:bodyPr wrap="square" rtlCol="0" anchor="b" anchorCtr="0">
            <a:spAutoFit/>
          </a:bodyPr>
          <a:lstStyle/>
          <a:p>
            <a:r>
              <a:rPr lang="en-US" sz="2400" b="1" dirty="0" smtClean="0">
                <a:latin typeface="Verdana" panose="020B0604030504040204" pitchFamily="34" charset="0"/>
                <a:ea typeface="Verdana" panose="020B0604030504040204" pitchFamily="34" charset="0"/>
                <a:cs typeface="Verdana" panose="020B0604030504040204" pitchFamily="34" charset="0"/>
              </a:rPr>
              <a:t>Debris Management and Demolition</a:t>
            </a:r>
          </a:p>
        </p:txBody>
      </p:sp>
      <p:sp>
        <p:nvSpPr>
          <p:cNvPr id="24" name="Stat"/>
          <p:cNvSpPr/>
          <p:nvPr/>
        </p:nvSpPr>
        <p:spPr>
          <a:xfrm>
            <a:off x="5865223" y="5421810"/>
            <a:ext cx="953588" cy="697107"/>
          </a:xfrm>
          <a:prstGeom prst="rect">
            <a:avLst/>
          </a:prstGeom>
          <a:solidFill>
            <a:schemeClr val="accent6">
              <a:lumMod val="20000"/>
              <a:lumOff val="80000"/>
            </a:schemeClr>
          </a:solidFill>
          <a:ln>
            <a:noFill/>
          </a:ln>
          <a:effectLst>
            <a:glow>
              <a:schemeClr val="accent4">
                <a:satMod val="175000"/>
                <a:alpha val="40000"/>
              </a:schemeClr>
            </a:glow>
            <a:outerShdw blurRad="50800" dist="50800" dir="5400000" sx="2000" sy="2000" algn="ctr" rotWithShape="0">
              <a:srgbClr val="000000">
                <a:alpha val="43137"/>
              </a:srgb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`cv</a:t>
            </a:r>
            <a:endParaRPr lang="en-US" dirty="0"/>
          </a:p>
        </p:txBody>
      </p:sp>
      <p:sp>
        <p:nvSpPr>
          <p:cNvPr id="59" name="Stat Text"/>
          <p:cNvSpPr txBox="1"/>
          <p:nvPr/>
        </p:nvSpPr>
        <p:spPr>
          <a:xfrm>
            <a:off x="5930537" y="5601050"/>
            <a:ext cx="2101308" cy="406050"/>
          </a:xfrm>
          <a:prstGeom prst="rect">
            <a:avLst/>
          </a:prstGeom>
          <a:noFill/>
        </p:spPr>
        <p:txBody>
          <a:bodyPr wrap="square" rtlCol="0" anchor="b" anchorCtr="0">
            <a:spAutoFit/>
          </a:bodyPr>
          <a:lstStyle/>
          <a:p>
            <a:r>
              <a:rPr lang="en-US" sz="2000" b="1" dirty="0" smtClean="0">
                <a:latin typeface="Verdana" panose="020B0604030504040204" pitchFamily="34" charset="0"/>
                <a:ea typeface="Verdana" panose="020B0604030504040204" pitchFamily="34" charset="0"/>
                <a:cs typeface="Verdana" panose="020B0604030504040204" pitchFamily="34" charset="0"/>
              </a:rPr>
              <a:t>DRR</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3" name="Stat Text"/>
          <p:cNvSpPr txBox="1"/>
          <p:nvPr/>
        </p:nvSpPr>
        <p:spPr>
          <a:xfrm>
            <a:off x="8637364" y="6208628"/>
            <a:ext cx="3689987" cy="406050"/>
          </a:xfrm>
          <a:prstGeom prst="rect">
            <a:avLst/>
          </a:prstGeom>
          <a:noFill/>
        </p:spPr>
        <p:txBody>
          <a:bodyPr wrap="square" rtlCol="0" anchor="b" anchorCtr="0">
            <a:spAutoFit/>
          </a:bodyPr>
          <a:lstStyle/>
          <a:p>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UNDP Debris Project</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8" name="Picture 2" descr="C:\Users\Lesley\Desktop\UNDP Nepal\UNDP Logos\UNDP_Logo-Blue w Tagline-ENG.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098369" y="313600"/>
            <a:ext cx="468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2172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7000"/>
                            </p:stCondLst>
                            <p:childTnLst>
                              <p:par>
                                <p:cTn id="33" presetID="10" presetClass="entr" presetSubtype="0" fill="hold" grpId="0" nodeType="afterEffect">
                                  <p:stCondLst>
                                    <p:cond delay="50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8000"/>
                            </p:stCondLst>
                            <p:childTnLst>
                              <p:par>
                                <p:cTn id="37" presetID="10" presetClass="entr" presetSubtype="0" fill="hold" grpId="0" nodeType="afterEffect">
                                  <p:stCondLst>
                                    <p:cond delay="50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childTnLst>
                          </p:cTn>
                        </p:par>
                        <p:par>
                          <p:cTn id="40" fill="hold">
                            <p:stCondLst>
                              <p:cond delay="9000"/>
                            </p:stCondLst>
                            <p:childTnLst>
                              <p:par>
                                <p:cTn id="41" presetID="10" presetClass="entr" presetSubtype="0" fill="hold" grpId="0" nodeType="afterEffect">
                                  <p:stCondLst>
                                    <p:cond delay="50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par>
                          <p:cTn id="44" fill="hold">
                            <p:stCondLst>
                              <p:cond delay="10000"/>
                            </p:stCondLst>
                            <p:childTnLst>
                              <p:par>
                                <p:cTn id="45" presetID="10" presetClass="entr" presetSubtype="0" fill="hold" grpId="0" nodeType="afterEffect">
                                  <p:stCondLst>
                                    <p:cond delay="50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11000"/>
                            </p:stCondLst>
                            <p:childTnLst>
                              <p:par>
                                <p:cTn id="49" presetID="10" presetClass="entr" presetSubtype="0" fill="hold" grpId="0" nodeType="afterEffect">
                                  <p:stCondLst>
                                    <p:cond delay="5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par>
                          <p:cTn id="52" fill="hold">
                            <p:stCondLst>
                              <p:cond delay="12000"/>
                            </p:stCondLst>
                            <p:childTnLst>
                              <p:par>
                                <p:cTn id="53" presetID="10" presetClass="entr" presetSubtype="0" fill="hold" grpId="0" nodeType="afterEffect">
                                  <p:stCondLst>
                                    <p:cond delay="5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13000"/>
                            </p:stCondLst>
                            <p:childTnLst>
                              <p:par>
                                <p:cTn id="57" presetID="10" presetClass="entr" presetSubtype="0" fill="hold" grpId="0" nodeType="afterEffect">
                                  <p:stCondLst>
                                    <p:cond delay="50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childTnLst>
                          </p:cTn>
                        </p:par>
                        <p:par>
                          <p:cTn id="60" fill="hold">
                            <p:stCondLst>
                              <p:cond delay="14000"/>
                            </p:stCondLst>
                            <p:childTnLst>
                              <p:par>
                                <p:cTn id="61" presetID="10" presetClass="entr" presetSubtype="0" fill="hold" grpId="0" nodeType="afterEffect">
                                  <p:stCondLst>
                                    <p:cond delay="50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par>
                          <p:cTn id="64" fill="hold">
                            <p:stCondLst>
                              <p:cond delay="15000"/>
                            </p:stCondLst>
                            <p:childTnLst>
                              <p:par>
                                <p:cTn id="65" presetID="10" presetClass="entr" presetSubtype="0" fill="hold" grpId="0" nodeType="afterEffect">
                                  <p:stCondLst>
                                    <p:cond delay="5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16000"/>
                            </p:stCondLst>
                            <p:childTnLst>
                              <p:par>
                                <p:cTn id="69" presetID="10" presetClass="entr" presetSubtype="0" fill="hold" grpId="0" nodeType="after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17000"/>
                            </p:stCondLst>
                            <p:childTnLst>
                              <p:par>
                                <p:cTn id="73" presetID="10" presetClass="entr" presetSubtype="0" fill="hold" grpId="0" nodeType="after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p:bldP spid="32" grpId="0" animBg="1"/>
      <p:bldP spid="67" grpId="0"/>
      <p:bldP spid="37" grpId="0"/>
      <p:bldP spid="47" grpId="0" animBg="1"/>
      <p:bldP spid="48" grpId="0"/>
      <p:bldP spid="49" grpId="0" animBg="1"/>
      <p:bldP spid="6" grpId="0" animBg="1"/>
      <p:bldP spid="53" grpId="0"/>
      <p:bldP spid="54" grpId="0"/>
      <p:bldP spid="55" grpId="0"/>
      <p:bldP spid="57" grpId="0" animBg="1"/>
      <p:bldP spid="38" grpId="0"/>
      <p:bldP spid="61" grpId="0" animBg="1"/>
      <p:bldP spid="62" grpId="0"/>
      <p:bldP spid="24" grpId="0" animBg="1"/>
      <p:bldP spid="59" grpId="0"/>
    </p:bldLst>
  </p:timing>
</p:sld>
</file>

<file path=ppt/theme/theme1.xml><?xml version="1.0" encoding="utf-8"?>
<a:theme xmlns:a="http://schemas.openxmlformats.org/drawingml/2006/main" name="SWMC">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SWMC</Template>
  <TotalTime>781</TotalTime>
  <Words>609</Words>
  <Application>Microsoft Office PowerPoint</Application>
  <PresentationFormat>Widescreen</PresentationFormat>
  <Paragraphs>191</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Mangal</vt:lpstr>
      <vt:lpstr>Times New Roman</vt:lpstr>
      <vt:lpstr>Verdana</vt:lpstr>
      <vt:lpstr>SWMC</vt:lpstr>
      <vt:lpstr>PowerPoint Presentation</vt:lpstr>
      <vt:lpstr>Project Objectives</vt:lpstr>
      <vt:lpstr>PHASE 1 </vt:lpstr>
      <vt:lpstr>PowerPoint Presentation</vt:lpstr>
      <vt:lpstr>PowerPoint Presentation</vt:lpstr>
      <vt:lpstr>PowerPoint Presentation</vt:lpstr>
      <vt:lpstr>PowerPoint Presentation</vt:lpstr>
      <vt:lpstr>PowerPoint Presentation</vt:lpstr>
      <vt:lpstr>PowerPoint Presentation</vt:lpstr>
      <vt:lpstr>Approach </vt:lpstr>
      <vt:lpstr>District Forest office Before and after</vt:lpstr>
      <vt:lpstr>Managed debris stacked on site</vt:lpstr>
      <vt:lpstr>PowerPoint Presentation</vt:lpstr>
      <vt:lpstr>PowerPoint Presentation</vt:lpstr>
      <vt:lpstr>PowerPoint Presentation</vt:lpstr>
      <vt:lpstr>PowerPoint Presentation</vt:lpstr>
      <vt:lpstr>Significance of Debris Project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96</cp:revision>
  <dcterms:created xsi:type="dcterms:W3CDTF">2015-08-04T00:16:40Z</dcterms:created>
  <dcterms:modified xsi:type="dcterms:W3CDTF">2015-10-02T10:55:30Z</dcterms:modified>
</cp:coreProperties>
</file>