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</p:sldMasterIdLst>
  <p:notesMasterIdLst>
    <p:notesMasterId r:id="rId37"/>
  </p:notesMasterIdLst>
  <p:sldIdLst>
    <p:sldId id="1913" r:id="rId2"/>
    <p:sldId id="1916" r:id="rId3"/>
    <p:sldId id="1956" r:id="rId4"/>
    <p:sldId id="1941" r:id="rId5"/>
    <p:sldId id="1324" r:id="rId6"/>
    <p:sldId id="1952" r:id="rId7"/>
    <p:sldId id="1953" r:id="rId8"/>
    <p:sldId id="1954" r:id="rId9"/>
    <p:sldId id="1958" r:id="rId10"/>
    <p:sldId id="1961" r:id="rId11"/>
    <p:sldId id="1959" r:id="rId12"/>
    <p:sldId id="1962" r:id="rId13"/>
    <p:sldId id="1963" r:id="rId14"/>
    <p:sldId id="1976" r:id="rId15"/>
    <p:sldId id="1973" r:id="rId16"/>
    <p:sldId id="1943" r:id="rId17"/>
    <p:sldId id="1944" r:id="rId18"/>
    <p:sldId id="1977" r:id="rId19"/>
    <p:sldId id="1852" r:id="rId20"/>
    <p:sldId id="1967" r:id="rId21"/>
    <p:sldId id="1965" r:id="rId22"/>
    <p:sldId id="1969" r:id="rId23"/>
    <p:sldId id="1970" r:id="rId24"/>
    <p:sldId id="1971" r:id="rId25"/>
    <p:sldId id="1964" r:id="rId26"/>
    <p:sldId id="1960" r:id="rId27"/>
    <p:sldId id="1978" r:id="rId28"/>
    <p:sldId id="1979" r:id="rId29"/>
    <p:sldId id="1974" r:id="rId30"/>
    <p:sldId id="1975" r:id="rId31"/>
    <p:sldId id="1946" r:id="rId32"/>
    <p:sldId id="1947" r:id="rId33"/>
    <p:sldId id="1980" r:id="rId34"/>
    <p:sldId id="1927" r:id="rId35"/>
    <p:sldId id="191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1" autoAdjust="0"/>
    <p:restoredTop sz="73295" autoAdjust="0"/>
  </p:normalViewPr>
  <p:slideViewPr>
    <p:cSldViewPr>
      <p:cViewPr varScale="1">
        <p:scale>
          <a:sx n="54" d="100"/>
          <a:sy n="54" d="100"/>
        </p:scale>
        <p:origin x="21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4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A860BF8-B156-4730-8CB7-26B3DA7C5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60BF8-B156-4730-8CB7-26B3DA7C538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0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60BF8-B156-4730-8CB7-26B3DA7C538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5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60BF8-B156-4730-8CB7-26B3DA7C538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4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60BF8-B156-4730-8CB7-26B3DA7C538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9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60BF8-B156-4730-8CB7-26B3DA7C538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7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632AA-2780-4ABD-82BF-EB710B9F2D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8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4D569-217B-4D13-8514-54AE7E279E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9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DD0B7-57BA-4412-A4BF-06D58658CF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8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2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A537A-4C3E-4969-9CF1-54247DCD31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1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C3F9-E5CC-414A-A873-B6D6F37727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3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F7D4B-62A9-4506-83BB-E94CB50BB7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0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D6D20-E2C4-476F-A172-DEE9CD6389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5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5C901-4EE8-4431-8E22-5C9FDCE312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1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E5C0A-C218-486A-B0CD-9267FDE2B3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0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73CDCD-0C83-4FCA-A058-EF3A0C2267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earthquake%20song.mp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RSVA.doc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Pal1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Kopundole%20bld.do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RSVA-99.do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Seismic%20Vulnerability%20Evaluation%20Guideline%20Part%20I-final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Qualitative%20seismic%20assessment.doc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Dadheldhura%20bld.doc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DVSA.docx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errrp.org.np/document/study_report/Seismic%20Vulnerability%20Evaluation%20Guideline%20Part%20I-final.pdf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7772400" cy="464820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earthquake song.mp4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632AA-2780-4ABD-82BF-EB710B9F2D0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RSVA.docx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Pal1.docx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21336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Rapid Seismic Vulnerability assessment of Residence of Load Bearing Wall System Building</a:t>
            </a:r>
          </a:p>
        </p:txBody>
      </p:sp>
      <p:pic>
        <p:nvPicPr>
          <p:cNvPr id="27652" name="Picture 2" descr="D:\D Drive\Rekha\photo\buiding assessment photo-UNDSS\2011\International Staff\April\Patrizia, 12 April UNICEF\DSC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981200"/>
            <a:ext cx="6248400" cy="4068763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12171-18EC-4A11-8ABE-7FC6DE0EE08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0" y="6400800"/>
            <a:ext cx="283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2060"/>
                </a:solidFill>
              </a:rPr>
              <a:t>Source: Rekha Shrestha</a:t>
            </a:r>
          </a:p>
        </p:txBody>
      </p:sp>
    </p:spTree>
    <p:extLst>
      <p:ext uri="{BB962C8B-B14F-4D97-AF65-F5344CB8AC3E}">
        <p14:creationId xmlns:p14="http://schemas.microsoft.com/office/powerpoint/2010/main" val="10598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 action="ppaction://hlinkfile"/>
              </a:rPr>
              <a:t>Kopundole</a:t>
            </a:r>
            <a:r>
              <a:rPr lang="en-US" dirty="0" smtClean="0">
                <a:hlinkClick r:id="rId2" action="ppaction://hlinkfile"/>
              </a:rPr>
              <a:t> bld.doc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617" y="563934"/>
            <a:ext cx="7215983" cy="57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9" y="11066"/>
            <a:ext cx="5549562" cy="5562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9800" y="6028958"/>
            <a:ext cx="2971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</a:t>
            </a:r>
            <a:r>
              <a:rPr lang="en-US" dirty="0" smtClean="0">
                <a:solidFill>
                  <a:srgbClr val="002060"/>
                </a:solidFill>
              </a:rPr>
              <a:t>Shrestha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2060"/>
                </a:solidFill>
              </a:rPr>
              <a:t>8 Feb 2017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9311" r="25000" b="15517"/>
          <a:stretch/>
        </p:blipFill>
        <p:spPr>
          <a:xfrm>
            <a:off x="5562600" y="2504097"/>
            <a:ext cx="3390900" cy="28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1" y="381000"/>
            <a:ext cx="4824949" cy="3733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14599"/>
            <a:ext cx="4267200" cy="320040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57800" y="5943600"/>
            <a:ext cx="426271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Shrestha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8 Feb 2017</a:t>
            </a:r>
          </a:p>
        </p:txBody>
      </p:sp>
    </p:spTree>
    <p:extLst>
      <p:ext uri="{BB962C8B-B14F-4D97-AF65-F5344CB8AC3E}">
        <p14:creationId xmlns:p14="http://schemas.microsoft.com/office/powerpoint/2010/main" val="26677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94269" y="5571520"/>
            <a:ext cx="32480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Shrestha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8 Feb 2017</a:t>
            </a:r>
          </a:p>
        </p:txBody>
      </p:sp>
      <p:pic>
        <p:nvPicPr>
          <p:cNvPr id="2050" name="Picture 2" descr="Image02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9" y="304800"/>
            <a:ext cx="4174434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Image027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91000" cy="4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5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RSVA-99.doc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701"/>
            <a:ext cx="8229600" cy="901456"/>
          </a:xfrm>
        </p:spPr>
        <p:txBody>
          <a:bodyPr/>
          <a:lstStyle/>
          <a:p>
            <a:r>
              <a:rPr lang="en-US" dirty="0" smtClean="0"/>
              <a:t>After </a:t>
            </a:r>
            <a:r>
              <a:rPr lang="en-US" dirty="0" err="1" smtClean="0"/>
              <a:t>Gorkha</a:t>
            </a:r>
            <a:r>
              <a:rPr lang="en-US" dirty="0" smtClean="0"/>
              <a:t> EQ 2015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4875" y="1584633"/>
            <a:ext cx="5381750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9751" y="1584470"/>
            <a:ext cx="5440362" cy="4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D6D20-E2C4-476F-A172-DEE9CD63894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457199"/>
            <a:ext cx="8991600" cy="62642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b="1" dirty="0" smtClean="0">
                <a:solidFill>
                  <a:schemeClr val="tx2"/>
                </a:solidFill>
              </a:rPr>
              <a:t>Seismic Vulnerability Assessment of </a:t>
            </a:r>
            <a:r>
              <a:rPr lang="en-US" sz="4800" b="1" dirty="0">
                <a:solidFill>
                  <a:schemeClr val="tx2"/>
                </a:solidFill>
              </a:rPr>
              <a:t>E</a:t>
            </a:r>
            <a:r>
              <a:rPr lang="en-US" sz="4800" b="1" dirty="0" smtClean="0">
                <a:solidFill>
                  <a:schemeClr val="tx2"/>
                </a:solidFill>
              </a:rPr>
              <a:t>xisting Buildings and its Importance</a:t>
            </a:r>
            <a:endParaRPr lang="en-US" sz="4800" b="1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b="1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chemeClr val="tx2"/>
                </a:solidFill>
              </a:rPr>
              <a:t>Rekha</a:t>
            </a:r>
            <a:r>
              <a:rPr lang="en-US" sz="3600" b="1" dirty="0" smtClean="0">
                <a:solidFill>
                  <a:schemeClr val="tx2"/>
                </a:solidFill>
              </a:rPr>
              <a:t> Shrestha, PhD</a:t>
            </a:r>
          </a:p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Structural Engineer</a:t>
            </a:r>
          </a:p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Presentation in NEA-Nepal</a:t>
            </a:r>
          </a:p>
          <a:p>
            <a:pPr fontAlgn="auto">
              <a:spcAft>
                <a:spcPts val="0"/>
              </a:spcAft>
            </a:pPr>
            <a:r>
              <a:rPr lang="en-US" sz="3600" b="1" dirty="0" smtClean="0">
                <a:solidFill>
                  <a:schemeClr val="tx2"/>
                </a:solidFill>
              </a:rPr>
              <a:t>7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th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>
                <a:solidFill>
                  <a:schemeClr val="tx2"/>
                </a:solidFill>
              </a:rPr>
              <a:t>April 2017</a:t>
            </a:r>
          </a:p>
          <a:p>
            <a:pPr fontAlgn="auto">
              <a:spcAft>
                <a:spcPts val="0"/>
              </a:spcAft>
            </a:pPr>
            <a:endParaRPr lang="en-US" sz="36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R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</a:rPr>
              <a:t>ReRekha</a:t>
            </a:r>
            <a:r>
              <a:rPr lang="en-US" sz="2400" b="1" dirty="0" smtClean="0">
                <a:solidFill>
                  <a:schemeClr val="bg1"/>
                </a:solidFill>
              </a:rPr>
              <a:t> Shrestha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National Engineer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UNDSS- Nepal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Presentation in SSAFE Training</a:t>
            </a:r>
          </a:p>
          <a:p>
            <a:pPr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8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March 2017</a:t>
            </a:r>
          </a:p>
          <a:p>
            <a:pPr fontAlgn="auto">
              <a:spcAft>
                <a:spcPts val="0"/>
              </a:spcAft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2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2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2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b="1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Content Placeholder 4" descr="I:\rekhanew\Found files\Rekha\D Drive\Rekha\PHOTO\buiding assessment photo-UNDSS\2013\International\Sept\Douglas Noble, UNICEF, 24 Aug, Sanepa\SAM_39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62000"/>
            <a:ext cx="5410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00775" y="6354762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Shrestha</a:t>
            </a:r>
          </a:p>
        </p:txBody>
      </p:sp>
    </p:spTree>
    <p:extLst>
      <p:ext uri="{BB962C8B-B14F-4D97-AF65-F5344CB8AC3E}">
        <p14:creationId xmlns:p14="http://schemas.microsoft.com/office/powerpoint/2010/main" val="8641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Grade 4</a:t>
            </a:r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0703"/>
            <a:ext cx="6477000" cy="5114463"/>
          </a:xfr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05100" y="6324964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Shrestha</a:t>
            </a:r>
          </a:p>
        </p:txBody>
      </p:sp>
    </p:spTree>
    <p:extLst>
      <p:ext uri="{BB962C8B-B14F-4D97-AF65-F5344CB8AC3E}">
        <p14:creationId xmlns:p14="http://schemas.microsoft.com/office/powerpoint/2010/main" val="27528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657600"/>
            <a:ext cx="3886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Documents and Settings\Administrator\My Documents\My Pictures\universitu of catenbu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80267"/>
            <a:ext cx="39624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491CB-59DD-470F-90C4-70D4D63437F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-133350"/>
            <a:ext cx="8534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Non-Structural Element</a:t>
            </a:r>
          </a:p>
        </p:txBody>
      </p:sp>
      <p:pic>
        <p:nvPicPr>
          <p:cNvPr id="8" name="Picture 7" descr="G:\DCIM\100PHOTO\SAM_1524.JPG"/>
          <p:cNvPicPr/>
          <p:nvPr/>
        </p:nvPicPr>
        <p:blipFill>
          <a:blip r:embed="rId4" cstate="print"/>
          <a:srcRect l="9412" t="8150" r="11176"/>
          <a:stretch>
            <a:fillRect/>
          </a:stretch>
        </p:blipFill>
        <p:spPr bwMode="auto">
          <a:xfrm>
            <a:off x="762000" y="609600"/>
            <a:ext cx="3581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DELL\Desktop\20140508_1017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858253"/>
            <a:ext cx="3657599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3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609600"/>
            <a:ext cx="2438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739E3-5FEF-4510-8F9A-88FF4E3F58E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0"/>
            <a:ext cx="8534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Non-Structural Element</a:t>
            </a:r>
          </a:p>
        </p:txBody>
      </p:sp>
      <p:pic>
        <p:nvPicPr>
          <p:cNvPr id="32775" name="Picture 8" descr="F:\Images\Image2875.jpg"/>
          <p:cNvPicPr>
            <a:picLocks noChangeAspect="1" noChangeArrowheads="1"/>
          </p:cNvPicPr>
          <p:nvPr/>
        </p:nvPicPr>
        <p:blipFill>
          <a:blip r:embed="rId3" cstate="print"/>
          <a:srcRect l="13029" t="9024" r="11075" b="28781"/>
          <a:stretch>
            <a:fillRect/>
          </a:stretch>
        </p:blipFill>
        <p:spPr bwMode="auto">
          <a:xfrm>
            <a:off x="990600" y="838199"/>
            <a:ext cx="533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3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D6D20-E2C4-476F-A172-DEE9CD63894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 descr="G:\rekhanew\Found files\Rekha\D Drive\Rekha\PHOTO\buiding assessment photo-UNDSS\2013\National\July\Narayan Parajuli, 2 july, Milan chowk\SAM_33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5943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Image11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143000"/>
            <a:ext cx="2044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0"/>
            <a:ext cx="8534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Non-Structural Element</a:t>
            </a:r>
          </a:p>
        </p:txBody>
      </p:sp>
    </p:spTree>
    <p:extLst>
      <p:ext uri="{BB962C8B-B14F-4D97-AF65-F5344CB8AC3E}">
        <p14:creationId xmlns:p14="http://schemas.microsoft.com/office/powerpoint/2010/main" val="34194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Seismic Vulnerability Evaluation Guideline Part I-final.pdf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Qualitative seismic assessment.docx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 action="ppaction://hlinkfile"/>
              </a:rPr>
              <a:t>Dadheldhura</a:t>
            </a:r>
            <a:r>
              <a:rPr lang="en-US" dirty="0" smtClean="0">
                <a:hlinkClick r:id="rId2" action="ppaction://hlinkfile"/>
              </a:rPr>
              <a:t> bld.doc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DVSA.docx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533400"/>
            <a:ext cx="5029199" cy="5217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900" b="1" dirty="0" smtClean="0">
                <a:solidFill>
                  <a:schemeClr val="tx2"/>
                </a:solidFill>
              </a:rPr>
              <a:t>Seismic Vulnerability Assessment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000" dirty="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sz="4000" dirty="0" smtClean="0"/>
              <a:t>  </a:t>
            </a:r>
            <a:r>
              <a:rPr lang="en-US" sz="4000" dirty="0" smtClean="0">
                <a:solidFill>
                  <a:schemeClr val="tx2"/>
                </a:solidFill>
              </a:rPr>
              <a:t>Seismic Vulnerability is a measure of the seismic strength or capacity of the structure.</a:t>
            </a:r>
          </a:p>
        </p:txBody>
      </p:sp>
    </p:spTree>
    <p:extLst>
      <p:ext uri="{BB962C8B-B14F-4D97-AF65-F5344CB8AC3E}">
        <p14:creationId xmlns:p14="http://schemas.microsoft.com/office/powerpoint/2010/main" val="14893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8779"/>
            <a:ext cx="7924800" cy="594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9266" y="380999"/>
            <a:ext cx="6772134" cy="63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00775" y="6183027"/>
            <a:ext cx="2838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2060"/>
                </a:solidFill>
              </a:rPr>
              <a:t>Source:Rekha</a:t>
            </a:r>
            <a:r>
              <a:rPr lang="en-US" dirty="0" smtClean="0">
                <a:solidFill>
                  <a:srgbClr val="002060"/>
                </a:solidFill>
              </a:rPr>
              <a:t> Shrestha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7135" y="1083674"/>
            <a:ext cx="4397563" cy="390661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08" y="1038239"/>
            <a:ext cx="4397565" cy="3997487"/>
          </a:xfrm>
        </p:spPr>
      </p:pic>
    </p:spTree>
    <p:extLst>
      <p:ext uri="{BB962C8B-B14F-4D97-AF65-F5344CB8AC3E}">
        <p14:creationId xmlns:p14="http://schemas.microsoft.com/office/powerpoint/2010/main" val="34332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46869-E690-4254-8119-7F877664968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457200" y="2058263"/>
            <a:ext cx="892353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Federal Emergency Management Agency, FEMA 154, 1998.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Rapid Visual Screening of Buildings for potential seismic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hazards: a handbook. Applied Technology Council.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Redwood City, California 185p.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Seismic vulnerability evaluation guideline for private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public buildings, Part I: Pre disaster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vulnerabilityassessment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NSET (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http://errrp.org.np/document/study_report/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Seismic%20Vulnerability%20Evaluation%20Guideline%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20Part%20I-final.pdf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9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721600" cy="5791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" name="Picture 7" descr="MCj043441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5931" y="1207800"/>
            <a:ext cx="3386137" cy="338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4199" y="64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96000" y="63246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Source: Rekha Shrestha</a:t>
            </a:r>
          </a:p>
        </p:txBody>
      </p:sp>
    </p:spTree>
    <p:extLst>
      <p:ext uri="{BB962C8B-B14F-4D97-AF65-F5344CB8AC3E}">
        <p14:creationId xmlns:p14="http://schemas.microsoft.com/office/powerpoint/2010/main" val="21401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1295400" y="1638125"/>
            <a:ext cx="6705600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88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i="1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Thank You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590799" y="6019800"/>
            <a:ext cx="5014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rekha.shrestha2010@yahoo.com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16224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1981200" y="4572000"/>
            <a:ext cx="5624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Have a Earthquake Resistant House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963BE-821B-435D-9FFB-2525819BD9A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6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848600" cy="685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</a:rPr>
              <a:t>SOURCES OF DEFICIENCIES</a:t>
            </a:r>
            <a:endParaRPr lang="en-US" sz="48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1" y="609600"/>
            <a:ext cx="8610600" cy="6400800"/>
          </a:xfrm>
        </p:spPr>
        <p:txBody>
          <a:bodyPr>
            <a:noAutofit/>
          </a:bodyPr>
          <a:lstStyle/>
          <a:p>
            <a:pPr algn="l"/>
            <a:endParaRPr lang="en-US" sz="2800" b="1" dirty="0" smtClean="0">
              <a:solidFill>
                <a:srgbClr val="002060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r>
              <a:rPr lang="en-US" sz="2800" b="1" dirty="0" smtClean="0">
                <a:solidFill>
                  <a:schemeClr val="tx2"/>
                </a:solidFill>
              </a:rPr>
              <a:t>.  Defects arising from the original design, such as under estimation of loads as per old standard/inadequate detailing</a:t>
            </a:r>
          </a:p>
          <a:p>
            <a:pPr algn="l"/>
            <a:endParaRPr lang="en-US" sz="2800" b="1" dirty="0" smtClean="0">
              <a:solidFill>
                <a:schemeClr val="tx2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2"/>
                </a:solidFill>
              </a:rPr>
              <a:t>2. Defects arising from original construction, such as under strength concrete, poor compaction, poor    construction joint, improper placing of reinforcement and honeycombing</a:t>
            </a:r>
          </a:p>
          <a:p>
            <a:pPr algn="l"/>
            <a:endParaRPr lang="en-US" sz="2800" b="1" dirty="0" smtClean="0">
              <a:solidFill>
                <a:schemeClr val="tx2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2"/>
                </a:solidFill>
              </a:rPr>
              <a:t>3. Deterioration due to reinforcement corrosion, alkali-aggregate reaction </a:t>
            </a:r>
            <a:r>
              <a:rPr lang="en-US" sz="2800" b="1" dirty="0" err="1" smtClean="0">
                <a:solidFill>
                  <a:schemeClr val="tx2"/>
                </a:solidFill>
              </a:rPr>
              <a:t>etc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433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Level of Seismic Vulnerability Assessment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495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Nepal and Earthquake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Level-1 	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Rapid </a:t>
            </a:r>
            <a:r>
              <a:rPr lang="en-US" b="1" dirty="0">
                <a:solidFill>
                  <a:schemeClr val="tx2"/>
                </a:solidFill>
              </a:rPr>
              <a:t>Visual </a:t>
            </a:r>
            <a:r>
              <a:rPr lang="en-US" b="1" dirty="0" smtClean="0">
                <a:solidFill>
                  <a:schemeClr val="tx2"/>
                </a:solidFill>
              </a:rPr>
              <a:t>Seismic Assessment </a:t>
            </a:r>
            <a:r>
              <a:rPr lang="en-US" b="1" dirty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</a:rPr>
              <a:t>RVSA)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Level-2 	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Simplified </a:t>
            </a:r>
            <a:r>
              <a:rPr lang="en-US" b="1" dirty="0">
                <a:solidFill>
                  <a:schemeClr val="tx2"/>
                </a:solidFill>
              </a:rPr>
              <a:t>Vulnerability Assessment </a:t>
            </a:r>
            <a:r>
              <a:rPr lang="en-US" b="1" dirty="0" smtClean="0">
                <a:solidFill>
                  <a:schemeClr val="tx2"/>
                </a:solidFill>
              </a:rPr>
              <a:t>	(SVA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Level-3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Detailed </a:t>
            </a:r>
            <a:r>
              <a:rPr lang="en-US" b="1" dirty="0">
                <a:solidFill>
                  <a:schemeClr val="tx2"/>
                </a:solidFill>
              </a:rPr>
              <a:t>Vulnerability Assessment (DVA)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04335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Rapid Visual </a:t>
            </a:r>
            <a:r>
              <a:rPr lang="en-US" sz="4800" b="1" dirty="0" smtClean="0">
                <a:solidFill>
                  <a:schemeClr val="tx2"/>
                </a:solidFill>
              </a:rPr>
              <a:t>Seismic Assessment </a:t>
            </a:r>
            <a:r>
              <a:rPr lang="en-US" sz="4800" b="1" dirty="0">
                <a:solidFill>
                  <a:schemeClr val="tx2"/>
                </a:solidFill>
              </a:rPr>
              <a:t>(</a:t>
            </a:r>
            <a:r>
              <a:rPr lang="en-US" sz="4800" b="1" dirty="0" smtClean="0">
                <a:solidFill>
                  <a:schemeClr val="tx2"/>
                </a:solidFill>
              </a:rPr>
              <a:t>RVSA)</a:t>
            </a:r>
            <a:endParaRPr lang="en-US" sz="4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8323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Nepal and Earthquake</a:t>
            </a:r>
          </a:p>
          <a:p>
            <a:r>
              <a:rPr lang="en-US" sz="3600" b="1" dirty="0">
                <a:solidFill>
                  <a:schemeClr val="tx2"/>
                </a:solidFill>
              </a:rPr>
              <a:t>For mass scale screening of existing </a:t>
            </a:r>
            <a:r>
              <a:rPr lang="en-US" sz="3600" b="1" dirty="0" smtClean="0">
                <a:solidFill>
                  <a:schemeClr val="tx2"/>
                </a:solidFill>
              </a:rPr>
              <a:t>buildings in the city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Limited </a:t>
            </a:r>
            <a:r>
              <a:rPr lang="en-US" sz="3600" b="1" dirty="0">
                <a:solidFill>
                  <a:schemeClr val="tx2"/>
                </a:solidFill>
              </a:rPr>
              <a:t>to visual inspection and identification of potential seismic defects/deficiencies </a:t>
            </a:r>
            <a:endParaRPr lang="en-US" sz="3600" b="1" dirty="0" smtClean="0">
              <a:solidFill>
                <a:schemeClr val="tx2"/>
              </a:solidFill>
            </a:endParaRPr>
          </a:p>
          <a:p>
            <a:r>
              <a:rPr lang="en-US" sz="3600" b="1" dirty="0" smtClean="0">
                <a:solidFill>
                  <a:schemeClr val="tx2"/>
                </a:solidFill>
              </a:rPr>
              <a:t>Use </a:t>
            </a:r>
            <a:r>
              <a:rPr lang="en-US" sz="3600" b="1" dirty="0">
                <a:solidFill>
                  <a:schemeClr val="tx2"/>
                </a:solidFill>
              </a:rPr>
              <a:t>of checklists </a:t>
            </a:r>
            <a:endParaRPr lang="en-US" sz="36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Simplified Vulnerability Assessment (SVA)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Site Inspection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Study of available drawings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As built drawing preparation (if not provided)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Simplified Calculations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Detailed Vulnerability Assessment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Visual inspection and study of available </a:t>
            </a:r>
            <a:r>
              <a:rPr lang="en-US" b="1" dirty="0" smtClean="0">
                <a:solidFill>
                  <a:schemeClr val="tx2"/>
                </a:solidFill>
              </a:rPr>
              <a:t>documents</a:t>
            </a:r>
          </a:p>
          <a:p>
            <a:r>
              <a:rPr lang="en-US" b="1" dirty="0">
                <a:solidFill>
                  <a:schemeClr val="tx2"/>
                </a:solidFill>
              </a:rPr>
              <a:t>Preparation of as built drawings </a:t>
            </a:r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Detailed in-situ investigation of material strength, defects and deterioration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Modelling </a:t>
            </a:r>
            <a:r>
              <a:rPr lang="en-US" b="1" dirty="0">
                <a:solidFill>
                  <a:schemeClr val="tx2"/>
                </a:solidFill>
              </a:rPr>
              <a:t>and analysis</a:t>
            </a:r>
          </a:p>
          <a:p>
            <a:r>
              <a:rPr lang="en-US" b="1" dirty="0">
                <a:solidFill>
                  <a:schemeClr val="tx2"/>
                </a:solidFill>
              </a:rPr>
              <a:t>Retrofitting </a:t>
            </a:r>
            <a:r>
              <a:rPr lang="en-US" b="1" dirty="0" smtClean="0">
                <a:solidFill>
                  <a:schemeClr val="tx2"/>
                </a:solidFill>
              </a:rPr>
              <a:t>design if required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Case studies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47236-18FA-419C-9404-E5FDFA4CD99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19296</TotalTime>
  <Words>405</Words>
  <Application>Microsoft Office PowerPoint</Application>
  <PresentationFormat>On-screen Show (4:3)</PresentationFormat>
  <Paragraphs>139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 Seismic Vulnerability Assessment</vt:lpstr>
      <vt:lpstr>SOURCES OF DEFICIENCIES</vt:lpstr>
      <vt:lpstr>Level of Seismic Vulnerability Assessment</vt:lpstr>
      <vt:lpstr>Rapid Visual Seismic Assessment (RVSA)</vt:lpstr>
      <vt:lpstr>Simplified Vulnerability Assessment (SVA)</vt:lpstr>
      <vt:lpstr>Detailed Vulnerability Assessment</vt:lpstr>
      <vt:lpstr>Case studies</vt:lpstr>
      <vt:lpstr>PowerPoint Presentation</vt:lpstr>
      <vt:lpstr>PowerPoint Presentation</vt:lpstr>
      <vt:lpstr>Rapid Seismic Vulnerability assessment of Residence of Load Bearing Wall System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Gorkha EQ 2015</vt:lpstr>
      <vt:lpstr>PowerPoint Presentation</vt:lpstr>
      <vt:lpstr>Damage Grade 4</vt:lpstr>
      <vt:lpstr>PowerPoint Presentation</vt:lpstr>
      <vt:lpstr>PowerPoint Presentation</vt:lpstr>
      <vt:lpstr>PowerPoint Presentation</vt:lpstr>
      <vt:lpstr>PowerPoint Presentation</vt:lpstr>
      <vt:lpstr>SVA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</vt:vector>
  </TitlesOfParts>
  <Company>RAKTAKALI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GANESH ghimire</dc:creator>
  <cp:lastModifiedBy>Rekha Shrestha1</cp:lastModifiedBy>
  <cp:revision>858</cp:revision>
  <dcterms:created xsi:type="dcterms:W3CDTF">2007-11-23T06:34:12Z</dcterms:created>
  <dcterms:modified xsi:type="dcterms:W3CDTF">2017-04-07T09:30:37Z</dcterms:modified>
</cp:coreProperties>
</file>