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50"/>
  </p:notesMasterIdLst>
  <p:sldIdLst>
    <p:sldId id="357" r:id="rId2"/>
    <p:sldId id="258" r:id="rId3"/>
    <p:sldId id="269" r:id="rId4"/>
    <p:sldId id="270" r:id="rId5"/>
    <p:sldId id="273" r:id="rId6"/>
    <p:sldId id="277" r:id="rId7"/>
    <p:sldId id="278" r:id="rId8"/>
    <p:sldId id="279" r:id="rId9"/>
    <p:sldId id="354" r:id="rId10"/>
    <p:sldId id="280" r:id="rId11"/>
    <p:sldId id="282" r:id="rId12"/>
    <p:sldId id="286" r:id="rId13"/>
    <p:sldId id="299" r:id="rId14"/>
    <p:sldId id="257" r:id="rId15"/>
    <p:sldId id="355" r:id="rId16"/>
    <p:sldId id="344" r:id="rId17"/>
    <p:sldId id="345" r:id="rId18"/>
    <p:sldId id="348" r:id="rId19"/>
    <p:sldId id="346" r:id="rId20"/>
    <p:sldId id="347" r:id="rId21"/>
    <p:sldId id="302" r:id="rId22"/>
    <p:sldId id="306" r:id="rId23"/>
    <p:sldId id="307" r:id="rId24"/>
    <p:sldId id="313" r:id="rId25"/>
    <p:sldId id="359" r:id="rId26"/>
    <p:sldId id="358" r:id="rId27"/>
    <p:sldId id="374" r:id="rId28"/>
    <p:sldId id="375" r:id="rId29"/>
    <p:sldId id="316" r:id="rId30"/>
    <p:sldId id="342" r:id="rId31"/>
    <p:sldId id="343" r:id="rId32"/>
    <p:sldId id="327" r:id="rId33"/>
    <p:sldId id="328" r:id="rId34"/>
    <p:sldId id="329" r:id="rId35"/>
    <p:sldId id="338" r:id="rId36"/>
    <p:sldId id="326" r:id="rId37"/>
    <p:sldId id="349" r:id="rId38"/>
    <p:sldId id="350" r:id="rId39"/>
    <p:sldId id="351" r:id="rId40"/>
    <p:sldId id="352" r:id="rId41"/>
    <p:sldId id="353" r:id="rId42"/>
    <p:sldId id="370" r:id="rId43"/>
    <p:sldId id="371" r:id="rId44"/>
    <p:sldId id="372" r:id="rId45"/>
    <p:sldId id="356" r:id="rId46"/>
    <p:sldId id="330" r:id="rId47"/>
    <p:sldId id="333" r:id="rId48"/>
    <p:sldId id="37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Balkrishna%20C\Balkrishna\NAST%20Paper\GHG%20emiss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Balkrishna%20C\Balkrishna\NAST%20Paper\Agriculture%20emiss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Balkrishna%20C\Balkrishna\NAST%20Paper\Agriculture%20emiss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horup\Desktop\Drop-box\ADAPT-nepal\LCED-Report\Forestry-Draft-Report\Forestry-Final-Draft-5June2014\ForestryLECD-Tables-Charts-6June2014-repari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Dropbox\ESPAU\LCEDS\_LCEDS%20Collections\All%20Result%20Sheets\Emissions%20and%20investment\Investment%20and%20MAC\MAC%20in%20sing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folder\ADAPT\VARIABLES\AEPC%20I%20and%20II\AEPC-Phase%20I\phase%201%20Final\Final%20Agriculture\outcome%20tables%20and%20charts\Agri%20final%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alkrishna\APNAdapt\LOW%20Casrbon%20strategy\low%20Carbon_Feb\Latest%20LCED%20phase%201\energy%20consump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alkrishna\APNAdapt\LOW%20Casrbon%20strategy\low%20Carbon_Feb\LCED_%20Revised%20Final%20documents\energy%20consumption%20and%20emission.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LCEDS%20data%20storage\Solid%20waste_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LCEDS%20data%20storage\Solid%20waste_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516BCAver\2016FebBC\2016FebB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516BCAver\2016FebBC\2016FebB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Balkrishna%20C\Balkrishna\NAST%20Paper\Agriculture%20emis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6.178827646544189E-2"/>
          <c:y val="0.33398403324584575"/>
          <c:w val="0.64836920384951979"/>
          <c:h val="0.55865230387868181"/>
        </c:manualLayout>
      </c:layout>
      <c:pie3DChart>
        <c:varyColors val="1"/>
        <c:ser>
          <c:idx val="0"/>
          <c:order val="0"/>
          <c:dLbls>
            <c:showPercent val="1"/>
            <c:showLeaderLines val="1"/>
          </c:dLbls>
          <c:cat>
            <c:strRef>
              <c:f>Sheet1!$C$21:$C$24</c:f>
              <c:strCache>
                <c:ptCount val="4"/>
                <c:pt idx="0">
                  <c:v>Agriculture</c:v>
                </c:pt>
                <c:pt idx="1">
                  <c:v>Energy</c:v>
                </c:pt>
                <c:pt idx="2">
                  <c:v>Waste</c:v>
                </c:pt>
                <c:pt idx="3">
                  <c:v>LULCF</c:v>
                </c:pt>
              </c:strCache>
            </c:strRef>
          </c:cat>
          <c:val>
            <c:numRef>
              <c:f>Sheet1!$D$21:$D$24</c:f>
              <c:numCache>
                <c:formatCode>General</c:formatCode>
                <c:ptCount val="4"/>
                <c:pt idx="0">
                  <c:v>16916.36</c:v>
                </c:pt>
                <c:pt idx="1">
                  <c:v>6716.79</c:v>
                </c:pt>
                <c:pt idx="2">
                  <c:v>746.31</c:v>
                </c:pt>
                <c:pt idx="3">
                  <c:v>497.54</c:v>
                </c:pt>
              </c:numCache>
            </c:numRef>
          </c:val>
        </c:ser>
        <c:dLbls>
          <c:showPercent val="1"/>
        </c:dLbls>
      </c:pie3DChart>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000" dirty="0"/>
              <a:t>Carbon</a:t>
            </a:r>
            <a:r>
              <a:rPr lang="en-US" sz="2000" baseline="0" dirty="0"/>
              <a:t> Balance- Medium (2015-2035) </a:t>
            </a:r>
            <a:endParaRPr lang="en-US" sz="2000" dirty="0"/>
          </a:p>
        </c:rich>
      </c:tx>
      <c:layout>
        <c:manualLayout>
          <c:xMode val="edge"/>
          <c:yMode val="edge"/>
          <c:x val="0.2208749343832021"/>
          <c:y val="0"/>
        </c:manualLayout>
      </c:layout>
    </c:title>
    <c:view3D>
      <c:rAngAx val="1"/>
    </c:view3D>
    <c:plotArea>
      <c:layout/>
      <c:bar3DChart>
        <c:barDir val="col"/>
        <c:grouping val="clustered"/>
        <c:ser>
          <c:idx val="0"/>
          <c:order val="0"/>
          <c:tx>
            <c:strRef>
              <c:f>Sheet2!$H$9</c:f>
              <c:strCache>
                <c:ptCount val="1"/>
                <c:pt idx="0">
                  <c:v>With</c:v>
                </c:pt>
              </c:strCache>
            </c:strRef>
          </c:tx>
          <c:cat>
            <c:strRef>
              <c:f>Sheet2!$G$10:$G$12</c:f>
              <c:strCache>
                <c:ptCount val="3"/>
                <c:pt idx="0">
                  <c:v>Rice</c:v>
                </c:pt>
                <c:pt idx="1">
                  <c:v>Grassland</c:v>
                </c:pt>
                <c:pt idx="2">
                  <c:v>Livestock</c:v>
                </c:pt>
              </c:strCache>
            </c:strRef>
          </c:cat>
          <c:val>
            <c:numRef>
              <c:f>Sheet2!$H$10:$H$12</c:f>
              <c:numCache>
                <c:formatCode>#,##0</c:formatCode>
                <c:ptCount val="3"/>
                <c:pt idx="0">
                  <c:v>102.86371699999998</c:v>
                </c:pt>
                <c:pt idx="1">
                  <c:v>-48.183964000000003</c:v>
                </c:pt>
                <c:pt idx="2">
                  <c:v>475.41905099999968</c:v>
                </c:pt>
              </c:numCache>
            </c:numRef>
          </c:val>
        </c:ser>
        <c:ser>
          <c:idx val="1"/>
          <c:order val="1"/>
          <c:tx>
            <c:strRef>
              <c:f>Sheet2!$I$9</c:f>
              <c:strCache>
                <c:ptCount val="1"/>
                <c:pt idx="0">
                  <c:v>Without</c:v>
                </c:pt>
              </c:strCache>
            </c:strRef>
          </c:tx>
          <c:cat>
            <c:strRef>
              <c:f>Sheet2!$G$10:$G$12</c:f>
              <c:strCache>
                <c:ptCount val="3"/>
                <c:pt idx="0">
                  <c:v>Rice</c:v>
                </c:pt>
                <c:pt idx="1">
                  <c:v>Grassland</c:v>
                </c:pt>
                <c:pt idx="2">
                  <c:v>Livestock</c:v>
                </c:pt>
              </c:strCache>
            </c:strRef>
          </c:cat>
          <c:val>
            <c:numRef>
              <c:f>Sheet2!$I$10:$I$12</c:f>
              <c:numCache>
                <c:formatCode>#,##0</c:formatCode>
                <c:ptCount val="3"/>
                <c:pt idx="0">
                  <c:v>102</c:v>
                </c:pt>
                <c:pt idx="1">
                  <c:v>-86</c:v>
                </c:pt>
                <c:pt idx="2">
                  <c:v>134</c:v>
                </c:pt>
              </c:numCache>
            </c:numRef>
          </c:val>
        </c:ser>
        <c:shape val="cylinder"/>
        <c:axId val="65970560"/>
        <c:axId val="65972096"/>
        <c:axId val="0"/>
      </c:bar3DChart>
      <c:catAx>
        <c:axId val="65970560"/>
        <c:scaling>
          <c:orientation val="minMax"/>
        </c:scaling>
        <c:axPos val="b"/>
        <c:majorTickMark val="none"/>
        <c:tickLblPos val="nextTo"/>
        <c:crossAx val="65972096"/>
        <c:crosses val="autoZero"/>
        <c:auto val="1"/>
        <c:lblAlgn val="ctr"/>
        <c:lblOffset val="100"/>
      </c:catAx>
      <c:valAx>
        <c:axId val="65972096"/>
        <c:scaling>
          <c:orientation val="minMax"/>
        </c:scaling>
        <c:axPos val="l"/>
        <c:majorGridlines/>
        <c:title>
          <c:tx>
            <c:rich>
              <a:bodyPr/>
              <a:lstStyle/>
              <a:p>
                <a:pPr>
                  <a:defRPr sz="1600"/>
                </a:pPr>
                <a:r>
                  <a:rPr lang="en-US" sz="1600"/>
                  <a:t>Mt CO2 eq</a:t>
                </a:r>
              </a:p>
            </c:rich>
          </c:tx>
          <c:layout/>
        </c:title>
        <c:numFmt formatCode="#,##0" sourceLinked="1"/>
        <c:majorTickMark val="none"/>
        <c:tickLblPos val="nextTo"/>
        <c:txPr>
          <a:bodyPr/>
          <a:lstStyle/>
          <a:p>
            <a:pPr>
              <a:defRPr sz="1400"/>
            </a:pPr>
            <a:endParaRPr lang="en-US"/>
          </a:p>
        </c:txPr>
        <c:crossAx val="65970560"/>
        <c:crosses val="autoZero"/>
        <c:crossBetween val="between"/>
      </c:valAx>
      <c:dTable>
        <c:showHorzBorder val="1"/>
        <c:showVertBorder val="1"/>
        <c:showOutline val="1"/>
        <c:showKeys val="1"/>
        <c:txPr>
          <a:bodyPr/>
          <a:lstStyle/>
          <a:p>
            <a:pPr rtl="0">
              <a:defRPr sz="1400"/>
            </a:pPr>
            <a:endParaRPr lang="en-US"/>
          </a:p>
        </c:txPr>
      </c:dTable>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Carbon Balance -High (2015-2035)</a:t>
            </a:r>
          </a:p>
        </c:rich>
      </c:tx>
      <c:layout/>
    </c:title>
    <c:view3D>
      <c:rAngAx val="1"/>
    </c:view3D>
    <c:plotArea>
      <c:layout/>
      <c:bar3DChart>
        <c:barDir val="col"/>
        <c:grouping val="clustered"/>
        <c:ser>
          <c:idx val="0"/>
          <c:order val="0"/>
          <c:tx>
            <c:strRef>
              <c:f>Sheet2!$H$14</c:f>
              <c:strCache>
                <c:ptCount val="1"/>
                <c:pt idx="0">
                  <c:v>With</c:v>
                </c:pt>
              </c:strCache>
            </c:strRef>
          </c:tx>
          <c:cat>
            <c:strRef>
              <c:f>Sheet2!$G$15:$G$17</c:f>
              <c:strCache>
                <c:ptCount val="3"/>
                <c:pt idx="0">
                  <c:v>Rice</c:v>
                </c:pt>
                <c:pt idx="1">
                  <c:v>Grassland</c:v>
                </c:pt>
                <c:pt idx="2">
                  <c:v>Livestock</c:v>
                </c:pt>
              </c:strCache>
            </c:strRef>
          </c:cat>
          <c:val>
            <c:numRef>
              <c:f>Sheet2!$H$15:$H$17</c:f>
              <c:numCache>
                <c:formatCode>#,##0</c:formatCode>
                <c:ptCount val="3"/>
                <c:pt idx="0">
                  <c:v>95.161081999999979</c:v>
                </c:pt>
                <c:pt idx="1">
                  <c:v>-48.183964000000003</c:v>
                </c:pt>
                <c:pt idx="2">
                  <c:v>473.77322199999969</c:v>
                </c:pt>
              </c:numCache>
            </c:numRef>
          </c:val>
        </c:ser>
        <c:ser>
          <c:idx val="1"/>
          <c:order val="1"/>
          <c:tx>
            <c:strRef>
              <c:f>Sheet2!$I$14</c:f>
              <c:strCache>
                <c:ptCount val="1"/>
                <c:pt idx="0">
                  <c:v>Without</c:v>
                </c:pt>
              </c:strCache>
            </c:strRef>
          </c:tx>
          <c:cat>
            <c:strRef>
              <c:f>Sheet2!$G$15:$G$17</c:f>
              <c:strCache>
                <c:ptCount val="3"/>
                <c:pt idx="0">
                  <c:v>Rice</c:v>
                </c:pt>
                <c:pt idx="1">
                  <c:v>Grassland</c:v>
                </c:pt>
                <c:pt idx="2">
                  <c:v>Livestock</c:v>
                </c:pt>
              </c:strCache>
            </c:strRef>
          </c:cat>
          <c:val>
            <c:numRef>
              <c:f>Sheet2!$I$15:$I$17</c:f>
              <c:numCache>
                <c:formatCode>#,##0</c:formatCode>
                <c:ptCount val="3"/>
                <c:pt idx="0">
                  <c:v>98.138788999999875</c:v>
                </c:pt>
                <c:pt idx="1">
                  <c:v>-85.978960000000001</c:v>
                </c:pt>
                <c:pt idx="2">
                  <c:v>182</c:v>
                </c:pt>
              </c:numCache>
            </c:numRef>
          </c:val>
        </c:ser>
        <c:shape val="cylinder"/>
        <c:axId val="66269952"/>
        <c:axId val="66271488"/>
        <c:axId val="0"/>
      </c:bar3DChart>
      <c:catAx>
        <c:axId val="66269952"/>
        <c:scaling>
          <c:orientation val="minMax"/>
        </c:scaling>
        <c:axPos val="b"/>
        <c:majorTickMark val="none"/>
        <c:tickLblPos val="nextTo"/>
        <c:crossAx val="66271488"/>
        <c:crosses val="autoZero"/>
        <c:auto val="1"/>
        <c:lblAlgn val="ctr"/>
        <c:lblOffset val="100"/>
      </c:catAx>
      <c:valAx>
        <c:axId val="66271488"/>
        <c:scaling>
          <c:orientation val="minMax"/>
        </c:scaling>
        <c:axPos val="l"/>
        <c:majorGridlines/>
        <c:title>
          <c:tx>
            <c:rich>
              <a:bodyPr/>
              <a:lstStyle/>
              <a:p>
                <a:pPr>
                  <a:defRPr sz="1600"/>
                </a:pPr>
                <a:r>
                  <a:rPr lang="en-US" sz="1600"/>
                  <a:t>MtCO2 eq</a:t>
                </a:r>
              </a:p>
            </c:rich>
          </c:tx>
          <c:layout/>
        </c:title>
        <c:numFmt formatCode="#,##0" sourceLinked="1"/>
        <c:majorTickMark val="none"/>
        <c:tickLblPos val="nextTo"/>
        <c:txPr>
          <a:bodyPr/>
          <a:lstStyle/>
          <a:p>
            <a:pPr>
              <a:defRPr sz="1600"/>
            </a:pPr>
            <a:endParaRPr lang="en-US"/>
          </a:p>
        </c:txPr>
        <c:crossAx val="66269952"/>
        <c:crosses val="autoZero"/>
        <c:crossBetween val="between"/>
      </c:valAx>
      <c:dTable>
        <c:showHorzBorder val="1"/>
        <c:showVertBorder val="1"/>
        <c:showOutline val="1"/>
        <c:showKeys val="1"/>
        <c:txPr>
          <a:bodyPr/>
          <a:lstStyle/>
          <a:p>
            <a:pPr rtl="0">
              <a:defRPr sz="1600"/>
            </a:pPr>
            <a:endParaRPr lang="en-US"/>
          </a:p>
        </c:txPr>
      </c:dTable>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1"/>
  <c:style val="29"/>
  <c:chart>
    <c:autoTitleDeleted val="1"/>
    <c:plotArea>
      <c:layout>
        <c:manualLayout>
          <c:layoutTarget val="inner"/>
          <c:xMode val="edge"/>
          <c:yMode val="edge"/>
          <c:x val="0.15831358332683679"/>
          <c:y val="3.0507372240234691E-2"/>
          <c:w val="0.80361222589111847"/>
          <c:h val="0.807047329467526"/>
        </c:manualLayout>
      </c:layout>
      <c:barChart>
        <c:barDir val="col"/>
        <c:grouping val="clustered"/>
        <c:varyColors val="1"/>
        <c:ser>
          <c:idx val="0"/>
          <c:order val="0"/>
          <c:tx>
            <c:strRef>
              <c:f>'carbon balance'!$B$89</c:f>
              <c:strCache>
                <c:ptCount val="1"/>
                <c:pt idx="0">
                  <c:v>Total (in millions)</c:v>
                </c:pt>
              </c:strCache>
            </c:strRef>
          </c:tx>
          <c:invertIfNegative val="1"/>
          <c:dPt>
            <c:idx val="0"/>
            <c:invertIfNegative val="1"/>
          </c:dPt>
          <c:dPt>
            <c:idx val="1"/>
            <c:invertIfNegative val="1"/>
          </c:dPt>
          <c:dPt>
            <c:idx val="2"/>
            <c:invertIfNegative val="1"/>
          </c:dPt>
          <c:dPt>
            <c:idx val="3"/>
            <c:invertIfNegative val="1"/>
          </c:dPt>
          <c:dLbls>
            <c:showVal val="1"/>
          </c:dLbls>
          <c:cat>
            <c:strRef>
              <c:f>'carbon balance'!$C$118:$F$118</c:f>
              <c:strCache>
                <c:ptCount val="4"/>
                <c:pt idx="0">
                  <c:v>Without</c:v>
                </c:pt>
                <c:pt idx="1">
                  <c:v>Low LCED </c:v>
                </c:pt>
                <c:pt idx="2">
                  <c:v>Medium LCED</c:v>
                </c:pt>
                <c:pt idx="3">
                  <c:v>High LCED</c:v>
                </c:pt>
              </c:strCache>
            </c:strRef>
          </c:cat>
          <c:val>
            <c:numRef>
              <c:f>'carbon balance'!$C$122:$F$122</c:f>
              <c:numCache>
                <c:formatCode>#,##0</c:formatCode>
                <c:ptCount val="4"/>
                <c:pt idx="0">
                  <c:v>305353580</c:v>
                </c:pt>
                <c:pt idx="1">
                  <c:v>-200984724</c:v>
                </c:pt>
                <c:pt idx="2">
                  <c:v>-389220013</c:v>
                </c:pt>
                <c:pt idx="3">
                  <c:v>-746888006</c:v>
                </c:pt>
              </c:numCache>
            </c:numRef>
          </c:val>
        </c:ser>
        <c:gapWidth val="164"/>
        <c:overlap val="-22"/>
        <c:axId val="66311296"/>
        <c:axId val="66312832"/>
      </c:barChart>
      <c:catAx>
        <c:axId val="66311296"/>
        <c:scaling>
          <c:orientation val="minMax"/>
        </c:scaling>
        <c:axPos val="b"/>
        <c:numFmt formatCode="General" sourceLinked="0"/>
        <c:majorTickMark val="none"/>
        <c:tickLblPos val="low"/>
        <c:txPr>
          <a:bodyPr rot="-60000000" vert="horz"/>
          <a:lstStyle/>
          <a:p>
            <a:pPr>
              <a:defRPr/>
            </a:pPr>
            <a:endParaRPr lang="en-US"/>
          </a:p>
        </c:txPr>
        <c:crossAx val="66312832"/>
        <c:crosses val="autoZero"/>
        <c:auto val="1"/>
        <c:lblAlgn val="ctr"/>
        <c:lblOffset val="100"/>
        <c:noMultiLvlLbl val="1"/>
      </c:catAx>
      <c:valAx>
        <c:axId val="66312832"/>
        <c:scaling>
          <c:orientation val="minMax"/>
        </c:scaling>
        <c:axPos val="l"/>
        <c:numFmt formatCode="#,##0" sourceLinked="1"/>
        <c:majorTickMark val="none"/>
        <c:tickLblPos val="nextTo"/>
        <c:txPr>
          <a:bodyPr rot="-60000000" vert="horz"/>
          <a:lstStyle/>
          <a:p>
            <a:pPr>
              <a:defRPr/>
            </a:pPr>
            <a:endParaRPr lang="en-US"/>
          </a:p>
        </c:txPr>
        <c:crossAx val="66311296"/>
        <c:crosses val="autoZero"/>
        <c:crossBetween val="between"/>
        <c:dispUnits>
          <c:builtInUnit val="millions"/>
          <c:dispUnitsLbl>
            <c:layout>
              <c:manualLayout>
                <c:xMode val="edge"/>
                <c:yMode val="edge"/>
                <c:x val="2.96665819998304E-2"/>
                <c:y val="0.17767265369161667"/>
              </c:manualLayout>
            </c:layout>
            <c:tx>
              <c:rich>
                <a:bodyPr rot="-5400000" vert="horz"/>
                <a:lstStyle/>
                <a:p>
                  <a:pPr>
                    <a:defRPr/>
                  </a:pPr>
                  <a:r>
                    <a:rPr lang="en-AU"/>
                    <a:t>Carbon balance in Millions tCO2</a:t>
                  </a:r>
                </a:p>
              </c:rich>
            </c:tx>
          </c:dispUnitsLbl>
        </c:dispUnits>
      </c:valAx>
    </c:plotArea>
    <c:plotVisOnly val="1"/>
    <c:dispBlanksAs val="zero"/>
    <c:showDLblsOverMax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GHG emissions</a:t>
            </a:r>
          </a:p>
        </c:rich>
      </c:tx>
      <c:layout/>
    </c:title>
    <c:plotArea>
      <c:layout/>
      <c:barChart>
        <c:barDir val="col"/>
        <c:grouping val="clustered"/>
        <c:ser>
          <c:idx val="0"/>
          <c:order val="0"/>
          <c:tx>
            <c:strRef>
              <c:f>Sheet1!$B$3</c:f>
              <c:strCache>
                <c:ptCount val="1"/>
                <c:pt idx="0">
                  <c:v>BAU</c:v>
                </c:pt>
              </c:strCache>
            </c:strRef>
          </c:tx>
          <c:cat>
            <c:numRef>
              <c:f>Sheet1!$C$2:$G$2</c:f>
              <c:numCache>
                <c:formatCode>General</c:formatCode>
                <c:ptCount val="5"/>
                <c:pt idx="0">
                  <c:v>2010</c:v>
                </c:pt>
                <c:pt idx="1">
                  <c:v>2015</c:v>
                </c:pt>
                <c:pt idx="2">
                  <c:v>2020</c:v>
                </c:pt>
                <c:pt idx="3">
                  <c:v>2025</c:v>
                </c:pt>
                <c:pt idx="4">
                  <c:v>2030</c:v>
                </c:pt>
              </c:numCache>
            </c:numRef>
          </c:cat>
          <c:val>
            <c:numRef>
              <c:f>Sheet1!$C$3:$G$3</c:f>
              <c:numCache>
                <c:formatCode>_(* #,##0_);_(* \(#,##0\);_(* "-"??_);_(@_)</c:formatCode>
                <c:ptCount val="5"/>
                <c:pt idx="0">
                  <c:v>3.9654512300000007</c:v>
                </c:pt>
                <c:pt idx="1">
                  <c:v>5.3151307399999776</c:v>
                </c:pt>
                <c:pt idx="2">
                  <c:v>6.9850612000000014</c:v>
                </c:pt>
                <c:pt idx="3">
                  <c:v>9.4479467600000007</c:v>
                </c:pt>
                <c:pt idx="4">
                  <c:v>13.064149180000001</c:v>
                </c:pt>
              </c:numCache>
            </c:numRef>
          </c:val>
        </c:ser>
        <c:ser>
          <c:idx val="1"/>
          <c:order val="1"/>
          <c:tx>
            <c:strRef>
              <c:f>Sheet1!$B$4</c:f>
              <c:strCache>
                <c:ptCount val="1"/>
                <c:pt idx="0">
                  <c:v>LESO</c:v>
                </c:pt>
              </c:strCache>
            </c:strRef>
          </c:tx>
          <c:cat>
            <c:numRef>
              <c:f>Sheet1!$C$2:$G$2</c:f>
              <c:numCache>
                <c:formatCode>General</c:formatCode>
                <c:ptCount val="5"/>
                <c:pt idx="0">
                  <c:v>2010</c:v>
                </c:pt>
                <c:pt idx="1">
                  <c:v>2015</c:v>
                </c:pt>
                <c:pt idx="2">
                  <c:v>2020</c:v>
                </c:pt>
                <c:pt idx="3">
                  <c:v>2025</c:v>
                </c:pt>
                <c:pt idx="4">
                  <c:v>2030</c:v>
                </c:pt>
              </c:numCache>
            </c:numRef>
          </c:cat>
          <c:val>
            <c:numRef>
              <c:f>Sheet1!$C$4:$G$4</c:f>
              <c:numCache>
                <c:formatCode>_(* #,##0_);_(* \(#,##0\);_(* "-"??_);_(@_)</c:formatCode>
                <c:ptCount val="5"/>
                <c:pt idx="0">
                  <c:v>3.9654512300000007</c:v>
                </c:pt>
                <c:pt idx="1">
                  <c:v>4.8020044299999842</c:v>
                </c:pt>
                <c:pt idx="2">
                  <c:v>5.6364865499999777</c:v>
                </c:pt>
                <c:pt idx="3">
                  <c:v>6.6374044399999814</c:v>
                </c:pt>
                <c:pt idx="4">
                  <c:v>7.5800818199999833</c:v>
                </c:pt>
              </c:numCache>
            </c:numRef>
          </c:val>
        </c:ser>
        <c:ser>
          <c:idx val="2"/>
          <c:order val="2"/>
          <c:tx>
            <c:strRef>
              <c:f>Sheet1!$B$5</c:f>
              <c:strCache>
                <c:ptCount val="1"/>
              </c:strCache>
            </c:strRef>
          </c:tx>
          <c:cat>
            <c:numRef>
              <c:f>Sheet1!$C$2:$G$2</c:f>
              <c:numCache>
                <c:formatCode>General</c:formatCode>
                <c:ptCount val="5"/>
                <c:pt idx="0">
                  <c:v>2010</c:v>
                </c:pt>
                <c:pt idx="1">
                  <c:v>2015</c:v>
                </c:pt>
                <c:pt idx="2">
                  <c:v>2020</c:v>
                </c:pt>
                <c:pt idx="3">
                  <c:v>2025</c:v>
                </c:pt>
                <c:pt idx="4">
                  <c:v>2030</c:v>
                </c:pt>
              </c:numCache>
            </c:numRef>
          </c:cat>
          <c:val>
            <c:numRef>
              <c:f>Sheet1!$C$5:$G$5</c:f>
              <c:numCache>
                <c:formatCode>General</c:formatCode>
                <c:ptCount val="5"/>
              </c:numCache>
            </c:numRef>
          </c:val>
        </c:ser>
        <c:ser>
          <c:idx val="3"/>
          <c:order val="3"/>
          <c:tx>
            <c:strRef>
              <c:f>Sheet1!$B$6</c:f>
              <c:strCache>
                <c:ptCount val="1"/>
                <c:pt idx="0">
                  <c:v>HIG</c:v>
                </c:pt>
              </c:strCache>
            </c:strRef>
          </c:tx>
          <c:cat>
            <c:numRef>
              <c:f>Sheet1!$C$2:$G$2</c:f>
              <c:numCache>
                <c:formatCode>General</c:formatCode>
                <c:ptCount val="5"/>
                <c:pt idx="0">
                  <c:v>2010</c:v>
                </c:pt>
                <c:pt idx="1">
                  <c:v>2015</c:v>
                </c:pt>
                <c:pt idx="2">
                  <c:v>2020</c:v>
                </c:pt>
                <c:pt idx="3">
                  <c:v>2025</c:v>
                </c:pt>
                <c:pt idx="4">
                  <c:v>2030</c:v>
                </c:pt>
              </c:numCache>
            </c:numRef>
          </c:cat>
          <c:val>
            <c:numRef>
              <c:f>Sheet1!$C$6:$G$6</c:f>
              <c:numCache>
                <c:formatCode>_(* #,##0_);_(* \(#,##0\);_(* "-"??_);_(@_)</c:formatCode>
                <c:ptCount val="5"/>
                <c:pt idx="0">
                  <c:v>3.9654512299999998</c:v>
                </c:pt>
                <c:pt idx="1">
                  <c:v>5.2782172100000002</c:v>
                </c:pt>
                <c:pt idx="2">
                  <c:v>7.1320758999999851</c:v>
                </c:pt>
                <c:pt idx="3">
                  <c:v>11.467501500000004</c:v>
                </c:pt>
                <c:pt idx="4">
                  <c:v>17.753083730000004</c:v>
                </c:pt>
              </c:numCache>
            </c:numRef>
          </c:val>
        </c:ser>
        <c:ser>
          <c:idx val="4"/>
          <c:order val="4"/>
          <c:tx>
            <c:strRef>
              <c:f>Sheet1!$B$7</c:f>
              <c:strCache>
                <c:ptCount val="1"/>
                <c:pt idx="0">
                  <c:v>LEHI</c:v>
                </c:pt>
              </c:strCache>
            </c:strRef>
          </c:tx>
          <c:cat>
            <c:numRef>
              <c:f>Sheet1!$C$2:$G$2</c:f>
              <c:numCache>
                <c:formatCode>General</c:formatCode>
                <c:ptCount val="5"/>
                <c:pt idx="0">
                  <c:v>2010</c:v>
                </c:pt>
                <c:pt idx="1">
                  <c:v>2015</c:v>
                </c:pt>
                <c:pt idx="2">
                  <c:v>2020</c:v>
                </c:pt>
                <c:pt idx="3">
                  <c:v>2025</c:v>
                </c:pt>
                <c:pt idx="4">
                  <c:v>2030</c:v>
                </c:pt>
              </c:numCache>
            </c:numRef>
          </c:cat>
          <c:val>
            <c:numRef>
              <c:f>Sheet1!$C$7:$G$7</c:f>
              <c:numCache>
                <c:formatCode>_(* #,##0_);_(* \(#,##0\);_(* "-"??_);_(@_)</c:formatCode>
                <c:ptCount val="5"/>
                <c:pt idx="0">
                  <c:v>3.9654512299999998</c:v>
                </c:pt>
                <c:pt idx="1">
                  <c:v>4.7765097000000134</c:v>
                </c:pt>
                <c:pt idx="2">
                  <c:v>5.7770107600000005</c:v>
                </c:pt>
                <c:pt idx="3">
                  <c:v>8.0739877500000006</c:v>
                </c:pt>
                <c:pt idx="4">
                  <c:v>10.170540510000034</c:v>
                </c:pt>
              </c:numCache>
            </c:numRef>
          </c:val>
        </c:ser>
        <c:gapWidth val="200"/>
        <c:axId val="66357888"/>
        <c:axId val="66376064"/>
      </c:barChart>
      <c:catAx>
        <c:axId val="66357888"/>
        <c:scaling>
          <c:orientation val="minMax"/>
        </c:scaling>
        <c:axPos val="b"/>
        <c:numFmt formatCode="General" sourceLinked="1"/>
        <c:majorTickMark val="none"/>
        <c:tickLblPos val="nextTo"/>
        <c:crossAx val="66376064"/>
        <c:crosses val="autoZero"/>
        <c:auto val="1"/>
        <c:lblAlgn val="ctr"/>
        <c:lblOffset val="100"/>
      </c:catAx>
      <c:valAx>
        <c:axId val="66376064"/>
        <c:scaling>
          <c:orientation val="minMax"/>
        </c:scaling>
        <c:axPos val="l"/>
        <c:majorGridlines/>
        <c:title>
          <c:tx>
            <c:rich>
              <a:bodyPr/>
              <a:lstStyle/>
              <a:p>
                <a:pPr>
                  <a:defRPr/>
                </a:pPr>
                <a:r>
                  <a:rPr lang="en-US"/>
                  <a:t>million tons</a:t>
                </a:r>
              </a:p>
            </c:rich>
          </c:tx>
          <c:layout/>
        </c:title>
        <c:numFmt formatCode="_(* #,##0_);_(* \(#,##0\);_(* &quot;-&quot;??_);_(@_)" sourceLinked="1"/>
        <c:tickLblPos val="nextTo"/>
        <c:crossAx val="66357888"/>
        <c:crosses val="autoZero"/>
        <c:crossBetween val="between"/>
      </c:valAx>
    </c:plotArea>
    <c:legend>
      <c:legendPos val="r"/>
      <c:legendEntry>
        <c:idx val="2"/>
        <c:delete val="1"/>
      </c:legendEntry>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CH4 Emission from Livestock </a:t>
            </a:r>
          </a:p>
        </c:rich>
      </c:tx>
      <c:layout>
        <c:manualLayout>
          <c:xMode val="edge"/>
          <c:yMode val="edge"/>
          <c:x val="0.26335743259365307"/>
          <c:y val="0.93629046369203861"/>
        </c:manualLayout>
      </c:layout>
      <c:overlay val="1"/>
    </c:title>
    <c:plotArea>
      <c:layout>
        <c:manualLayout>
          <c:layoutTarget val="inner"/>
          <c:xMode val="edge"/>
          <c:yMode val="edge"/>
          <c:x val="0.10446398745611429"/>
          <c:y val="0.13731359968892778"/>
          <c:w val="0.66183675904148365"/>
          <c:h val="0.67410769108406965"/>
        </c:manualLayout>
      </c:layout>
      <c:barChart>
        <c:barDir val="col"/>
        <c:grouping val="stacked"/>
        <c:ser>
          <c:idx val="0"/>
          <c:order val="0"/>
          <c:tx>
            <c:strRef>
              <c:f>Sheet1!$B$3</c:f>
              <c:strCache>
                <c:ptCount val="1"/>
                <c:pt idx="0">
                  <c:v>CH4 from enteric fermentation</c:v>
                </c:pt>
              </c:strCache>
            </c:strRef>
          </c:tx>
          <c:spPr>
            <a:solidFill>
              <a:schemeClr val="accent4">
                <a:lumMod val="75000"/>
              </a:schemeClr>
            </a:solidFill>
          </c:spPr>
          <c:cat>
            <c:numRef>
              <c:f>Sheet1!$A$4:$A$14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Sheet1!$B$4:$B$14</c:f>
              <c:numCache>
                <c:formatCode>General</c:formatCode>
                <c:ptCount val="11"/>
                <c:pt idx="0">
                  <c:v>470.69</c:v>
                </c:pt>
                <c:pt idx="1">
                  <c:v>456.57799999999969</c:v>
                </c:pt>
                <c:pt idx="2">
                  <c:v>464.96899999999869</c:v>
                </c:pt>
                <c:pt idx="3">
                  <c:v>472.97899999999794</c:v>
                </c:pt>
                <c:pt idx="4">
                  <c:v>482.101</c:v>
                </c:pt>
                <c:pt idx="5">
                  <c:v>490.48099999999869</c:v>
                </c:pt>
                <c:pt idx="6">
                  <c:v>502.83599999999899</c:v>
                </c:pt>
                <c:pt idx="7">
                  <c:v>512.875</c:v>
                </c:pt>
                <c:pt idx="8">
                  <c:v>535.54699999999946</c:v>
                </c:pt>
                <c:pt idx="9">
                  <c:v>539.30199999999797</c:v>
                </c:pt>
                <c:pt idx="10">
                  <c:v>551.01800000000003</c:v>
                </c:pt>
              </c:numCache>
            </c:numRef>
          </c:val>
        </c:ser>
        <c:ser>
          <c:idx val="1"/>
          <c:order val="1"/>
          <c:tx>
            <c:strRef>
              <c:f>Sheet1!$C$3</c:f>
              <c:strCache>
                <c:ptCount val="1"/>
                <c:pt idx="0">
                  <c:v>CH4 from Manure management</c:v>
                </c:pt>
              </c:strCache>
            </c:strRef>
          </c:tx>
          <c:cat>
            <c:numRef>
              <c:f>Sheet1!$A$4:$A$14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Sheet1!$C$4:$C$14</c:f>
              <c:numCache>
                <c:formatCode>General</c:formatCode>
                <c:ptCount val="11"/>
                <c:pt idx="0">
                  <c:v>41.220000000000013</c:v>
                </c:pt>
                <c:pt idx="1">
                  <c:v>40.065000000000012</c:v>
                </c:pt>
                <c:pt idx="2">
                  <c:v>40.108000000000011</c:v>
                </c:pt>
                <c:pt idx="3">
                  <c:v>41.896000000000001</c:v>
                </c:pt>
                <c:pt idx="4">
                  <c:v>42.638000000000012</c:v>
                </c:pt>
                <c:pt idx="5">
                  <c:v>43.353000000000002</c:v>
                </c:pt>
                <c:pt idx="6">
                  <c:v>43.674000000000007</c:v>
                </c:pt>
                <c:pt idx="7">
                  <c:v>45.393000000000001</c:v>
                </c:pt>
                <c:pt idx="8">
                  <c:v>46.64</c:v>
                </c:pt>
                <c:pt idx="9">
                  <c:v>47.916000000000004</c:v>
                </c:pt>
                <c:pt idx="10">
                  <c:v>49.258000000000003</c:v>
                </c:pt>
              </c:numCache>
            </c:numRef>
          </c:val>
        </c:ser>
        <c:overlap val="100"/>
        <c:axId val="64093184"/>
        <c:axId val="64169088"/>
      </c:barChart>
      <c:catAx>
        <c:axId val="64093184"/>
        <c:scaling>
          <c:orientation val="minMax"/>
        </c:scaling>
        <c:axPos val="b"/>
        <c:title>
          <c:tx>
            <c:rich>
              <a:bodyPr/>
              <a:lstStyle/>
              <a:p>
                <a:pPr>
                  <a:defRPr sz="1200"/>
                </a:pPr>
                <a:r>
                  <a:rPr lang="en-US" sz="1200"/>
                  <a:t>Year</a:t>
                </a:r>
              </a:p>
            </c:rich>
          </c:tx>
          <c:layout/>
        </c:title>
        <c:numFmt formatCode="General" sourceLinked="1"/>
        <c:tickLblPos val="nextTo"/>
        <c:spPr>
          <a:solidFill>
            <a:schemeClr val="tx1"/>
          </a:solidFill>
        </c:spPr>
        <c:crossAx val="64169088"/>
        <c:crosses val="autoZero"/>
        <c:auto val="1"/>
        <c:lblAlgn val="ctr"/>
        <c:lblOffset val="100"/>
      </c:catAx>
      <c:valAx>
        <c:axId val="64169088"/>
        <c:scaling>
          <c:orientation val="minMax"/>
        </c:scaling>
        <c:axPos val="l"/>
        <c:majorGridlines/>
        <c:title>
          <c:tx>
            <c:rich>
              <a:bodyPr rot="-5400000" vert="horz"/>
              <a:lstStyle/>
              <a:p>
                <a:pPr>
                  <a:defRPr sz="1200"/>
                </a:pPr>
                <a:r>
                  <a:rPr lang="en-US" sz="1200"/>
                  <a:t> Emission ( Gg CH4/Year)</a:t>
                </a:r>
              </a:p>
            </c:rich>
          </c:tx>
          <c:layout>
            <c:manualLayout>
              <c:xMode val="edge"/>
              <c:yMode val="edge"/>
              <c:x val="1.5117258070013974E-2"/>
              <c:y val="0.26601190476190478"/>
            </c:manualLayout>
          </c:layout>
          <c:spPr>
            <a:solidFill>
              <a:schemeClr val="tx1"/>
            </a:solidFill>
          </c:spPr>
        </c:title>
        <c:numFmt formatCode="General" sourceLinked="1"/>
        <c:tickLblPos val="nextTo"/>
        <c:spPr>
          <a:solidFill>
            <a:schemeClr val="tx1"/>
          </a:solidFill>
        </c:spPr>
        <c:txPr>
          <a:bodyPr/>
          <a:lstStyle/>
          <a:p>
            <a:pPr>
              <a:defRPr sz="900"/>
            </a:pPr>
            <a:endParaRPr lang="en-US"/>
          </a:p>
        </c:txPr>
        <c:crossAx val="64093184"/>
        <c:crosses val="autoZero"/>
        <c:crossBetween val="between"/>
      </c:valAx>
    </c:plotArea>
    <c:legend>
      <c:legendPos val="r"/>
      <c:layout>
        <c:manualLayout>
          <c:xMode val="edge"/>
          <c:yMode val="edge"/>
          <c:x val="0.76527899921600762"/>
          <c:y val="0.31717680744452698"/>
          <c:w val="0.23276817670518471"/>
          <c:h val="0.29935387706166677"/>
        </c:manualLayout>
      </c:layout>
      <c:spPr>
        <a:solidFill>
          <a:schemeClr val="tx1"/>
        </a:solidFill>
      </c:spPr>
      <c:txPr>
        <a:bodyPr/>
        <a:lstStyle/>
        <a:p>
          <a:pPr>
            <a:defRPr sz="1200"/>
          </a:pPr>
          <a:endParaRPr lang="en-US"/>
        </a:p>
      </c:txPr>
    </c:legend>
    <c:plotVisOnly val="1"/>
    <c:dispBlanksAs val="gap"/>
  </c:chart>
  <c:spPr>
    <a:solidFill>
      <a:schemeClr val="bg1"/>
    </a:solidFill>
  </c:spPr>
  <c:txPr>
    <a:bodyPr/>
    <a:lstStyle/>
    <a:p>
      <a:pPr>
        <a:defRPr>
          <a:solidFill>
            <a:schemeClr val="bg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smtClean="0"/>
              <a:t>Forestry:  GHG </a:t>
            </a:r>
            <a:r>
              <a:rPr lang="en-US" sz="2400" dirty="0"/>
              <a:t>emission/Sequestration in </a:t>
            </a:r>
            <a:r>
              <a:rPr lang="en-US" sz="2400" dirty="0" err="1"/>
              <a:t>Gg</a:t>
            </a:r>
            <a:endParaRPr lang="en-US" sz="2400" dirty="0"/>
          </a:p>
        </c:rich>
      </c:tx>
      <c:layout>
        <c:manualLayout>
          <c:xMode val="edge"/>
          <c:yMode val="edge"/>
          <c:x val="0.18139333389777912"/>
          <c:y val="2.6315789473684216E-2"/>
        </c:manualLayout>
      </c:layout>
    </c:title>
    <c:plotArea>
      <c:layout/>
      <c:barChart>
        <c:barDir val="col"/>
        <c:grouping val="clustered"/>
        <c:ser>
          <c:idx val="0"/>
          <c:order val="0"/>
          <c:tx>
            <c:strRef>
              <c:f>Sheet1!$B$44</c:f>
              <c:strCache>
                <c:ptCount val="1"/>
                <c:pt idx="0">
                  <c:v>GHG emission/Sequestration</c:v>
                </c:pt>
              </c:strCache>
            </c:strRef>
          </c:tx>
          <c:cat>
            <c:strRef>
              <c:f>Sheet1!$C$43:$G$43</c:f>
              <c:strCache>
                <c:ptCount val="5"/>
                <c:pt idx="0">
                  <c:v>1978/79</c:v>
                </c:pt>
                <c:pt idx="1">
                  <c:v>1985/86</c:v>
                </c:pt>
                <c:pt idx="2">
                  <c:v>1994</c:v>
                </c:pt>
                <c:pt idx="3">
                  <c:v>2000</c:v>
                </c:pt>
                <c:pt idx="4">
                  <c:v>2005</c:v>
                </c:pt>
              </c:strCache>
            </c:strRef>
          </c:cat>
          <c:val>
            <c:numRef>
              <c:f>Sheet1!$C$44:$G$44</c:f>
              <c:numCache>
                <c:formatCode>General</c:formatCode>
                <c:ptCount val="5"/>
                <c:pt idx="0">
                  <c:v>-18008</c:v>
                </c:pt>
                <c:pt idx="1">
                  <c:v>-5696</c:v>
                </c:pt>
                <c:pt idx="2">
                  <c:v>15782</c:v>
                </c:pt>
                <c:pt idx="3">
                  <c:v>-1690</c:v>
                </c:pt>
                <c:pt idx="4">
                  <c:v>-4793</c:v>
                </c:pt>
              </c:numCache>
            </c:numRef>
          </c:val>
        </c:ser>
        <c:axId val="64205568"/>
        <c:axId val="64207104"/>
      </c:barChart>
      <c:catAx>
        <c:axId val="64205568"/>
        <c:scaling>
          <c:orientation val="minMax"/>
        </c:scaling>
        <c:axPos val="b"/>
        <c:tickLblPos val="nextTo"/>
        <c:txPr>
          <a:bodyPr/>
          <a:lstStyle/>
          <a:p>
            <a:pPr>
              <a:defRPr sz="1200"/>
            </a:pPr>
            <a:endParaRPr lang="en-US"/>
          </a:p>
        </c:txPr>
        <c:crossAx val="64207104"/>
        <c:crosses val="autoZero"/>
        <c:auto val="1"/>
        <c:lblAlgn val="ctr"/>
        <c:lblOffset val="100"/>
      </c:catAx>
      <c:valAx>
        <c:axId val="64207104"/>
        <c:scaling>
          <c:orientation val="minMax"/>
        </c:scaling>
        <c:axPos val="l"/>
        <c:majorGridlines/>
        <c:numFmt formatCode="General" sourceLinked="1"/>
        <c:tickLblPos val="nextTo"/>
        <c:txPr>
          <a:bodyPr/>
          <a:lstStyle/>
          <a:p>
            <a:pPr>
              <a:defRPr sz="1400"/>
            </a:pPr>
            <a:endParaRPr lang="en-US"/>
          </a:p>
        </c:txPr>
        <c:crossAx val="64205568"/>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t>CO2</a:t>
            </a:r>
            <a:r>
              <a:rPr lang="en-US" sz="2000" baseline="0" dirty="0"/>
              <a:t> emission from fossil fuel consumption</a:t>
            </a:r>
            <a:endParaRPr lang="en-US" sz="2000" dirty="0"/>
          </a:p>
        </c:rich>
      </c:tx>
      <c:layout>
        <c:manualLayout>
          <c:xMode val="edge"/>
          <c:yMode val="edge"/>
          <c:x val="0.17752333041703236"/>
          <c:y val="1.6848887741491382E-2"/>
        </c:manualLayout>
      </c:layout>
    </c:title>
    <c:plotArea>
      <c:layout/>
      <c:barChart>
        <c:barDir val="col"/>
        <c:grouping val="clustered"/>
        <c:ser>
          <c:idx val="0"/>
          <c:order val="0"/>
          <c:cat>
            <c:strRef>
              <c:f>Sheet1!$B$41:$B$52</c:f>
              <c:strCache>
                <c:ptCount val="1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strCache>
            </c:strRef>
          </c:cat>
          <c:val>
            <c:numRef>
              <c:f>Sheet1!$C$41:$C$52</c:f>
              <c:numCache>
                <c:formatCode>General</c:formatCode>
                <c:ptCount val="12"/>
                <c:pt idx="0">
                  <c:v>2877.3500000000022</c:v>
                </c:pt>
                <c:pt idx="1">
                  <c:v>2871.08</c:v>
                </c:pt>
                <c:pt idx="2">
                  <c:v>2776.8300000000022</c:v>
                </c:pt>
                <c:pt idx="3">
                  <c:v>2868.06</c:v>
                </c:pt>
                <c:pt idx="4">
                  <c:v>2672.58</c:v>
                </c:pt>
                <c:pt idx="5">
                  <c:v>2979.84</c:v>
                </c:pt>
                <c:pt idx="6">
                  <c:v>2639.56</c:v>
                </c:pt>
                <c:pt idx="7">
                  <c:v>2670.2</c:v>
                </c:pt>
                <c:pt idx="8">
                  <c:v>2992.8700000000022</c:v>
                </c:pt>
                <c:pt idx="9">
                  <c:v>3298.4</c:v>
                </c:pt>
                <c:pt idx="10">
                  <c:v>3510.6</c:v>
                </c:pt>
                <c:pt idx="11">
                  <c:v>3751.4</c:v>
                </c:pt>
              </c:numCache>
            </c:numRef>
          </c:val>
        </c:ser>
        <c:axId val="65800448"/>
        <c:axId val="65806336"/>
      </c:barChart>
      <c:catAx>
        <c:axId val="65800448"/>
        <c:scaling>
          <c:orientation val="minMax"/>
        </c:scaling>
        <c:axPos val="b"/>
        <c:majorTickMark val="none"/>
        <c:tickLblPos val="nextTo"/>
        <c:txPr>
          <a:bodyPr/>
          <a:lstStyle/>
          <a:p>
            <a:pPr>
              <a:defRPr sz="1400"/>
            </a:pPr>
            <a:endParaRPr lang="en-US"/>
          </a:p>
        </c:txPr>
        <c:crossAx val="65806336"/>
        <c:crosses val="autoZero"/>
        <c:auto val="1"/>
        <c:lblAlgn val="ctr"/>
        <c:lblOffset val="100"/>
      </c:catAx>
      <c:valAx>
        <c:axId val="65806336"/>
        <c:scaling>
          <c:orientation val="minMax"/>
        </c:scaling>
        <c:axPos val="l"/>
        <c:majorGridlines/>
        <c:title>
          <c:tx>
            <c:rich>
              <a:bodyPr/>
              <a:lstStyle/>
              <a:p>
                <a:pPr>
                  <a:defRPr sz="1400"/>
                </a:pPr>
                <a:r>
                  <a:rPr lang="en-US" sz="1400"/>
                  <a:t>CO2 (Gg)</a:t>
                </a:r>
              </a:p>
            </c:rich>
          </c:tx>
          <c:layout>
            <c:manualLayout>
              <c:xMode val="edge"/>
              <c:yMode val="edge"/>
              <c:x val="1.9444444444444445E-2"/>
              <c:y val="0.40055774278215228"/>
            </c:manualLayout>
          </c:layout>
        </c:title>
        <c:numFmt formatCode="General" sourceLinked="1"/>
        <c:majorTickMark val="none"/>
        <c:tickLblPos val="nextTo"/>
        <c:txPr>
          <a:bodyPr/>
          <a:lstStyle/>
          <a:p>
            <a:pPr>
              <a:defRPr sz="1400"/>
            </a:pPr>
            <a:endParaRPr lang="en-US"/>
          </a:p>
        </c:txPr>
        <c:crossAx val="6580044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Solid Waste Generation</a:t>
            </a:r>
          </a:p>
        </c:rich>
      </c:tx>
      <c:layout>
        <c:manualLayout>
          <c:xMode val="edge"/>
          <c:yMode val="edge"/>
          <c:x val="0.21281575401340194"/>
          <c:y val="1.1596547881187441E-2"/>
        </c:manualLayout>
      </c:layout>
    </c:title>
    <c:plotArea>
      <c:layout>
        <c:manualLayout>
          <c:layoutTarget val="inner"/>
          <c:xMode val="edge"/>
          <c:yMode val="edge"/>
          <c:x val="0.20233225583644773"/>
          <c:y val="0.28306406143676482"/>
          <c:w val="0.48959756872497251"/>
          <c:h val="0.56662901985736669"/>
        </c:manualLayout>
      </c:layout>
      <c:barChart>
        <c:barDir val="col"/>
        <c:grouping val="clustered"/>
        <c:ser>
          <c:idx val="0"/>
          <c:order val="0"/>
          <c:tx>
            <c:v>Solid Waste Generation, Kg/Capita/Day</c:v>
          </c:tx>
          <c:cat>
            <c:numRef>
              <c:f>Sheet8!$A$33:$A$34</c:f>
              <c:numCache>
                <c:formatCode>General</c:formatCode>
                <c:ptCount val="2"/>
                <c:pt idx="0">
                  <c:v>2003</c:v>
                </c:pt>
                <c:pt idx="1">
                  <c:v>2008</c:v>
                </c:pt>
              </c:numCache>
            </c:numRef>
          </c:cat>
          <c:val>
            <c:numRef>
              <c:f>Sheet8!$B$33:$B$34</c:f>
              <c:numCache>
                <c:formatCode>General</c:formatCode>
                <c:ptCount val="2"/>
                <c:pt idx="0">
                  <c:v>0.3400000000000028</c:v>
                </c:pt>
                <c:pt idx="1">
                  <c:v>0.36000000000000032</c:v>
                </c:pt>
              </c:numCache>
            </c:numRef>
          </c:val>
        </c:ser>
        <c:axId val="65835008"/>
        <c:axId val="65836544"/>
      </c:barChart>
      <c:catAx>
        <c:axId val="65835008"/>
        <c:scaling>
          <c:orientation val="minMax"/>
        </c:scaling>
        <c:axPos val="b"/>
        <c:numFmt formatCode="General" sourceLinked="1"/>
        <c:tickLblPos val="nextTo"/>
        <c:crossAx val="65836544"/>
        <c:crosses val="autoZero"/>
        <c:auto val="1"/>
        <c:lblAlgn val="ctr"/>
        <c:lblOffset val="100"/>
      </c:catAx>
      <c:valAx>
        <c:axId val="65836544"/>
        <c:scaling>
          <c:orientation val="minMax"/>
        </c:scaling>
        <c:axPos val="l"/>
        <c:majorGridlines/>
        <c:numFmt formatCode="General" sourceLinked="1"/>
        <c:tickLblPos val="nextTo"/>
        <c:crossAx val="65835008"/>
        <c:crosses val="autoZero"/>
        <c:crossBetween val="between"/>
      </c:valAx>
    </c:plotArea>
    <c:legend>
      <c:legendPos val="r"/>
      <c:layout>
        <c:manualLayout>
          <c:xMode val="edge"/>
          <c:yMode val="edge"/>
          <c:x val="0.71023069484735457"/>
          <c:y val="0.47039104960364808"/>
          <c:w val="0.24878245248930603"/>
          <c:h val="0.20276465441819774"/>
        </c:manualLayout>
      </c:layout>
    </c:legend>
    <c:plotVisOnly val="1"/>
    <c:dispBlanksAs val="gap"/>
  </c:chart>
  <c:spPr>
    <a:solidFill>
      <a:schemeClr val="accent3">
        <a:lumMod val="60000"/>
        <a:lumOff val="4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 Methane Emission from Wastewater, Gg</a:t>
            </a:r>
          </a:p>
        </c:rich>
      </c:tx>
      <c:layout>
        <c:manualLayout>
          <c:xMode val="edge"/>
          <c:yMode val="edge"/>
          <c:x val="0.12966980098361267"/>
          <c:y val="2.6030928959365453E-2"/>
        </c:manualLayout>
      </c:layout>
    </c:title>
    <c:plotArea>
      <c:layout>
        <c:manualLayout>
          <c:layoutTarget val="inner"/>
          <c:xMode val="edge"/>
          <c:yMode val="edge"/>
          <c:x val="0.15577996500437449"/>
          <c:y val="0.18097874862416391"/>
          <c:w val="0.57493852742091445"/>
          <c:h val="0.58990834347599308"/>
        </c:manualLayout>
      </c:layout>
      <c:lineChart>
        <c:grouping val="standard"/>
        <c:ser>
          <c:idx val="1"/>
          <c:order val="1"/>
          <c:tx>
            <c:v>Methane Emission from Solid Waste in Gg</c:v>
          </c:tx>
          <c:trendline>
            <c:trendlineType val="linear"/>
          </c:trendline>
          <c:cat>
            <c:numRef>
              <c:f>Sheet8!$A$86:$A$116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Sheet8!$C$86:$C$116</c:f>
              <c:numCache>
                <c:formatCode>0</c:formatCode>
                <c:ptCount val="31"/>
                <c:pt idx="0">
                  <c:v>0.7860581759117975</c:v>
                </c:pt>
                <c:pt idx="1">
                  <c:v>1.4109002276103495</c:v>
                </c:pt>
                <c:pt idx="2">
                  <c:v>1.9086821022978833</c:v>
                </c:pt>
                <c:pt idx="3">
                  <c:v>2.2878522432675052</c:v>
                </c:pt>
                <c:pt idx="4">
                  <c:v>2.7570801752294871</c:v>
                </c:pt>
                <c:pt idx="5">
                  <c:v>3.1285295498412959</c:v>
                </c:pt>
                <c:pt idx="6">
                  <c:v>3.3871288968177202</c:v>
                </c:pt>
                <c:pt idx="7">
                  <c:v>3.6384380488258716</c:v>
                </c:pt>
                <c:pt idx="8">
                  <c:v>3.8648305499061646</c:v>
                </c:pt>
                <c:pt idx="9">
                  <c:v>4.8097675384009095</c:v>
                </c:pt>
                <c:pt idx="10">
                  <c:v>5.5470894680173846</c:v>
                </c:pt>
                <c:pt idx="11">
                  <c:v>6.1445820400793867</c:v>
                </c:pt>
                <c:pt idx="12">
                  <c:v>6.6628797467434255</c:v>
                </c:pt>
                <c:pt idx="13">
                  <c:v>7.2521028904024316</c:v>
                </c:pt>
                <c:pt idx="14">
                  <c:v>7.7654564884605799</c:v>
                </c:pt>
                <c:pt idx="15">
                  <c:v>8.230374778274248</c:v>
                </c:pt>
                <c:pt idx="16">
                  <c:v>8.6654341472450014</c:v>
                </c:pt>
                <c:pt idx="17">
                  <c:v>9.083272679766873</c:v>
                </c:pt>
                <c:pt idx="18">
                  <c:v>9.4925476362300767</c:v>
                </c:pt>
                <c:pt idx="19">
                  <c:v>9.8992480218983658</c:v>
                </c:pt>
                <c:pt idx="20">
                  <c:v>10.307574844508474</c:v>
                </c:pt>
                <c:pt idx="21">
                  <c:v>10.72053157133425</c:v>
                </c:pt>
                <c:pt idx="22">
                  <c:v>11.139057311966956</c:v>
                </c:pt>
                <c:pt idx="23">
                  <c:v>11.570194867058024</c:v>
                </c:pt>
                <c:pt idx="24">
                  <c:v>12.010138842716893</c:v>
                </c:pt>
                <c:pt idx="25">
                  <c:v>12.456315645655607</c:v>
                </c:pt>
                <c:pt idx="26">
                  <c:v>12.917649097911704</c:v>
                </c:pt>
                <c:pt idx="27">
                  <c:v>13.389660684270542</c:v>
                </c:pt>
                <c:pt idx="28">
                  <c:v>13.874649711024453</c:v>
                </c:pt>
                <c:pt idx="29">
                  <c:v>14.374240795303486</c:v>
                </c:pt>
                <c:pt idx="30">
                  <c:v>14.889600779104876</c:v>
                </c:pt>
              </c:numCache>
            </c:numRef>
          </c:val>
        </c:ser>
        <c:ser>
          <c:idx val="0"/>
          <c:order val="0"/>
          <c:tx>
            <c:v>Methane Emission from Wastewater in Gg</c:v>
          </c:tx>
          <c:trendline>
            <c:trendlineType val="linear"/>
          </c:trendline>
          <c:cat>
            <c:numRef>
              <c:f>Sheet8!$A$86:$A$116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Sheet9!$B$35:$B$65</c:f>
              <c:numCache>
                <c:formatCode>0.00</c:formatCode>
                <c:ptCount val="31"/>
                <c:pt idx="0">
                  <c:v>7.95</c:v>
                </c:pt>
                <c:pt idx="1">
                  <c:v>8.61</c:v>
                </c:pt>
                <c:pt idx="2">
                  <c:v>8.9</c:v>
                </c:pt>
                <c:pt idx="3">
                  <c:v>9.2900000000000009</c:v>
                </c:pt>
                <c:pt idx="4">
                  <c:v>9.82</c:v>
                </c:pt>
                <c:pt idx="5">
                  <c:v>9.9500000000000028</c:v>
                </c:pt>
                <c:pt idx="6">
                  <c:v>10.850000000000026</c:v>
                </c:pt>
                <c:pt idx="7">
                  <c:v>10.950000000000006</c:v>
                </c:pt>
                <c:pt idx="8">
                  <c:v>11.3</c:v>
                </c:pt>
                <c:pt idx="9">
                  <c:v>11.88</c:v>
                </c:pt>
                <c:pt idx="10">
                  <c:v>12.360000000000024</c:v>
                </c:pt>
                <c:pt idx="11">
                  <c:v>12.56</c:v>
                </c:pt>
                <c:pt idx="12">
                  <c:v>12.739999999999998</c:v>
                </c:pt>
                <c:pt idx="13">
                  <c:v>12.92</c:v>
                </c:pt>
                <c:pt idx="14">
                  <c:v>13.1</c:v>
                </c:pt>
                <c:pt idx="15">
                  <c:v>13.229999999999999</c:v>
                </c:pt>
                <c:pt idx="16">
                  <c:v>13.5</c:v>
                </c:pt>
                <c:pt idx="17">
                  <c:v>13.69</c:v>
                </c:pt>
                <c:pt idx="18">
                  <c:v>13.89</c:v>
                </c:pt>
                <c:pt idx="19">
                  <c:v>14.1</c:v>
                </c:pt>
                <c:pt idx="20">
                  <c:v>14.31</c:v>
                </c:pt>
                <c:pt idx="21">
                  <c:v>14.51</c:v>
                </c:pt>
                <c:pt idx="22">
                  <c:v>14.71</c:v>
                </c:pt>
                <c:pt idx="23">
                  <c:v>14.910000000000002</c:v>
                </c:pt>
                <c:pt idx="24">
                  <c:v>15.110000000000001</c:v>
                </c:pt>
                <c:pt idx="25">
                  <c:v>15.31</c:v>
                </c:pt>
                <c:pt idx="26">
                  <c:v>15.510000000000002</c:v>
                </c:pt>
                <c:pt idx="27">
                  <c:v>15.71</c:v>
                </c:pt>
                <c:pt idx="28">
                  <c:v>15.910000000000002</c:v>
                </c:pt>
                <c:pt idx="29">
                  <c:v>16.109999999999996</c:v>
                </c:pt>
                <c:pt idx="30">
                  <c:v>16.309999999999992</c:v>
                </c:pt>
              </c:numCache>
            </c:numRef>
          </c:val>
        </c:ser>
        <c:marker val="1"/>
        <c:axId val="65743104"/>
        <c:axId val="65769472"/>
      </c:lineChart>
      <c:catAx>
        <c:axId val="65743104"/>
        <c:scaling>
          <c:orientation val="minMax"/>
        </c:scaling>
        <c:axPos val="b"/>
        <c:numFmt formatCode="General" sourceLinked="1"/>
        <c:tickLblPos val="nextTo"/>
        <c:crossAx val="65769472"/>
        <c:crosses val="autoZero"/>
        <c:auto val="1"/>
        <c:lblAlgn val="ctr"/>
        <c:lblOffset val="100"/>
      </c:catAx>
      <c:valAx>
        <c:axId val="65769472"/>
        <c:scaling>
          <c:orientation val="minMax"/>
        </c:scaling>
        <c:axPos val="l"/>
        <c:majorGridlines/>
        <c:numFmt formatCode="0" sourceLinked="1"/>
        <c:tickLblPos val="nextTo"/>
        <c:crossAx val="65743104"/>
        <c:crosses val="autoZero"/>
        <c:crossBetween val="between"/>
      </c:valAx>
    </c:plotArea>
    <c:legend>
      <c:legendPos val="r"/>
      <c:legendEntry>
        <c:idx val="2"/>
        <c:delete val="1"/>
      </c:legendEntry>
      <c:legendEntry>
        <c:idx val="3"/>
        <c:delete val="1"/>
      </c:legendEntry>
      <c:layout>
        <c:manualLayout>
          <c:xMode val="edge"/>
          <c:yMode val="edge"/>
          <c:x val="0.73572713604975415"/>
          <c:y val="0.2906504860635683"/>
          <c:w val="0.25905247138226561"/>
          <c:h val="0.40406903422133073"/>
        </c:manualLayout>
      </c:layout>
    </c:legend>
    <c:plotVisOnly val="1"/>
    <c:dispBlanksAs val="gap"/>
  </c:chart>
  <c:spPr>
    <a:solidFill>
      <a:schemeClr val="accent3">
        <a:lumMod val="60000"/>
        <a:lumOff val="40000"/>
      </a:schemeClr>
    </a:solidFill>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DiurBC!$W$1</c:f>
              <c:strCache>
                <c:ptCount val="1"/>
                <c:pt idx="0">
                  <c:v>370nm</c:v>
                </c:pt>
              </c:strCache>
            </c:strRef>
          </c:tx>
          <c:spPr>
            <a:ln w="3175"/>
          </c:spPr>
          <c:cat>
            <c:numRef>
              <c:f>DiurBC!$V$2:$V$25</c:f>
              <c:numCache>
                <c:formatCode>h:mm</c:formatCode>
                <c:ptCount val="24"/>
                <c:pt idx="0">
                  <c:v>4.1666666666666664E-2</c:v>
                </c:pt>
                <c:pt idx="1">
                  <c:v>8.3333333333333343E-2</c:v>
                </c:pt>
                <c:pt idx="2">
                  <c:v>0.125</c:v>
                </c:pt>
                <c:pt idx="3">
                  <c:v>0.16666666666666666</c:v>
                </c:pt>
                <c:pt idx="4">
                  <c:v>0.20833333333333354</c:v>
                </c:pt>
                <c:pt idx="5">
                  <c:v>0.25</c:v>
                </c:pt>
                <c:pt idx="6">
                  <c:v>0.29166666666666707</c:v>
                </c:pt>
                <c:pt idx="7">
                  <c:v>0.33333333333333331</c:v>
                </c:pt>
                <c:pt idx="8">
                  <c:v>0.37500000000000033</c:v>
                </c:pt>
                <c:pt idx="9">
                  <c:v>0.41666666666666707</c:v>
                </c:pt>
                <c:pt idx="10">
                  <c:v>0.45833333333333326</c:v>
                </c:pt>
                <c:pt idx="11">
                  <c:v>0.5</c:v>
                </c:pt>
                <c:pt idx="12">
                  <c:v>0.54166666666666652</c:v>
                </c:pt>
                <c:pt idx="13">
                  <c:v>0.58333333333333337</c:v>
                </c:pt>
                <c:pt idx="14">
                  <c:v>0.62500000000000078</c:v>
                </c:pt>
                <c:pt idx="15">
                  <c:v>0.66666666666666663</c:v>
                </c:pt>
                <c:pt idx="16">
                  <c:v>0.7083333333333337</c:v>
                </c:pt>
                <c:pt idx="17">
                  <c:v>0.75000000000000078</c:v>
                </c:pt>
                <c:pt idx="18">
                  <c:v>0.79166666666666652</c:v>
                </c:pt>
                <c:pt idx="19">
                  <c:v>0.8333333333333337</c:v>
                </c:pt>
                <c:pt idx="20">
                  <c:v>0.87500000000000078</c:v>
                </c:pt>
                <c:pt idx="21">
                  <c:v>0.91666666666666652</c:v>
                </c:pt>
                <c:pt idx="22">
                  <c:v>0.9583333333333337</c:v>
                </c:pt>
                <c:pt idx="23" formatCode="[h]:mm:ss">
                  <c:v>1</c:v>
                </c:pt>
              </c:numCache>
            </c:numRef>
          </c:cat>
          <c:val>
            <c:numRef>
              <c:f>DiurBC!$W$2:$W$25</c:f>
              <c:numCache>
                <c:formatCode>0.0</c:formatCode>
                <c:ptCount val="24"/>
                <c:pt idx="0">
                  <c:v>11.165517241379325</c:v>
                </c:pt>
                <c:pt idx="1">
                  <c:v>10.1</c:v>
                </c:pt>
                <c:pt idx="2">
                  <c:v>9.1206896551724164</c:v>
                </c:pt>
                <c:pt idx="3">
                  <c:v>10.521428571428569</c:v>
                </c:pt>
                <c:pt idx="4">
                  <c:v>12.99642857142857</c:v>
                </c:pt>
                <c:pt idx="5">
                  <c:v>17.842857142857145</c:v>
                </c:pt>
                <c:pt idx="6">
                  <c:v>27.853571428571431</c:v>
                </c:pt>
                <c:pt idx="7">
                  <c:v>36.348275862068959</c:v>
                </c:pt>
                <c:pt idx="8">
                  <c:v>30.524137931034485</c:v>
                </c:pt>
                <c:pt idx="9">
                  <c:v>24.041379310344826</c:v>
                </c:pt>
                <c:pt idx="10">
                  <c:v>15.806896551724156</c:v>
                </c:pt>
                <c:pt idx="11">
                  <c:v>10.127586206896552</c:v>
                </c:pt>
                <c:pt idx="12">
                  <c:v>6.5655172413793021</c:v>
                </c:pt>
                <c:pt idx="13">
                  <c:v>6.3620689655172384</c:v>
                </c:pt>
                <c:pt idx="14">
                  <c:v>5.724137931034476</c:v>
                </c:pt>
                <c:pt idx="15">
                  <c:v>6.6206896551724075</c:v>
                </c:pt>
                <c:pt idx="16">
                  <c:v>8.0034482758620804</c:v>
                </c:pt>
                <c:pt idx="17">
                  <c:v>10.879310344827585</c:v>
                </c:pt>
                <c:pt idx="18">
                  <c:v>13.744827586206886</c:v>
                </c:pt>
                <c:pt idx="19">
                  <c:v>16.317857142857189</c:v>
                </c:pt>
                <c:pt idx="20">
                  <c:v>16.299999999999986</c:v>
                </c:pt>
                <c:pt idx="21">
                  <c:v>14.785714285714286</c:v>
                </c:pt>
                <c:pt idx="22">
                  <c:v>12.18928571428572</c:v>
                </c:pt>
                <c:pt idx="23">
                  <c:v>11.914285714285716</c:v>
                </c:pt>
              </c:numCache>
            </c:numRef>
          </c:val>
        </c:ser>
        <c:ser>
          <c:idx val="1"/>
          <c:order val="1"/>
          <c:tx>
            <c:strRef>
              <c:f>DiurBC!$X$1</c:f>
              <c:strCache>
                <c:ptCount val="1"/>
                <c:pt idx="0">
                  <c:v>880nm</c:v>
                </c:pt>
              </c:strCache>
            </c:strRef>
          </c:tx>
          <c:spPr>
            <a:ln w="3175"/>
          </c:spPr>
          <c:cat>
            <c:numRef>
              <c:f>DiurBC!$V$2:$V$25</c:f>
              <c:numCache>
                <c:formatCode>h:mm</c:formatCode>
                <c:ptCount val="24"/>
                <c:pt idx="0">
                  <c:v>4.1666666666666664E-2</c:v>
                </c:pt>
                <c:pt idx="1">
                  <c:v>8.3333333333333343E-2</c:v>
                </c:pt>
                <c:pt idx="2">
                  <c:v>0.125</c:v>
                </c:pt>
                <c:pt idx="3">
                  <c:v>0.16666666666666666</c:v>
                </c:pt>
                <c:pt idx="4">
                  <c:v>0.20833333333333354</c:v>
                </c:pt>
                <c:pt idx="5">
                  <c:v>0.25</c:v>
                </c:pt>
                <c:pt idx="6">
                  <c:v>0.29166666666666707</c:v>
                </c:pt>
                <c:pt idx="7">
                  <c:v>0.33333333333333331</c:v>
                </c:pt>
                <c:pt idx="8">
                  <c:v>0.37500000000000033</c:v>
                </c:pt>
                <c:pt idx="9">
                  <c:v>0.41666666666666707</c:v>
                </c:pt>
                <c:pt idx="10">
                  <c:v>0.45833333333333326</c:v>
                </c:pt>
                <c:pt idx="11">
                  <c:v>0.5</c:v>
                </c:pt>
                <c:pt idx="12">
                  <c:v>0.54166666666666652</c:v>
                </c:pt>
                <c:pt idx="13">
                  <c:v>0.58333333333333337</c:v>
                </c:pt>
                <c:pt idx="14">
                  <c:v>0.62500000000000078</c:v>
                </c:pt>
                <c:pt idx="15">
                  <c:v>0.66666666666666663</c:v>
                </c:pt>
                <c:pt idx="16">
                  <c:v>0.7083333333333337</c:v>
                </c:pt>
                <c:pt idx="17">
                  <c:v>0.75000000000000078</c:v>
                </c:pt>
                <c:pt idx="18">
                  <c:v>0.79166666666666652</c:v>
                </c:pt>
                <c:pt idx="19">
                  <c:v>0.8333333333333337</c:v>
                </c:pt>
                <c:pt idx="20">
                  <c:v>0.87500000000000078</c:v>
                </c:pt>
                <c:pt idx="21">
                  <c:v>0.91666666666666652</c:v>
                </c:pt>
                <c:pt idx="22">
                  <c:v>0.9583333333333337</c:v>
                </c:pt>
                <c:pt idx="23" formatCode="[h]:mm:ss">
                  <c:v>1</c:v>
                </c:pt>
              </c:numCache>
            </c:numRef>
          </c:cat>
          <c:val>
            <c:numRef>
              <c:f>DiurBC!$X$2:$X$25</c:f>
              <c:numCache>
                <c:formatCode>0.0</c:formatCode>
                <c:ptCount val="24"/>
                <c:pt idx="0">
                  <c:v>12.200000000000001</c:v>
                </c:pt>
                <c:pt idx="1">
                  <c:v>11.934482758620707</c:v>
                </c:pt>
                <c:pt idx="2">
                  <c:v>11.313793103448274</c:v>
                </c:pt>
                <c:pt idx="3">
                  <c:v>12.553571428571418</c:v>
                </c:pt>
                <c:pt idx="4">
                  <c:v>15.4</c:v>
                </c:pt>
                <c:pt idx="5">
                  <c:v>20.7</c:v>
                </c:pt>
                <c:pt idx="6">
                  <c:v>31.632142857142838</c:v>
                </c:pt>
                <c:pt idx="7">
                  <c:v>41.096551724137989</c:v>
                </c:pt>
                <c:pt idx="8">
                  <c:v>35.886206896551762</c:v>
                </c:pt>
                <c:pt idx="9">
                  <c:v>27.920689655172403</c:v>
                </c:pt>
                <c:pt idx="10">
                  <c:v>17.862068965517246</c:v>
                </c:pt>
                <c:pt idx="11">
                  <c:v>11.403448275862081</c:v>
                </c:pt>
                <c:pt idx="12">
                  <c:v>7.224137931034476</c:v>
                </c:pt>
                <c:pt idx="13">
                  <c:v>6.8931034482758635</c:v>
                </c:pt>
                <c:pt idx="14">
                  <c:v>6.1655172413793</c:v>
                </c:pt>
                <c:pt idx="15">
                  <c:v>7.2068965517241423</c:v>
                </c:pt>
                <c:pt idx="16">
                  <c:v>8.6103448275862178</c:v>
                </c:pt>
                <c:pt idx="17">
                  <c:v>11.110344827586221</c:v>
                </c:pt>
                <c:pt idx="18">
                  <c:v>13.455172413793106</c:v>
                </c:pt>
                <c:pt idx="19">
                  <c:v>15.375000000000011</c:v>
                </c:pt>
                <c:pt idx="20">
                  <c:v>16.035714285714263</c:v>
                </c:pt>
                <c:pt idx="21">
                  <c:v>14.621428571428568</c:v>
                </c:pt>
                <c:pt idx="22">
                  <c:v>12.528571428571409</c:v>
                </c:pt>
                <c:pt idx="23">
                  <c:v>13.121428571428567</c:v>
                </c:pt>
              </c:numCache>
            </c:numRef>
          </c:val>
        </c:ser>
        <c:marker val="1"/>
        <c:axId val="65788928"/>
        <c:axId val="65872640"/>
      </c:lineChart>
      <c:catAx>
        <c:axId val="65788928"/>
        <c:scaling>
          <c:orientation val="minMax"/>
        </c:scaling>
        <c:axPos val="b"/>
        <c:numFmt formatCode="h:mm" sourceLinked="1"/>
        <c:tickLblPos val="nextTo"/>
        <c:crossAx val="65872640"/>
        <c:crosses val="autoZero"/>
        <c:auto val="1"/>
        <c:lblAlgn val="ctr"/>
        <c:lblOffset val="100"/>
      </c:catAx>
      <c:valAx>
        <c:axId val="65872640"/>
        <c:scaling>
          <c:orientation val="minMax"/>
        </c:scaling>
        <c:axPos val="l"/>
        <c:majorGridlines/>
        <c:numFmt formatCode="0.0" sourceLinked="1"/>
        <c:tickLblPos val="nextTo"/>
        <c:crossAx val="65788928"/>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8742815375926108E-2"/>
          <c:y val="0.10709675495108574"/>
          <c:w val="0.68186482939632542"/>
          <c:h val="0.77970909886264239"/>
        </c:manualLayout>
      </c:layout>
      <c:lineChart>
        <c:grouping val="standard"/>
        <c:ser>
          <c:idx val="0"/>
          <c:order val="0"/>
          <c:tx>
            <c:strRef>
              <c:f>DiurBC!$AJ$1</c:f>
              <c:strCache>
                <c:ptCount val="1"/>
                <c:pt idx="0">
                  <c:v>370nm</c:v>
                </c:pt>
              </c:strCache>
            </c:strRef>
          </c:tx>
          <c:spPr>
            <a:ln w="3175"/>
          </c:spPr>
          <c:cat>
            <c:numRef>
              <c:f>DiurBC!$AI$2:$AI$25</c:f>
              <c:numCache>
                <c:formatCode>h:mm</c:formatCode>
                <c:ptCount val="24"/>
                <c:pt idx="0">
                  <c:v>4.1666666666666664E-2</c:v>
                </c:pt>
                <c:pt idx="1">
                  <c:v>8.3333333333333343E-2</c:v>
                </c:pt>
                <c:pt idx="2">
                  <c:v>0.125</c:v>
                </c:pt>
                <c:pt idx="3">
                  <c:v>0.16666666666666688</c:v>
                </c:pt>
                <c:pt idx="4">
                  <c:v>0.20833333333333329</c:v>
                </c:pt>
                <c:pt idx="5">
                  <c:v>0.25</c:v>
                </c:pt>
                <c:pt idx="6">
                  <c:v>0.29166666666666752</c:v>
                </c:pt>
                <c:pt idx="7">
                  <c:v>0.33333333333333298</c:v>
                </c:pt>
                <c:pt idx="8">
                  <c:v>0.37500000000000039</c:v>
                </c:pt>
                <c:pt idx="9">
                  <c:v>0.41666666666666752</c:v>
                </c:pt>
                <c:pt idx="10">
                  <c:v>0.45833333333333293</c:v>
                </c:pt>
                <c:pt idx="11">
                  <c:v>0.5</c:v>
                </c:pt>
                <c:pt idx="12">
                  <c:v>0.54166666666666696</c:v>
                </c:pt>
                <c:pt idx="13">
                  <c:v>0.58333333333333259</c:v>
                </c:pt>
                <c:pt idx="14">
                  <c:v>0.62500000000000089</c:v>
                </c:pt>
                <c:pt idx="15">
                  <c:v>0.66666666666666763</c:v>
                </c:pt>
                <c:pt idx="16">
                  <c:v>0.70833333333333304</c:v>
                </c:pt>
                <c:pt idx="17">
                  <c:v>0.75000000000000089</c:v>
                </c:pt>
                <c:pt idx="18">
                  <c:v>0.79166666666666696</c:v>
                </c:pt>
                <c:pt idx="19">
                  <c:v>0.83333333333333304</c:v>
                </c:pt>
                <c:pt idx="20">
                  <c:v>0.87500000000000089</c:v>
                </c:pt>
                <c:pt idx="21">
                  <c:v>0.91666666666666696</c:v>
                </c:pt>
                <c:pt idx="22">
                  <c:v>0.95833333333333304</c:v>
                </c:pt>
                <c:pt idx="23" formatCode="[h]:mm:ss">
                  <c:v>1</c:v>
                </c:pt>
              </c:numCache>
            </c:numRef>
          </c:cat>
          <c:val>
            <c:numRef>
              <c:f>DiurBC!$AJ$2:$AJ$25</c:f>
              <c:numCache>
                <c:formatCode>0.00</c:formatCode>
                <c:ptCount val="24"/>
                <c:pt idx="0">
                  <c:v>11.73322902</c:v>
                </c:pt>
                <c:pt idx="1">
                  <c:v>10.93678948</c:v>
                </c:pt>
                <c:pt idx="2">
                  <c:v>9.6389196639999959</c:v>
                </c:pt>
                <c:pt idx="3">
                  <c:v>10.546926670000001</c:v>
                </c:pt>
                <c:pt idx="4">
                  <c:v>11.714526999999999</c:v>
                </c:pt>
                <c:pt idx="5">
                  <c:v>13.952487420000022</c:v>
                </c:pt>
                <c:pt idx="6">
                  <c:v>18.172761389999987</c:v>
                </c:pt>
                <c:pt idx="7">
                  <c:v>25.826953470000024</c:v>
                </c:pt>
                <c:pt idx="8">
                  <c:v>25.290076410000001</c:v>
                </c:pt>
                <c:pt idx="9">
                  <c:v>17.760423289999945</c:v>
                </c:pt>
                <c:pt idx="10">
                  <c:v>13.766090010000006</c:v>
                </c:pt>
                <c:pt idx="11">
                  <c:v>8.9776742060000068</c:v>
                </c:pt>
                <c:pt idx="12">
                  <c:v>6.0174482319999933</c:v>
                </c:pt>
                <c:pt idx="13">
                  <c:v>5.7299882209999904</c:v>
                </c:pt>
                <c:pt idx="14">
                  <c:v>5.3792762439999997</c:v>
                </c:pt>
                <c:pt idx="15">
                  <c:v>5.9087041850000066</c:v>
                </c:pt>
                <c:pt idx="16">
                  <c:v>6.4033505950000071</c:v>
                </c:pt>
                <c:pt idx="17">
                  <c:v>8.5325378970000223</c:v>
                </c:pt>
                <c:pt idx="18">
                  <c:v>13.421240169999999</c:v>
                </c:pt>
                <c:pt idx="19">
                  <c:v>15.892795790000006</c:v>
                </c:pt>
                <c:pt idx="20">
                  <c:v>14.15772507</c:v>
                </c:pt>
                <c:pt idx="21">
                  <c:v>15.728592689999999</c:v>
                </c:pt>
                <c:pt idx="22">
                  <c:v>13.645337750000001</c:v>
                </c:pt>
                <c:pt idx="23">
                  <c:v>13.086492890000018</c:v>
                </c:pt>
              </c:numCache>
            </c:numRef>
          </c:val>
        </c:ser>
        <c:ser>
          <c:idx val="1"/>
          <c:order val="1"/>
          <c:tx>
            <c:strRef>
              <c:f>DiurBC!$AK$1</c:f>
              <c:strCache>
                <c:ptCount val="1"/>
                <c:pt idx="0">
                  <c:v>880nm</c:v>
                </c:pt>
              </c:strCache>
            </c:strRef>
          </c:tx>
          <c:spPr>
            <a:ln w="3175"/>
          </c:spPr>
          <c:cat>
            <c:numRef>
              <c:f>DiurBC!$AI$2:$AI$25</c:f>
              <c:numCache>
                <c:formatCode>h:mm</c:formatCode>
                <c:ptCount val="24"/>
                <c:pt idx="0">
                  <c:v>4.1666666666666664E-2</c:v>
                </c:pt>
                <c:pt idx="1">
                  <c:v>8.3333333333333343E-2</c:v>
                </c:pt>
                <c:pt idx="2">
                  <c:v>0.125</c:v>
                </c:pt>
                <c:pt idx="3">
                  <c:v>0.16666666666666688</c:v>
                </c:pt>
                <c:pt idx="4">
                  <c:v>0.20833333333333329</c:v>
                </c:pt>
                <c:pt idx="5">
                  <c:v>0.25</c:v>
                </c:pt>
                <c:pt idx="6">
                  <c:v>0.29166666666666752</c:v>
                </c:pt>
                <c:pt idx="7">
                  <c:v>0.33333333333333298</c:v>
                </c:pt>
                <c:pt idx="8">
                  <c:v>0.37500000000000039</c:v>
                </c:pt>
                <c:pt idx="9">
                  <c:v>0.41666666666666752</c:v>
                </c:pt>
                <c:pt idx="10">
                  <c:v>0.45833333333333293</c:v>
                </c:pt>
                <c:pt idx="11">
                  <c:v>0.5</c:v>
                </c:pt>
                <c:pt idx="12">
                  <c:v>0.54166666666666696</c:v>
                </c:pt>
                <c:pt idx="13">
                  <c:v>0.58333333333333259</c:v>
                </c:pt>
                <c:pt idx="14">
                  <c:v>0.62500000000000089</c:v>
                </c:pt>
                <c:pt idx="15">
                  <c:v>0.66666666666666763</c:v>
                </c:pt>
                <c:pt idx="16">
                  <c:v>0.70833333333333304</c:v>
                </c:pt>
                <c:pt idx="17">
                  <c:v>0.75000000000000089</c:v>
                </c:pt>
                <c:pt idx="18">
                  <c:v>0.79166666666666696</c:v>
                </c:pt>
                <c:pt idx="19">
                  <c:v>0.83333333333333304</c:v>
                </c:pt>
                <c:pt idx="20">
                  <c:v>0.87500000000000089</c:v>
                </c:pt>
                <c:pt idx="21">
                  <c:v>0.91666666666666696</c:v>
                </c:pt>
                <c:pt idx="22">
                  <c:v>0.95833333333333304</c:v>
                </c:pt>
                <c:pt idx="23" formatCode="[h]:mm:ss">
                  <c:v>1</c:v>
                </c:pt>
              </c:numCache>
            </c:numRef>
          </c:cat>
          <c:val>
            <c:numRef>
              <c:f>DiurBC!$AK$2:$AK$25</c:f>
              <c:numCache>
                <c:formatCode>0.00</c:formatCode>
                <c:ptCount val="24"/>
                <c:pt idx="0">
                  <c:v>12.447540440000001</c:v>
                </c:pt>
                <c:pt idx="1">
                  <c:v>11.888245600000001</c:v>
                </c:pt>
                <c:pt idx="2">
                  <c:v>11.026573280000001</c:v>
                </c:pt>
                <c:pt idx="3">
                  <c:v>12.315701550000014</c:v>
                </c:pt>
                <c:pt idx="4">
                  <c:v>13.592826440000001</c:v>
                </c:pt>
                <c:pt idx="5">
                  <c:v>16.452116190000002</c:v>
                </c:pt>
                <c:pt idx="6">
                  <c:v>21.258214120000005</c:v>
                </c:pt>
                <c:pt idx="7">
                  <c:v>30.28132471</c:v>
                </c:pt>
                <c:pt idx="8">
                  <c:v>30.057890680000025</c:v>
                </c:pt>
                <c:pt idx="9">
                  <c:v>21.333026709999999</c:v>
                </c:pt>
                <c:pt idx="10">
                  <c:v>15.750855340000001</c:v>
                </c:pt>
                <c:pt idx="11">
                  <c:v>10.10333909</c:v>
                </c:pt>
                <c:pt idx="12">
                  <c:v>6.7475988459999945</c:v>
                </c:pt>
                <c:pt idx="13">
                  <c:v>6.3985632400000005</c:v>
                </c:pt>
                <c:pt idx="14">
                  <c:v>5.900635823</c:v>
                </c:pt>
                <c:pt idx="15">
                  <c:v>6.3438014069999955</c:v>
                </c:pt>
                <c:pt idx="16">
                  <c:v>7.0753121029999999</c:v>
                </c:pt>
                <c:pt idx="17">
                  <c:v>9.2685789679999999</c:v>
                </c:pt>
                <c:pt idx="18">
                  <c:v>13.291688779999999</c:v>
                </c:pt>
                <c:pt idx="19">
                  <c:v>16.355198479999999</c:v>
                </c:pt>
                <c:pt idx="20">
                  <c:v>14.27533547</c:v>
                </c:pt>
                <c:pt idx="21">
                  <c:v>16.409420629999989</c:v>
                </c:pt>
                <c:pt idx="22">
                  <c:v>14.974146090000012</c:v>
                </c:pt>
                <c:pt idx="23">
                  <c:v>14.19024127</c:v>
                </c:pt>
              </c:numCache>
            </c:numRef>
          </c:val>
        </c:ser>
        <c:marker val="1"/>
        <c:axId val="65883136"/>
        <c:axId val="65905408"/>
      </c:lineChart>
      <c:catAx>
        <c:axId val="65883136"/>
        <c:scaling>
          <c:orientation val="minMax"/>
        </c:scaling>
        <c:axPos val="b"/>
        <c:numFmt formatCode="h:mm" sourceLinked="1"/>
        <c:tickLblPos val="nextTo"/>
        <c:crossAx val="65905408"/>
        <c:crosses val="autoZero"/>
        <c:auto val="1"/>
        <c:lblAlgn val="ctr"/>
        <c:lblOffset val="100"/>
      </c:catAx>
      <c:valAx>
        <c:axId val="65905408"/>
        <c:scaling>
          <c:orientation val="minMax"/>
        </c:scaling>
        <c:axPos val="l"/>
        <c:majorGridlines/>
        <c:numFmt formatCode="0.00" sourceLinked="1"/>
        <c:tickLblPos val="nextTo"/>
        <c:crossAx val="65883136"/>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 Agriculture- Carbon</a:t>
            </a:r>
            <a:r>
              <a:rPr lang="en-US" baseline="0" dirty="0" smtClean="0"/>
              <a:t> </a:t>
            </a:r>
            <a:r>
              <a:rPr lang="en-US" baseline="0" dirty="0"/>
              <a:t>Balance - LOW  (2015-2035)</a:t>
            </a:r>
            <a:endParaRPr lang="en-US" dirty="0"/>
          </a:p>
        </c:rich>
      </c:tx>
      <c:layout/>
    </c:title>
    <c:view3D>
      <c:rAngAx val="1"/>
    </c:view3D>
    <c:plotArea>
      <c:layout/>
      <c:bar3DChart>
        <c:barDir val="col"/>
        <c:grouping val="clustered"/>
        <c:ser>
          <c:idx val="0"/>
          <c:order val="0"/>
          <c:tx>
            <c:strRef>
              <c:f>Sheet2!$H$3</c:f>
              <c:strCache>
                <c:ptCount val="1"/>
                <c:pt idx="0">
                  <c:v>With</c:v>
                </c:pt>
              </c:strCache>
            </c:strRef>
          </c:tx>
          <c:cat>
            <c:strRef>
              <c:f>Sheet2!$G$4:$G$6</c:f>
              <c:strCache>
                <c:ptCount val="3"/>
                <c:pt idx="0">
                  <c:v>Rice</c:v>
                </c:pt>
                <c:pt idx="1">
                  <c:v>Grassland</c:v>
                </c:pt>
                <c:pt idx="2">
                  <c:v>Livestock</c:v>
                </c:pt>
              </c:strCache>
            </c:strRef>
          </c:cat>
          <c:val>
            <c:numRef>
              <c:f>Sheet2!$H$4:$H$6</c:f>
              <c:numCache>
                <c:formatCode>General</c:formatCode>
                <c:ptCount val="3"/>
                <c:pt idx="0" formatCode="#,##0">
                  <c:v>210.04599899999999</c:v>
                </c:pt>
                <c:pt idx="1">
                  <c:v>0</c:v>
                </c:pt>
                <c:pt idx="2" formatCode="#,##0">
                  <c:v>475.41905099999968</c:v>
                </c:pt>
              </c:numCache>
            </c:numRef>
          </c:val>
        </c:ser>
        <c:ser>
          <c:idx val="1"/>
          <c:order val="1"/>
          <c:tx>
            <c:strRef>
              <c:f>Sheet2!$I$3</c:f>
              <c:strCache>
                <c:ptCount val="1"/>
                <c:pt idx="0">
                  <c:v>Without</c:v>
                </c:pt>
              </c:strCache>
            </c:strRef>
          </c:tx>
          <c:cat>
            <c:strRef>
              <c:f>Sheet2!$G$4:$G$6</c:f>
              <c:strCache>
                <c:ptCount val="3"/>
                <c:pt idx="0">
                  <c:v>Rice</c:v>
                </c:pt>
                <c:pt idx="1">
                  <c:v>Grassland</c:v>
                </c:pt>
                <c:pt idx="2">
                  <c:v>Livestock</c:v>
                </c:pt>
              </c:strCache>
            </c:strRef>
          </c:cat>
          <c:val>
            <c:numRef>
              <c:f>Sheet2!$I$4:$I$6</c:f>
              <c:numCache>
                <c:formatCode>#,##0</c:formatCode>
                <c:ptCount val="3"/>
                <c:pt idx="0">
                  <c:v>235.16848200000001</c:v>
                </c:pt>
                <c:pt idx="1">
                  <c:v>-49.359147999999998</c:v>
                </c:pt>
                <c:pt idx="2">
                  <c:v>220.722623</c:v>
                </c:pt>
              </c:numCache>
            </c:numRef>
          </c:val>
        </c:ser>
        <c:shape val="cylinder"/>
        <c:axId val="65941504"/>
        <c:axId val="65943040"/>
        <c:axId val="0"/>
      </c:bar3DChart>
      <c:catAx>
        <c:axId val="65941504"/>
        <c:scaling>
          <c:orientation val="minMax"/>
        </c:scaling>
        <c:axPos val="b"/>
        <c:majorTickMark val="none"/>
        <c:tickLblPos val="nextTo"/>
        <c:crossAx val="65943040"/>
        <c:crosses val="autoZero"/>
        <c:auto val="1"/>
        <c:lblAlgn val="ctr"/>
        <c:lblOffset val="100"/>
      </c:catAx>
      <c:valAx>
        <c:axId val="65943040"/>
        <c:scaling>
          <c:orientation val="minMax"/>
        </c:scaling>
        <c:axPos val="l"/>
        <c:majorGridlines/>
        <c:title>
          <c:tx>
            <c:rich>
              <a:bodyPr/>
              <a:lstStyle/>
              <a:p>
                <a:pPr>
                  <a:defRPr sz="1400"/>
                </a:pPr>
                <a:r>
                  <a:rPr lang="en-US" sz="1400"/>
                  <a:t>MtCO2 eq</a:t>
                </a:r>
              </a:p>
            </c:rich>
          </c:tx>
          <c:layout/>
        </c:title>
        <c:numFmt formatCode="#,##0" sourceLinked="1"/>
        <c:majorTickMark val="none"/>
        <c:tickLblPos val="nextTo"/>
        <c:txPr>
          <a:bodyPr/>
          <a:lstStyle/>
          <a:p>
            <a:pPr>
              <a:defRPr sz="1400"/>
            </a:pPr>
            <a:endParaRPr lang="en-US"/>
          </a:p>
        </c:txPr>
        <c:crossAx val="65941504"/>
        <c:crosses val="autoZero"/>
        <c:crossBetween val="between"/>
      </c:valAx>
      <c:dTable>
        <c:showHorzBorder val="1"/>
        <c:showVertBorder val="1"/>
        <c:showOutline val="1"/>
        <c:showKeys val="1"/>
        <c:txPr>
          <a:bodyPr/>
          <a:lstStyle/>
          <a:p>
            <a:pPr rtl="0">
              <a:defRPr sz="1400"/>
            </a:pPr>
            <a:endParaRPr lang="en-US"/>
          </a:p>
        </c:txPr>
      </c:dTable>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0.01875</cdr:x>
      <cdr:y>0.3125</cdr:y>
    </cdr:from>
    <cdr:to>
      <cdr:x>0.07963</cdr:x>
      <cdr:y>0.52431</cdr:y>
    </cdr:to>
    <cdr:sp macro="" textlink="">
      <cdr:nvSpPr>
        <cdr:cNvPr id="3" name="TextBox 1"/>
        <cdr:cNvSpPr txBox="1"/>
      </cdr:nvSpPr>
      <cdr:spPr>
        <a:xfrm xmlns:a="http://schemas.openxmlformats.org/drawingml/2006/main">
          <a:off x="85127" y="777506"/>
          <a:ext cx="276380" cy="52698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0.02267</cdr:x>
      <cdr:y>0.46173</cdr:y>
    </cdr:from>
    <cdr:to>
      <cdr:x>0.09652</cdr:x>
      <cdr:y>0.76297</cdr:y>
    </cdr:to>
    <cdr:sp macro="" textlink="">
      <cdr:nvSpPr>
        <cdr:cNvPr id="4" name="TextBox 3"/>
        <cdr:cNvSpPr txBox="1"/>
      </cdr:nvSpPr>
      <cdr:spPr>
        <a:xfrm xmlns:a="http://schemas.openxmlformats.org/drawingml/2006/main" rot="16200000">
          <a:off x="-16251" y="1146895"/>
          <a:ext cx="659814" cy="38868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latin typeface="Times New Roman" pitchFamily="18" charset="0"/>
              <a:cs typeface="Times New Roman" pitchFamily="18" charset="0"/>
            </a:rPr>
            <a:t>Gg</a:t>
          </a:r>
        </a:p>
      </cdr:txBody>
    </cdr:sp>
  </cdr:relSizeAnchor>
  <cdr:relSizeAnchor xmlns:cdr="http://schemas.openxmlformats.org/drawingml/2006/chartDrawing">
    <cdr:from>
      <cdr:x>0.38397</cdr:x>
      <cdr:y>0.9082</cdr:y>
    </cdr:from>
    <cdr:to>
      <cdr:x>0.53376</cdr:x>
      <cdr:y>0.98033</cdr:y>
    </cdr:to>
    <cdr:sp macro="" textlink="">
      <cdr:nvSpPr>
        <cdr:cNvPr id="5" name="TextBox 4"/>
        <cdr:cNvSpPr txBox="1"/>
      </cdr:nvSpPr>
      <cdr:spPr>
        <a:xfrm xmlns:a="http://schemas.openxmlformats.org/drawingml/2006/main">
          <a:off x="1733550" y="2638426"/>
          <a:ext cx="67627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latin typeface="Times New Roman" pitchFamily="18" charset="0"/>
              <a:cs typeface="Times New Roman" pitchFamily="18" charset="0"/>
            </a:rPr>
            <a:t>Year</a:t>
          </a:r>
        </a:p>
      </cdr:txBody>
    </cdr:sp>
  </cdr:relSizeAnchor>
</c:userShapes>
</file>

<file path=ppt/drawings/drawing2.xml><?xml version="1.0" encoding="utf-8"?>
<c:userShapes xmlns:c="http://schemas.openxmlformats.org/drawingml/2006/chart">
  <cdr:relSizeAnchor xmlns:cdr="http://schemas.openxmlformats.org/drawingml/2006/chartDrawing">
    <cdr:from>
      <cdr:x>0.01875</cdr:x>
      <cdr:y>0.3125</cdr:y>
    </cdr:from>
    <cdr:to>
      <cdr:x>0.04583</cdr:x>
      <cdr:y>0.52431</cdr:y>
    </cdr:to>
    <cdr:sp macro="" textlink="">
      <cdr:nvSpPr>
        <cdr:cNvPr id="2" name="TextBox 1"/>
        <cdr:cNvSpPr txBox="1"/>
      </cdr:nvSpPr>
      <cdr:spPr>
        <a:xfrm xmlns:a="http://schemas.openxmlformats.org/drawingml/2006/main">
          <a:off x="85725" y="857250"/>
          <a:ext cx="123825" cy="5810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0.02267</cdr:x>
      <cdr:y>0.37755</cdr:y>
    </cdr:from>
    <cdr:to>
      <cdr:x>0.09652</cdr:x>
      <cdr:y>0.52296</cdr:y>
    </cdr:to>
    <cdr:sp macro="" textlink="">
      <cdr:nvSpPr>
        <cdr:cNvPr id="4" name="TextBox 3"/>
        <cdr:cNvSpPr txBox="1"/>
      </cdr:nvSpPr>
      <cdr:spPr>
        <a:xfrm xmlns:a="http://schemas.openxmlformats.org/drawingml/2006/main" rot="16200000">
          <a:off x="66603" y="1093453"/>
          <a:ext cx="407192" cy="33484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Gg</a:t>
          </a:r>
        </a:p>
      </cdr:txBody>
    </cdr:sp>
  </cdr:relSizeAnchor>
  <cdr:relSizeAnchor xmlns:cdr="http://schemas.openxmlformats.org/drawingml/2006/chartDrawing">
    <cdr:from>
      <cdr:x>0.38397</cdr:x>
      <cdr:y>0.9082</cdr:y>
    </cdr:from>
    <cdr:to>
      <cdr:x>0.53376</cdr:x>
      <cdr:y>0.98033</cdr:y>
    </cdr:to>
    <cdr:sp macro="" textlink="">
      <cdr:nvSpPr>
        <cdr:cNvPr id="5" name="TextBox 4"/>
        <cdr:cNvSpPr txBox="1"/>
      </cdr:nvSpPr>
      <cdr:spPr>
        <a:xfrm xmlns:a="http://schemas.openxmlformats.org/drawingml/2006/main">
          <a:off x="1733550" y="2638426"/>
          <a:ext cx="67627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Year</a:t>
          </a:r>
        </a:p>
      </cdr:txBody>
    </cdr:sp>
  </cdr:relSizeAnchor>
  <cdr:relSizeAnchor xmlns:cdr="http://schemas.openxmlformats.org/drawingml/2006/chartDrawing">
    <cdr:from>
      <cdr:x>0.01499</cdr:x>
      <cdr:y>0.40386</cdr:y>
    </cdr:from>
    <cdr:to>
      <cdr:x>0.08833</cdr:x>
      <cdr:y>0.56383</cdr:y>
    </cdr:to>
    <cdr:sp macro="" textlink="">
      <cdr:nvSpPr>
        <cdr:cNvPr id="3" name="TextBox 1"/>
        <cdr:cNvSpPr txBox="1"/>
      </cdr:nvSpPr>
      <cdr:spPr>
        <a:xfrm xmlns:a="http://schemas.openxmlformats.org/drawingml/2006/main" rot="16200000">
          <a:off x="0" y="1261022"/>
          <a:ext cx="472360" cy="335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03225-D414-47EE-B2D5-65BD05442591}" type="datetimeFigureOut">
              <a:rPr lang="en-US" smtClean="0"/>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EA5BF-8DD2-4DA5-B136-5F0ECD87DE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spcBef>
                <a:spcPct val="0"/>
              </a:spcBef>
            </a:pPr>
            <a:r>
              <a:rPr lang="en-US" smtClean="0"/>
              <a:t>Length of column is mean; error bars are shown.</a:t>
            </a:r>
          </a:p>
        </p:txBody>
      </p:sp>
      <p:sp>
        <p:nvSpPr>
          <p:cNvPr id="53252" name="Slide Number Placeholder 3"/>
          <p:cNvSpPr>
            <a:spLocks noGrp="1"/>
          </p:cNvSpPr>
          <p:nvPr>
            <p:ph type="sldNum" sz="quarter" idx="5"/>
          </p:nvPr>
        </p:nvSpPr>
        <p:spPr bwMode="auto">
          <a:noFill/>
          <a:ln>
            <a:miter lim="800000"/>
            <a:headEnd/>
            <a:tailEnd/>
          </a:ln>
        </p:spPr>
        <p:txBody>
          <a:bodyPr/>
          <a:lstStyle/>
          <a:p>
            <a:fld id="{BD23A52F-40D2-4EE8-A246-3017D801016F}"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CD5B6EB-5CA4-4ACA-AABF-61FE9D1861F0}" type="slidenum">
              <a:rPr lang="en-US"/>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7A34E54-BE0E-4930-816D-A06F63A977B1}" type="slidenum">
              <a:rPr lang="en-US"/>
              <a:pPr/>
              <a:t>8</a:t>
            </a:fld>
            <a:endParaRPr lang="en-US"/>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471BC-F5AA-40DA-9EF2-C09204CDE40F}" type="slidenum">
              <a:rPr lang="en-US"/>
              <a:pPr/>
              <a:t>10</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xfrm>
            <a:off x="686098" y="4343704"/>
            <a:ext cx="5485805" cy="4113892"/>
          </a:xfrm>
        </p:spPr>
        <p:txBody>
          <a:bodyPr/>
          <a:lstStyle/>
          <a:p>
            <a:r>
              <a:rPr lang="en-US" dirty="0" smtClean="0"/>
              <a:t>Set of graphics related to the mitigation unit that can be used in your classroom</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3B5108-828D-4420-8093-1489466DBD86}" type="slidenum">
              <a:rPr lang="en-US" smtClean="0"/>
              <a:pPr eaLnBrk="1" hangingPunct="1"/>
              <a:t>11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Carbon emissions from fossil fuel burning have grown rapidly since WWII, from less than 2 billion metric tons in 1955 to nearly 7 billion in 2005.  </a:t>
            </a:r>
            <a:r>
              <a:rPr lang="en-US" smtClean="0"/>
              <a:t>(Metric tons are sometimes abbreviated as tonnes.)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6167B2-6241-4820-B03F-616467F4F5A8}" type="slidenum">
              <a:rPr lang="en-US" smtClean="0"/>
              <a:pPr eaLnBrk="1" hangingPunct="1"/>
              <a:t>12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Options include nuclear power that could offset the use of coal-fired power plants; switching from coal to natural gas; energy efficiency, including increasing car fuel efficiency or building heat efficiency; using renewable energy like wind or solar power; changing land use practices, like switching to no-till agriculture, or reversing deforestation; and carbon sequestration, which entails capturing CO2 from power plants and storing it safely in geologic formations.</a:t>
            </a:r>
          </a:p>
          <a:p>
            <a:pPr eaLnBrk="1" hangingPunct="1"/>
            <a:r>
              <a:rPr lang="en-US" b="1" dirty="0" smtClean="0"/>
              <a:t>YOUR TASK:  You have definitions of each of the wedges, and what each would require.  You must now look at each of the definitions and pick the 7 that you think most likely economically, politically, and socially.  You have 20 minutes to pick your favorite 7 wedges, and then will be asked to explain your choices.  </a:t>
            </a:r>
          </a:p>
          <a:p>
            <a:pPr eaLnBrk="1" hangingPunct="1"/>
            <a:r>
              <a:rPr lang="en-US" b="1" dirty="0" smtClean="0"/>
              <a:t>NOTE:  </a:t>
            </a:r>
            <a:r>
              <a:rPr lang="en-US" dirty="0" smtClean="0"/>
              <a:t>There is no “right” answer.  The point of the exercise is that these are achievable goals, but each will require significant effort by society.  Also, it is unlikely that any one technology can save the day alone – it will take a suite of technologies.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275EDDC-B580-4E77-B8A9-1AAC08143282}" type="slidenum">
              <a:rPr lang="en-GB"/>
              <a:pPr/>
              <a:t>13</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b="1" smtClean="0">
                <a:latin typeface="AgfaRotisSansSerif-Bold" charset="0"/>
              </a:rPr>
              <a:t>Introduction</a:t>
            </a:r>
          </a:p>
          <a:p>
            <a:pPr eaLnBrk="1" hangingPunct="1"/>
            <a:r>
              <a:rPr lang="en-GB" smtClean="0">
                <a:latin typeface="TTMTTH+AgfaRotisSansSerif" charset="0"/>
              </a:rPr>
              <a:t>A national greenhouse gas inventory is a key element of the national communication. As an introduction, this section should include information on how inventory work is organized and carried out. The following diagram of various stages of inventory work may be useful. The stages of the inventory from which the work was started should be described.</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Nepal’s </a:t>
            </a:r>
            <a:r>
              <a:rPr lang="en-US" dirty="0"/>
              <a:t>population is about half of one percent of the global population and the country accounts for about 0.025 percent of global GHG emissions. </a:t>
            </a:r>
          </a:p>
          <a:p>
            <a:pPr marL="171450" indent="-171450">
              <a:buFontTx/>
              <a:buChar char="-"/>
            </a:pPr>
            <a:endParaRPr lang="en-US" dirty="0" smtClean="0"/>
          </a:p>
          <a:p>
            <a:pPr marL="171450" indent="-171450">
              <a:buFontTx/>
              <a:buChar char="-"/>
            </a:pPr>
            <a:r>
              <a:rPr lang="en-US" dirty="0" smtClean="0"/>
              <a:t>Poor</a:t>
            </a:r>
            <a:r>
              <a:rPr lang="en-US" dirty="0"/>
              <a:t>, dependent on the climate sensitive economic sectors (agriculture and forestry) and with almost 50 percent of the people living in the mountains</a:t>
            </a:r>
          </a:p>
          <a:p>
            <a:endParaRPr lang="en-US" dirty="0"/>
          </a:p>
          <a:p>
            <a:pPr marL="171450" indent="-171450">
              <a:buFontTx/>
              <a:buChar char="-"/>
            </a:pPr>
            <a:r>
              <a:rPr lang="en-US" dirty="0" smtClean="0"/>
              <a:t>Fossil fuels are carbon based , thus emits carbon by products such as CO2 and CO, along with other emissions such as SOx, Nox, and VOCs.</a:t>
            </a:r>
          </a:p>
          <a:p>
            <a:pPr marL="171450" indent="-171450">
              <a:buFontTx/>
              <a:buChar char="-"/>
            </a:pPr>
            <a:r>
              <a:rPr lang="en-US" dirty="0" smtClean="0"/>
              <a:t>Poor inefficient technologies  results incomplete combustions which means lesser amount of energy with higher amount of emissions</a:t>
            </a:r>
          </a:p>
          <a:p>
            <a:pPr marL="171450" indent="-171450">
              <a:buFontTx/>
              <a:buChar char="-"/>
            </a:pPr>
            <a:endParaRPr lang="en-US" dirty="0"/>
          </a:p>
          <a:p>
            <a:pPr marL="171450" indent="-171450">
              <a:buFontTx/>
              <a:buChar char="-"/>
            </a:pPr>
            <a:r>
              <a:rPr lang="en-US" dirty="0" smtClean="0"/>
              <a:t>Thus a proper policy is required not only to meet the low emission standards but also to aid the development goals, decrease the fuel dependency and use of indigenous resources</a:t>
            </a:r>
          </a:p>
          <a:p>
            <a:pPr marL="171450" indent="-171450">
              <a:buFontTx/>
              <a:buChar char="-"/>
            </a:pPr>
            <a:endParaRPr lang="en-US" dirty="0"/>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6EB62D-68FD-4480-A489-9CB47D5AE982}" type="slidenum">
              <a:rPr lang="en-US" smtClean="0"/>
              <a:pPr/>
              <a:t>29</a:t>
            </a:fld>
            <a:endParaRPr lang="en-US" dirty="0"/>
          </a:p>
        </p:txBody>
      </p:sp>
    </p:spTree>
    <p:extLst>
      <p:ext uri="{BB962C8B-B14F-4D97-AF65-F5344CB8AC3E}">
        <p14:creationId xmlns:p14="http://schemas.microsoft.com/office/powerpoint/2010/main" xmlns="" val="354036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991AF97-9BA2-45BD-AF4B-23E8CB5032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91AF97-9BA2-45BD-AF4B-23E8CB5032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91AF97-9BA2-45BD-AF4B-23E8CB5032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91AF97-9BA2-45BD-AF4B-23E8CB5032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C6F68E4-889F-4194-883C-3BB35F321D93}" type="datetimeFigureOut">
              <a:rPr lang="en-US" smtClean="0"/>
              <a:pPr/>
              <a:t>3/24/2017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91AF97-9BA2-45BD-AF4B-23E8CB5032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6F68E4-889F-4194-883C-3BB35F321D93}" type="datetimeFigureOut">
              <a:rPr lang="en-US" smtClean="0"/>
              <a:pPr/>
              <a:t>3/24/2017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91AF97-9BA2-45BD-AF4B-23E8CB5032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7086600" cy="2838450"/>
          </a:xfrm>
        </p:spPr>
        <p:txBody>
          <a:bodyPr>
            <a:normAutofit/>
          </a:bodyPr>
          <a:lstStyle/>
          <a:p>
            <a:r>
              <a:rPr lang="en-US" dirty="0" smtClean="0"/>
              <a:t>Nepal’s Responses to Climate Change</a:t>
            </a:r>
            <a:r>
              <a:rPr lang="en-US" dirty="0"/>
              <a:t/>
            </a:r>
            <a:br>
              <a:rPr lang="en-US" dirty="0"/>
            </a:br>
            <a:endParaRPr lang="en-US" dirty="0"/>
          </a:p>
        </p:txBody>
      </p:sp>
      <p:sp>
        <p:nvSpPr>
          <p:cNvPr id="3" name="Subtitle 2"/>
          <p:cNvSpPr>
            <a:spLocks noGrp="1"/>
          </p:cNvSpPr>
          <p:nvPr>
            <p:ph type="subTitle" idx="1"/>
          </p:nvPr>
        </p:nvSpPr>
        <p:spPr>
          <a:xfrm>
            <a:off x="1371600" y="3505200"/>
            <a:ext cx="6400800" cy="2133600"/>
          </a:xfrm>
        </p:spPr>
        <p:txBody>
          <a:bodyPr>
            <a:normAutofit/>
          </a:bodyPr>
          <a:lstStyle/>
          <a:p>
            <a:r>
              <a:rPr lang="en-US" dirty="0" smtClean="0">
                <a:solidFill>
                  <a:schemeClr val="tx1"/>
                </a:solidFill>
              </a:rPr>
              <a:t>Dr. </a:t>
            </a:r>
            <a:r>
              <a:rPr lang="en-US" dirty="0" err="1" smtClean="0">
                <a:solidFill>
                  <a:schemeClr val="tx1"/>
                </a:solidFill>
              </a:rPr>
              <a:t>Balkrishna</a:t>
            </a:r>
            <a:r>
              <a:rPr lang="en-US" dirty="0" smtClean="0">
                <a:solidFill>
                  <a:schemeClr val="tx1"/>
                </a:solidFill>
              </a:rPr>
              <a:t> </a:t>
            </a:r>
            <a:r>
              <a:rPr lang="en-US" dirty="0" err="1" smtClean="0">
                <a:solidFill>
                  <a:schemeClr val="tx1"/>
                </a:solidFill>
              </a:rPr>
              <a:t>Sapkota</a:t>
            </a:r>
            <a:endParaRPr lang="en-US" dirty="0" smtClean="0">
              <a:solidFill>
                <a:schemeClr val="tx1"/>
              </a:solidFill>
            </a:endParaRPr>
          </a:p>
          <a:p>
            <a:r>
              <a:rPr lang="en-US" dirty="0" smtClean="0">
                <a:solidFill>
                  <a:schemeClr val="tx1"/>
                </a:solidFill>
              </a:rPr>
              <a:t>Principal</a:t>
            </a:r>
          </a:p>
          <a:p>
            <a:r>
              <a:rPr lang="en-US" dirty="0" smtClean="0"/>
              <a:t>Advanced College of Engineering and management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295400" y="1143000"/>
            <a:ext cx="7608988" cy="5012473"/>
            <a:chOff x="478" y="678"/>
            <a:chExt cx="5125" cy="2819"/>
          </a:xfrm>
        </p:grpSpPr>
        <p:sp>
          <p:nvSpPr>
            <p:cNvPr id="409603" name="Freeform 3"/>
            <p:cNvSpPr>
              <a:spLocks/>
            </p:cNvSpPr>
            <p:nvPr/>
          </p:nvSpPr>
          <p:spPr bwMode="auto">
            <a:xfrm>
              <a:off x="1359" y="1823"/>
              <a:ext cx="2553" cy="768"/>
            </a:xfrm>
            <a:custGeom>
              <a:avLst/>
              <a:gdLst>
                <a:gd name="T0" fmla="*/ 0 w 2553"/>
                <a:gd name="T1" fmla="*/ 0 h 768"/>
                <a:gd name="T2" fmla="*/ 172 w 2553"/>
                <a:gd name="T3" fmla="*/ 28 h 768"/>
                <a:gd name="T4" fmla="*/ 451 w 2553"/>
                <a:gd name="T5" fmla="*/ 35 h 768"/>
                <a:gd name="T6" fmla="*/ 809 w 2553"/>
                <a:gd name="T7" fmla="*/ 44 h 768"/>
                <a:gd name="T8" fmla="*/ 1180 w 2553"/>
                <a:gd name="T9" fmla="*/ 44 h 768"/>
                <a:gd name="T10" fmla="*/ 1580 w 2553"/>
                <a:gd name="T11" fmla="*/ 41 h 768"/>
                <a:gd name="T12" fmla="*/ 1945 w 2553"/>
                <a:gd name="T13" fmla="*/ 41 h 768"/>
                <a:gd name="T14" fmla="*/ 2262 w 2553"/>
                <a:gd name="T15" fmla="*/ 32 h 768"/>
                <a:gd name="T16" fmla="*/ 2473 w 2553"/>
                <a:gd name="T17" fmla="*/ 19 h 768"/>
                <a:gd name="T18" fmla="*/ 2553 w 2553"/>
                <a:gd name="T19" fmla="*/ 3 h 768"/>
                <a:gd name="T20" fmla="*/ 2543 w 2553"/>
                <a:gd name="T21" fmla="*/ 192 h 768"/>
                <a:gd name="T22" fmla="*/ 2524 w 2553"/>
                <a:gd name="T23" fmla="*/ 329 h 768"/>
                <a:gd name="T24" fmla="*/ 2502 w 2553"/>
                <a:gd name="T25" fmla="*/ 470 h 768"/>
                <a:gd name="T26" fmla="*/ 2460 w 2553"/>
                <a:gd name="T27" fmla="*/ 585 h 768"/>
                <a:gd name="T28" fmla="*/ 2406 w 2553"/>
                <a:gd name="T29" fmla="*/ 665 h 768"/>
                <a:gd name="T30" fmla="*/ 2262 w 2553"/>
                <a:gd name="T31" fmla="*/ 707 h 768"/>
                <a:gd name="T32" fmla="*/ 2089 w 2553"/>
                <a:gd name="T33" fmla="*/ 729 h 768"/>
                <a:gd name="T34" fmla="*/ 1903 w 2553"/>
                <a:gd name="T35" fmla="*/ 745 h 768"/>
                <a:gd name="T36" fmla="*/ 1740 w 2553"/>
                <a:gd name="T37" fmla="*/ 758 h 768"/>
                <a:gd name="T38" fmla="*/ 1567 w 2553"/>
                <a:gd name="T39" fmla="*/ 761 h 768"/>
                <a:gd name="T40" fmla="*/ 1401 w 2553"/>
                <a:gd name="T41" fmla="*/ 764 h 768"/>
                <a:gd name="T42" fmla="*/ 1263 w 2553"/>
                <a:gd name="T43" fmla="*/ 764 h 768"/>
                <a:gd name="T44" fmla="*/ 1116 w 2553"/>
                <a:gd name="T45" fmla="*/ 768 h 768"/>
                <a:gd name="T46" fmla="*/ 962 w 2553"/>
                <a:gd name="T47" fmla="*/ 764 h 768"/>
                <a:gd name="T48" fmla="*/ 815 w 2553"/>
                <a:gd name="T49" fmla="*/ 758 h 768"/>
                <a:gd name="T50" fmla="*/ 687 w 2553"/>
                <a:gd name="T51" fmla="*/ 755 h 768"/>
                <a:gd name="T52" fmla="*/ 527 w 2553"/>
                <a:gd name="T53" fmla="*/ 739 h 768"/>
                <a:gd name="T54" fmla="*/ 354 w 2553"/>
                <a:gd name="T55" fmla="*/ 713 h 768"/>
                <a:gd name="T56" fmla="*/ 249 w 2553"/>
                <a:gd name="T57" fmla="*/ 700 h 768"/>
                <a:gd name="T58" fmla="*/ 156 w 2553"/>
                <a:gd name="T59" fmla="*/ 649 h 768"/>
                <a:gd name="T60" fmla="*/ 102 w 2553"/>
                <a:gd name="T61" fmla="*/ 588 h 768"/>
                <a:gd name="T62" fmla="*/ 73 w 2553"/>
                <a:gd name="T63" fmla="*/ 515 h 768"/>
                <a:gd name="T64" fmla="*/ 41 w 2553"/>
                <a:gd name="T65" fmla="*/ 329 h 768"/>
                <a:gd name="T66" fmla="*/ 9 w 2553"/>
                <a:gd name="T67" fmla="*/ 112 h 768"/>
                <a:gd name="T68" fmla="*/ 0 w 2553"/>
                <a:gd name="T6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3" h="768">
                  <a:moveTo>
                    <a:pt x="0" y="0"/>
                  </a:moveTo>
                  <a:lnTo>
                    <a:pt x="172" y="28"/>
                  </a:lnTo>
                  <a:lnTo>
                    <a:pt x="451" y="35"/>
                  </a:lnTo>
                  <a:lnTo>
                    <a:pt x="809" y="44"/>
                  </a:lnTo>
                  <a:lnTo>
                    <a:pt x="1180" y="44"/>
                  </a:lnTo>
                  <a:lnTo>
                    <a:pt x="1580" y="41"/>
                  </a:lnTo>
                  <a:lnTo>
                    <a:pt x="1945" y="41"/>
                  </a:lnTo>
                  <a:lnTo>
                    <a:pt x="2262" y="32"/>
                  </a:lnTo>
                  <a:lnTo>
                    <a:pt x="2473" y="19"/>
                  </a:lnTo>
                  <a:lnTo>
                    <a:pt x="2553" y="3"/>
                  </a:lnTo>
                  <a:lnTo>
                    <a:pt x="2543" y="192"/>
                  </a:lnTo>
                  <a:lnTo>
                    <a:pt x="2524" y="329"/>
                  </a:lnTo>
                  <a:lnTo>
                    <a:pt x="2502" y="470"/>
                  </a:lnTo>
                  <a:lnTo>
                    <a:pt x="2460" y="585"/>
                  </a:lnTo>
                  <a:lnTo>
                    <a:pt x="2406" y="665"/>
                  </a:lnTo>
                  <a:lnTo>
                    <a:pt x="2262" y="707"/>
                  </a:lnTo>
                  <a:lnTo>
                    <a:pt x="2089" y="729"/>
                  </a:lnTo>
                  <a:lnTo>
                    <a:pt x="1903" y="745"/>
                  </a:lnTo>
                  <a:lnTo>
                    <a:pt x="1740" y="758"/>
                  </a:lnTo>
                  <a:lnTo>
                    <a:pt x="1567" y="761"/>
                  </a:lnTo>
                  <a:lnTo>
                    <a:pt x="1401" y="764"/>
                  </a:lnTo>
                  <a:lnTo>
                    <a:pt x="1263" y="764"/>
                  </a:lnTo>
                  <a:lnTo>
                    <a:pt x="1116" y="768"/>
                  </a:lnTo>
                  <a:lnTo>
                    <a:pt x="962" y="764"/>
                  </a:lnTo>
                  <a:lnTo>
                    <a:pt x="815" y="758"/>
                  </a:lnTo>
                  <a:lnTo>
                    <a:pt x="687" y="755"/>
                  </a:lnTo>
                  <a:lnTo>
                    <a:pt x="527" y="739"/>
                  </a:lnTo>
                  <a:lnTo>
                    <a:pt x="354" y="713"/>
                  </a:lnTo>
                  <a:lnTo>
                    <a:pt x="249" y="700"/>
                  </a:lnTo>
                  <a:lnTo>
                    <a:pt x="156" y="649"/>
                  </a:lnTo>
                  <a:lnTo>
                    <a:pt x="102" y="588"/>
                  </a:lnTo>
                  <a:lnTo>
                    <a:pt x="73" y="515"/>
                  </a:lnTo>
                  <a:lnTo>
                    <a:pt x="41" y="329"/>
                  </a:lnTo>
                  <a:lnTo>
                    <a:pt x="9" y="112"/>
                  </a:lnTo>
                  <a:lnTo>
                    <a:pt x="0" y="0"/>
                  </a:lnTo>
                  <a:close/>
                </a:path>
              </a:pathLst>
            </a:custGeom>
            <a:gradFill rotWithShape="1">
              <a:gsLst>
                <a:gs pos="0">
                  <a:srgbClr val="969696">
                    <a:alpha val="20000"/>
                  </a:srgbClr>
                </a:gs>
                <a:gs pos="100000">
                  <a:schemeClr val="bg1">
                    <a:alpha val="89999"/>
                  </a:schemeClr>
                </a:gs>
              </a:gsLst>
              <a:lin ang="5400000" scaled="1"/>
            </a:gradFill>
            <a:ln w="9525">
              <a:solidFill>
                <a:srgbClr val="969696"/>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04" name="AutoShape 4"/>
            <p:cNvSpPr>
              <a:spLocks noChangeArrowheads="1"/>
            </p:cNvSpPr>
            <p:nvPr/>
          </p:nvSpPr>
          <p:spPr bwMode="auto">
            <a:xfrm rot="16200000" flipH="1">
              <a:off x="1549" y="2412"/>
              <a:ext cx="222" cy="312"/>
            </a:xfrm>
            <a:prstGeom prst="flowChartPunchedTape">
              <a:avLst/>
            </a:pr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5" name="AutoShape 5"/>
            <p:cNvSpPr>
              <a:spLocks noChangeArrowheads="1"/>
            </p:cNvSpPr>
            <p:nvPr/>
          </p:nvSpPr>
          <p:spPr bwMode="auto">
            <a:xfrm rot="16200000" flipH="1">
              <a:off x="1635" y="2444"/>
              <a:ext cx="222" cy="312"/>
            </a:xfrm>
            <a:prstGeom prst="flowChartPunchedTape">
              <a:avLst/>
            </a:pr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6" name="AutoShape 6"/>
            <p:cNvSpPr>
              <a:spLocks noChangeArrowheads="1"/>
            </p:cNvSpPr>
            <p:nvPr/>
          </p:nvSpPr>
          <p:spPr bwMode="auto">
            <a:xfrm rot="5400000">
              <a:off x="3392" y="2404"/>
              <a:ext cx="222" cy="312"/>
            </a:xfrm>
            <a:prstGeom prst="flowChartPunchedTape">
              <a:avLst/>
            </a:pr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7" name="AutoShape 7"/>
            <p:cNvSpPr>
              <a:spLocks noChangeArrowheads="1"/>
            </p:cNvSpPr>
            <p:nvPr/>
          </p:nvSpPr>
          <p:spPr bwMode="auto">
            <a:xfrm rot="5400000">
              <a:off x="3487" y="2449"/>
              <a:ext cx="222" cy="312"/>
            </a:xfrm>
            <a:prstGeom prst="flowChartPunchedTape">
              <a:avLst/>
            </a:pr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8" name="Freeform 8"/>
            <p:cNvSpPr>
              <a:spLocks/>
            </p:cNvSpPr>
            <p:nvPr/>
          </p:nvSpPr>
          <p:spPr bwMode="auto">
            <a:xfrm>
              <a:off x="1330" y="1490"/>
              <a:ext cx="2621" cy="1093"/>
            </a:xfrm>
            <a:custGeom>
              <a:avLst/>
              <a:gdLst>
                <a:gd name="T0" fmla="*/ 0 w 2621"/>
                <a:gd name="T1" fmla="*/ 0 h 1093"/>
                <a:gd name="T2" fmla="*/ 2621 w 2621"/>
                <a:gd name="T3" fmla="*/ 0 h 1093"/>
                <a:gd name="T4" fmla="*/ 2584 w 2621"/>
                <a:gd name="T5" fmla="*/ 385 h 1093"/>
                <a:gd name="T6" fmla="*/ 2566 w 2621"/>
                <a:gd name="T7" fmla="*/ 553 h 1093"/>
                <a:gd name="T8" fmla="*/ 2530 w 2621"/>
                <a:gd name="T9" fmla="*/ 805 h 1093"/>
                <a:gd name="T10" fmla="*/ 2488 w 2621"/>
                <a:gd name="T11" fmla="*/ 925 h 1093"/>
                <a:gd name="T12" fmla="*/ 2440 w 2621"/>
                <a:gd name="T13" fmla="*/ 997 h 1093"/>
                <a:gd name="T14" fmla="*/ 2332 w 2621"/>
                <a:gd name="T15" fmla="*/ 1033 h 1093"/>
                <a:gd name="T16" fmla="*/ 2164 w 2621"/>
                <a:gd name="T17" fmla="*/ 1057 h 1093"/>
                <a:gd name="T18" fmla="*/ 1834 w 2621"/>
                <a:gd name="T19" fmla="*/ 1087 h 1093"/>
                <a:gd name="T20" fmla="*/ 898 w 2621"/>
                <a:gd name="T21" fmla="*/ 1093 h 1093"/>
                <a:gd name="T22" fmla="*/ 640 w 2621"/>
                <a:gd name="T23" fmla="*/ 1075 h 1093"/>
                <a:gd name="T24" fmla="*/ 316 w 2621"/>
                <a:gd name="T25" fmla="*/ 1039 h 1093"/>
                <a:gd name="T26" fmla="*/ 208 w 2621"/>
                <a:gd name="T27" fmla="*/ 1003 h 1093"/>
                <a:gd name="T28" fmla="*/ 136 w 2621"/>
                <a:gd name="T29" fmla="*/ 937 h 1093"/>
                <a:gd name="T30" fmla="*/ 94 w 2621"/>
                <a:gd name="T31" fmla="*/ 835 h 1093"/>
                <a:gd name="T32" fmla="*/ 52 w 2621"/>
                <a:gd name="T33" fmla="*/ 553 h 1093"/>
                <a:gd name="T34" fmla="*/ 34 w 2621"/>
                <a:gd name="T35" fmla="*/ 385 h 1093"/>
                <a:gd name="T36" fmla="*/ 0 w 2621"/>
                <a:gd name="T37"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1" h="1093">
                  <a:moveTo>
                    <a:pt x="0" y="0"/>
                  </a:moveTo>
                  <a:lnTo>
                    <a:pt x="2621" y="0"/>
                  </a:lnTo>
                  <a:lnTo>
                    <a:pt x="2584" y="385"/>
                  </a:lnTo>
                  <a:lnTo>
                    <a:pt x="2566" y="553"/>
                  </a:lnTo>
                  <a:lnTo>
                    <a:pt x="2530" y="805"/>
                  </a:lnTo>
                  <a:lnTo>
                    <a:pt x="2488" y="925"/>
                  </a:lnTo>
                  <a:lnTo>
                    <a:pt x="2440" y="997"/>
                  </a:lnTo>
                  <a:lnTo>
                    <a:pt x="2332" y="1033"/>
                  </a:lnTo>
                  <a:lnTo>
                    <a:pt x="2164" y="1057"/>
                  </a:lnTo>
                  <a:lnTo>
                    <a:pt x="1834" y="1087"/>
                  </a:lnTo>
                  <a:lnTo>
                    <a:pt x="898" y="1093"/>
                  </a:lnTo>
                  <a:lnTo>
                    <a:pt x="640" y="1075"/>
                  </a:lnTo>
                  <a:lnTo>
                    <a:pt x="316" y="1039"/>
                  </a:lnTo>
                  <a:lnTo>
                    <a:pt x="208" y="1003"/>
                  </a:lnTo>
                  <a:lnTo>
                    <a:pt x="136" y="937"/>
                  </a:lnTo>
                  <a:lnTo>
                    <a:pt x="94" y="835"/>
                  </a:lnTo>
                  <a:lnTo>
                    <a:pt x="52" y="553"/>
                  </a:lnTo>
                  <a:lnTo>
                    <a:pt x="34" y="385"/>
                  </a:lnTo>
                  <a:lnTo>
                    <a:pt x="0" y="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09" name="Oval 9"/>
            <p:cNvSpPr>
              <a:spLocks noChangeArrowheads="1"/>
            </p:cNvSpPr>
            <p:nvPr/>
          </p:nvSpPr>
          <p:spPr bwMode="auto">
            <a:xfrm>
              <a:off x="1202" y="1377"/>
              <a:ext cx="2886" cy="172"/>
            </a:xfrm>
            <a:prstGeom prst="ellipse">
              <a:avLst/>
            </a:prstGeom>
            <a:gradFill rotWithShape="1">
              <a:gsLst>
                <a:gs pos="0">
                  <a:srgbClr val="3B3B3B"/>
                </a:gs>
                <a:gs pos="50000">
                  <a:schemeClr val="bg1"/>
                </a:gs>
                <a:gs pos="100000">
                  <a:srgbClr val="3B3B3B"/>
                </a:gs>
              </a:gsLst>
              <a:lin ang="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10" name="Oval 10"/>
            <p:cNvSpPr>
              <a:spLocks noChangeArrowheads="1"/>
            </p:cNvSpPr>
            <p:nvPr/>
          </p:nvSpPr>
          <p:spPr bwMode="auto">
            <a:xfrm>
              <a:off x="1340" y="1401"/>
              <a:ext cx="2622" cy="112"/>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11" name="AutoShape 11"/>
            <p:cNvSpPr>
              <a:spLocks noChangeArrowheads="1"/>
            </p:cNvSpPr>
            <p:nvPr/>
          </p:nvSpPr>
          <p:spPr bwMode="auto">
            <a:xfrm>
              <a:off x="1560" y="1282"/>
              <a:ext cx="129" cy="492"/>
            </a:xfrm>
            <a:prstGeom prst="downArrow">
              <a:avLst>
                <a:gd name="adj1" fmla="val 50000"/>
                <a:gd name="adj2" fmla="val 95349"/>
              </a:avLst>
            </a:prstGeom>
            <a:solidFill>
              <a:srgbClr val="C0C0C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12" name="Freeform 12"/>
            <p:cNvSpPr>
              <a:spLocks/>
            </p:cNvSpPr>
            <p:nvPr/>
          </p:nvSpPr>
          <p:spPr bwMode="auto">
            <a:xfrm>
              <a:off x="1065" y="1221"/>
              <a:ext cx="592" cy="245"/>
            </a:xfrm>
            <a:custGeom>
              <a:avLst/>
              <a:gdLst>
                <a:gd name="T0" fmla="*/ 0 w 457"/>
                <a:gd name="T1" fmla="*/ 0 h 164"/>
                <a:gd name="T2" fmla="*/ 379 w 457"/>
                <a:gd name="T3" fmla="*/ 0 h 164"/>
                <a:gd name="T4" fmla="*/ 411 w 457"/>
                <a:gd name="T5" fmla="*/ 3 h 164"/>
                <a:gd name="T6" fmla="*/ 435 w 457"/>
                <a:gd name="T7" fmla="*/ 8 h 164"/>
                <a:gd name="T8" fmla="*/ 450 w 457"/>
                <a:gd name="T9" fmla="*/ 22 h 164"/>
                <a:gd name="T10" fmla="*/ 456 w 457"/>
                <a:gd name="T11" fmla="*/ 40 h 164"/>
                <a:gd name="T12" fmla="*/ 457 w 457"/>
                <a:gd name="T13" fmla="*/ 58 h 164"/>
                <a:gd name="T14" fmla="*/ 457 w 457"/>
                <a:gd name="T15" fmla="*/ 164 h 164"/>
                <a:gd name="T16" fmla="*/ 409 w 457"/>
                <a:gd name="T17" fmla="*/ 164 h 164"/>
                <a:gd name="T18" fmla="*/ 409 w 457"/>
                <a:gd name="T19" fmla="*/ 64 h 164"/>
                <a:gd name="T20" fmla="*/ 405 w 457"/>
                <a:gd name="T21" fmla="*/ 56 h 164"/>
                <a:gd name="T22" fmla="*/ 397 w 457"/>
                <a:gd name="T23" fmla="*/ 50 h 164"/>
                <a:gd name="T24" fmla="*/ 387 w 457"/>
                <a:gd name="T25" fmla="*/ 48 h 164"/>
                <a:gd name="T26" fmla="*/ 1 w 457"/>
                <a:gd name="T27" fmla="*/ 50 h 164"/>
                <a:gd name="T28" fmla="*/ 0 w 457"/>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 h="164">
                  <a:moveTo>
                    <a:pt x="0" y="0"/>
                  </a:moveTo>
                  <a:lnTo>
                    <a:pt x="379" y="0"/>
                  </a:lnTo>
                  <a:lnTo>
                    <a:pt x="411" y="3"/>
                  </a:lnTo>
                  <a:lnTo>
                    <a:pt x="435" y="8"/>
                  </a:lnTo>
                  <a:lnTo>
                    <a:pt x="450" y="22"/>
                  </a:lnTo>
                  <a:lnTo>
                    <a:pt x="456" y="40"/>
                  </a:lnTo>
                  <a:lnTo>
                    <a:pt x="457" y="58"/>
                  </a:lnTo>
                  <a:lnTo>
                    <a:pt x="457" y="164"/>
                  </a:lnTo>
                  <a:lnTo>
                    <a:pt x="409" y="164"/>
                  </a:lnTo>
                  <a:lnTo>
                    <a:pt x="409" y="64"/>
                  </a:lnTo>
                  <a:lnTo>
                    <a:pt x="405" y="56"/>
                  </a:lnTo>
                  <a:lnTo>
                    <a:pt x="397" y="50"/>
                  </a:lnTo>
                  <a:lnTo>
                    <a:pt x="387" y="48"/>
                  </a:lnTo>
                  <a:lnTo>
                    <a:pt x="1" y="50"/>
                  </a:lnTo>
                  <a:lnTo>
                    <a:pt x="0" y="0"/>
                  </a:lnTo>
                  <a:close/>
                </a:path>
              </a:pathLst>
            </a:custGeom>
            <a:solidFill>
              <a:srgbClr val="C0C0C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13" name="Rectangle 13"/>
            <p:cNvSpPr>
              <a:spLocks noChangeArrowheads="1"/>
            </p:cNvSpPr>
            <p:nvPr/>
          </p:nvSpPr>
          <p:spPr bwMode="auto">
            <a:xfrm>
              <a:off x="1596" y="1305"/>
              <a:ext cx="58" cy="379"/>
            </a:xfrm>
            <a:prstGeom prst="rect">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14" name="Freeform 14"/>
            <p:cNvSpPr>
              <a:spLocks/>
            </p:cNvSpPr>
            <p:nvPr/>
          </p:nvSpPr>
          <p:spPr bwMode="auto">
            <a:xfrm>
              <a:off x="1592" y="1521"/>
              <a:ext cx="64" cy="6"/>
            </a:xfrm>
            <a:custGeom>
              <a:avLst/>
              <a:gdLst>
                <a:gd name="T0" fmla="*/ 0 w 64"/>
                <a:gd name="T1" fmla="*/ 0 h 6"/>
                <a:gd name="T2" fmla="*/ 64 w 64"/>
                <a:gd name="T3" fmla="*/ 6 h 6"/>
              </a:gdLst>
              <a:ahLst/>
              <a:cxnLst>
                <a:cxn ang="0">
                  <a:pos x="T0" y="T1"/>
                </a:cxn>
                <a:cxn ang="0">
                  <a:pos x="T2" y="T3"/>
                </a:cxn>
              </a:cxnLst>
              <a:rect l="0" t="0" r="r" b="b"/>
              <a:pathLst>
                <a:path w="64" h="6">
                  <a:moveTo>
                    <a:pt x="0" y="0"/>
                  </a:moveTo>
                  <a:cubicBezTo>
                    <a:pt x="11" y="1"/>
                    <a:pt x="51" y="5"/>
                    <a:pt x="64" y="6"/>
                  </a:cubicBezTo>
                </a:path>
              </a:pathLst>
            </a:custGeom>
            <a:solidFill>
              <a:srgbClr val="C0C0C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15" name="Text Box 15"/>
            <p:cNvSpPr txBox="1">
              <a:spLocks noChangeArrowheads="1"/>
            </p:cNvSpPr>
            <p:nvPr/>
          </p:nvSpPr>
          <p:spPr bwMode="auto">
            <a:xfrm>
              <a:off x="2105" y="3168"/>
              <a:ext cx="247"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2</a:t>
              </a:r>
              <a:endParaRPr lang="en-US" b="1"/>
            </a:p>
          </p:txBody>
        </p:sp>
        <p:sp>
          <p:nvSpPr>
            <p:cNvPr id="409616" name="Text Box 16"/>
            <p:cNvSpPr txBox="1">
              <a:spLocks noChangeArrowheads="1"/>
            </p:cNvSpPr>
            <p:nvPr/>
          </p:nvSpPr>
          <p:spPr bwMode="auto">
            <a:xfrm>
              <a:off x="2771" y="3167"/>
              <a:ext cx="300"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2</a:t>
              </a:r>
            </a:p>
          </p:txBody>
        </p:sp>
        <p:sp>
          <p:nvSpPr>
            <p:cNvPr id="409617" name="Text Box 17"/>
            <p:cNvSpPr txBox="1">
              <a:spLocks noChangeArrowheads="1"/>
            </p:cNvSpPr>
            <p:nvPr/>
          </p:nvSpPr>
          <p:spPr bwMode="auto">
            <a:xfrm>
              <a:off x="3104" y="3222"/>
              <a:ext cx="17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t>=</a:t>
              </a:r>
            </a:p>
          </p:txBody>
        </p:sp>
        <p:grpSp>
          <p:nvGrpSpPr>
            <p:cNvPr id="5" name="Group 18"/>
            <p:cNvGrpSpPr>
              <a:grpSpLocks/>
            </p:cNvGrpSpPr>
            <p:nvPr/>
          </p:nvGrpSpPr>
          <p:grpSpPr bwMode="auto">
            <a:xfrm>
              <a:off x="3379" y="3170"/>
              <a:ext cx="1414" cy="327"/>
              <a:chOff x="4092" y="3156"/>
              <a:chExt cx="1414" cy="327"/>
            </a:xfrm>
          </p:grpSpPr>
          <p:sp>
            <p:nvSpPr>
              <p:cNvPr id="409619" name="Text Box 19"/>
              <p:cNvSpPr txBox="1">
                <a:spLocks noChangeArrowheads="1"/>
              </p:cNvSpPr>
              <p:nvPr/>
            </p:nvSpPr>
            <p:spPr bwMode="auto">
              <a:xfrm>
                <a:off x="4092" y="3156"/>
                <a:ext cx="225"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4</a:t>
                </a:r>
              </a:p>
            </p:txBody>
          </p:sp>
          <p:sp>
            <p:nvSpPr>
              <p:cNvPr id="409620" name="Text Box 20"/>
              <p:cNvSpPr txBox="1">
                <a:spLocks noChangeArrowheads="1"/>
              </p:cNvSpPr>
              <p:nvPr/>
            </p:nvSpPr>
            <p:spPr bwMode="auto">
              <a:xfrm>
                <a:off x="4279" y="3248"/>
                <a:ext cx="122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600" b="1"/>
                  <a:t>billion tons go out</a:t>
                </a:r>
              </a:p>
            </p:txBody>
          </p:sp>
        </p:grpSp>
        <p:sp>
          <p:nvSpPr>
            <p:cNvPr id="409621" name="Text Box 21"/>
            <p:cNvSpPr txBox="1">
              <a:spLocks noChangeArrowheads="1"/>
            </p:cNvSpPr>
            <p:nvPr/>
          </p:nvSpPr>
          <p:spPr bwMode="auto">
            <a:xfrm>
              <a:off x="1604" y="2876"/>
              <a:ext cx="77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chemeClr val="hlink"/>
                  </a:solidFill>
                </a:rPr>
                <a:t>Ocean</a:t>
              </a:r>
            </a:p>
          </p:txBody>
        </p:sp>
        <p:sp>
          <p:nvSpPr>
            <p:cNvPr id="409622" name="Text Box 22"/>
            <p:cNvSpPr txBox="1">
              <a:spLocks noChangeArrowheads="1"/>
            </p:cNvSpPr>
            <p:nvPr/>
          </p:nvSpPr>
          <p:spPr bwMode="auto">
            <a:xfrm>
              <a:off x="2954" y="2900"/>
              <a:ext cx="1653" cy="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dirty="0">
                  <a:solidFill>
                    <a:schemeClr val="accent3">
                      <a:lumMod val="75000"/>
                    </a:schemeClr>
                  </a:solidFill>
                </a:rPr>
                <a:t>Land Biosphere (net)</a:t>
              </a:r>
            </a:p>
          </p:txBody>
        </p:sp>
        <p:sp>
          <p:nvSpPr>
            <p:cNvPr id="409623" name="Text Box 23"/>
            <p:cNvSpPr txBox="1">
              <a:spLocks noChangeArrowheads="1"/>
            </p:cNvSpPr>
            <p:nvPr/>
          </p:nvSpPr>
          <p:spPr bwMode="auto">
            <a:xfrm>
              <a:off x="1001" y="678"/>
              <a:ext cx="999"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b="1">
                  <a:solidFill>
                    <a:srgbClr val="990033"/>
                  </a:solidFill>
                </a:rPr>
                <a:t>Fossil Fuel</a:t>
              </a:r>
            </a:p>
            <a:p>
              <a:pPr eaLnBrk="1" hangingPunct="1"/>
              <a:r>
                <a:rPr lang="en-US" b="1">
                  <a:solidFill>
                    <a:srgbClr val="990033"/>
                  </a:solidFill>
                </a:rPr>
                <a:t>Burning</a:t>
              </a:r>
            </a:p>
          </p:txBody>
        </p:sp>
        <p:sp>
          <p:nvSpPr>
            <p:cNvPr id="409624" name="Text Box 24"/>
            <p:cNvSpPr txBox="1">
              <a:spLocks noChangeArrowheads="1"/>
            </p:cNvSpPr>
            <p:nvPr/>
          </p:nvSpPr>
          <p:spPr bwMode="auto">
            <a:xfrm>
              <a:off x="2469" y="3221"/>
              <a:ext cx="20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t>+</a:t>
              </a:r>
            </a:p>
          </p:txBody>
        </p:sp>
        <p:sp>
          <p:nvSpPr>
            <p:cNvPr id="409625" name="Text Box 25"/>
            <p:cNvSpPr txBox="1">
              <a:spLocks noChangeArrowheads="1"/>
            </p:cNvSpPr>
            <p:nvPr/>
          </p:nvSpPr>
          <p:spPr bwMode="auto">
            <a:xfrm>
              <a:off x="698" y="1093"/>
              <a:ext cx="300"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8</a:t>
              </a:r>
            </a:p>
          </p:txBody>
        </p:sp>
        <p:sp>
          <p:nvSpPr>
            <p:cNvPr id="409626" name="Text Box 26"/>
            <p:cNvSpPr txBox="1">
              <a:spLocks noChangeArrowheads="1"/>
            </p:cNvSpPr>
            <p:nvPr/>
          </p:nvSpPr>
          <p:spPr bwMode="auto">
            <a:xfrm>
              <a:off x="1850" y="2003"/>
              <a:ext cx="1471" cy="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pPr>
              <a:r>
                <a:rPr lang="en-US" sz="2800" b="1"/>
                <a:t>800</a:t>
              </a:r>
            </a:p>
            <a:p>
              <a:pPr algn="ctr" eaLnBrk="1" hangingPunct="1">
                <a:lnSpc>
                  <a:spcPct val="75000"/>
                </a:lnSpc>
              </a:pPr>
              <a:r>
                <a:rPr lang="en-US" sz="1400" b="1"/>
                <a:t>billion tons carbon</a:t>
              </a:r>
            </a:p>
          </p:txBody>
        </p:sp>
        <p:sp>
          <p:nvSpPr>
            <p:cNvPr id="409627" name="Text Box 27"/>
            <p:cNvSpPr txBox="1">
              <a:spLocks noChangeArrowheads="1"/>
            </p:cNvSpPr>
            <p:nvPr/>
          </p:nvSpPr>
          <p:spPr bwMode="auto">
            <a:xfrm>
              <a:off x="4068" y="1461"/>
              <a:ext cx="231"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t>4</a:t>
              </a:r>
            </a:p>
          </p:txBody>
        </p:sp>
        <p:sp>
          <p:nvSpPr>
            <p:cNvPr id="409628" name="Rectangle 28"/>
            <p:cNvSpPr>
              <a:spLocks noChangeArrowheads="1"/>
            </p:cNvSpPr>
            <p:nvPr/>
          </p:nvSpPr>
          <p:spPr bwMode="auto">
            <a:xfrm rot="243108">
              <a:off x="1588" y="1492"/>
              <a:ext cx="73" cy="3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29" name="Text Box 29"/>
            <p:cNvSpPr txBox="1">
              <a:spLocks noChangeArrowheads="1"/>
            </p:cNvSpPr>
            <p:nvPr/>
          </p:nvSpPr>
          <p:spPr bwMode="auto">
            <a:xfrm>
              <a:off x="478" y="1400"/>
              <a:ext cx="728" cy="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80000"/>
                </a:lnSpc>
              </a:pPr>
              <a:r>
                <a:rPr lang="en-US" sz="1600" b="1" dirty="0"/>
                <a:t>billion </a:t>
              </a:r>
            </a:p>
            <a:p>
              <a:pPr algn="ctr" eaLnBrk="1" hangingPunct="1">
                <a:lnSpc>
                  <a:spcPct val="80000"/>
                </a:lnSpc>
              </a:pPr>
              <a:r>
                <a:rPr lang="en-US" sz="1600" b="1" dirty="0"/>
                <a:t>tons go in</a:t>
              </a:r>
            </a:p>
          </p:txBody>
        </p:sp>
        <p:sp>
          <p:nvSpPr>
            <p:cNvPr id="409630" name="Rectangle 30"/>
            <p:cNvSpPr>
              <a:spLocks noChangeArrowheads="1"/>
            </p:cNvSpPr>
            <p:nvPr/>
          </p:nvSpPr>
          <p:spPr bwMode="auto">
            <a:xfrm>
              <a:off x="1068" y="1224"/>
              <a:ext cx="463" cy="68"/>
            </a:xfrm>
            <a:prstGeom prst="rect">
              <a:avLst/>
            </a:prstGeom>
            <a:gradFill rotWithShape="1">
              <a:gsLst>
                <a:gs pos="0">
                  <a:srgbClr val="990033"/>
                </a:gs>
                <a:gs pos="100000">
                  <a:srgbClr val="C0C0C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31"/>
            <p:cNvGrpSpPr>
              <a:grpSpLocks/>
            </p:cNvGrpSpPr>
            <p:nvPr/>
          </p:nvGrpSpPr>
          <p:grpSpPr bwMode="auto">
            <a:xfrm>
              <a:off x="887" y="769"/>
              <a:ext cx="115" cy="248"/>
              <a:chOff x="102" y="2682"/>
              <a:chExt cx="448" cy="985"/>
            </a:xfrm>
          </p:grpSpPr>
          <p:sp>
            <p:nvSpPr>
              <p:cNvPr id="409632" name="Freeform 32"/>
              <p:cNvSpPr>
                <a:spLocks/>
              </p:cNvSpPr>
              <p:nvPr/>
            </p:nvSpPr>
            <p:spPr bwMode="auto">
              <a:xfrm>
                <a:off x="102" y="2682"/>
                <a:ext cx="448" cy="985"/>
              </a:xfrm>
              <a:custGeom>
                <a:avLst/>
                <a:gdLst>
                  <a:gd name="T0" fmla="*/ 314 w 448"/>
                  <a:gd name="T1" fmla="*/ 108 h 985"/>
                  <a:gd name="T2" fmla="*/ 301 w 448"/>
                  <a:gd name="T3" fmla="*/ 160 h 985"/>
                  <a:gd name="T4" fmla="*/ 314 w 448"/>
                  <a:gd name="T5" fmla="*/ 217 h 985"/>
                  <a:gd name="T6" fmla="*/ 372 w 448"/>
                  <a:gd name="T7" fmla="*/ 313 h 985"/>
                  <a:gd name="T8" fmla="*/ 423 w 448"/>
                  <a:gd name="T9" fmla="*/ 403 h 985"/>
                  <a:gd name="T10" fmla="*/ 448 w 448"/>
                  <a:gd name="T11" fmla="*/ 505 h 985"/>
                  <a:gd name="T12" fmla="*/ 442 w 448"/>
                  <a:gd name="T13" fmla="*/ 620 h 985"/>
                  <a:gd name="T14" fmla="*/ 384 w 448"/>
                  <a:gd name="T15" fmla="*/ 748 h 985"/>
                  <a:gd name="T16" fmla="*/ 320 w 448"/>
                  <a:gd name="T17" fmla="*/ 832 h 985"/>
                  <a:gd name="T18" fmla="*/ 224 w 448"/>
                  <a:gd name="T19" fmla="*/ 934 h 985"/>
                  <a:gd name="T20" fmla="*/ 212 w 448"/>
                  <a:gd name="T21" fmla="*/ 985 h 985"/>
                  <a:gd name="T22" fmla="*/ 109 w 448"/>
                  <a:gd name="T23" fmla="*/ 844 h 985"/>
                  <a:gd name="T24" fmla="*/ 45 w 448"/>
                  <a:gd name="T25" fmla="*/ 729 h 985"/>
                  <a:gd name="T26" fmla="*/ 7 w 448"/>
                  <a:gd name="T27" fmla="*/ 601 h 985"/>
                  <a:gd name="T28" fmla="*/ 0 w 448"/>
                  <a:gd name="T29" fmla="*/ 480 h 985"/>
                  <a:gd name="T30" fmla="*/ 13 w 448"/>
                  <a:gd name="T31" fmla="*/ 339 h 985"/>
                  <a:gd name="T32" fmla="*/ 52 w 448"/>
                  <a:gd name="T33" fmla="*/ 236 h 985"/>
                  <a:gd name="T34" fmla="*/ 103 w 448"/>
                  <a:gd name="T35" fmla="*/ 160 h 985"/>
                  <a:gd name="T36" fmla="*/ 180 w 448"/>
                  <a:gd name="T37" fmla="*/ 96 h 985"/>
                  <a:gd name="T38" fmla="*/ 269 w 448"/>
                  <a:gd name="T39" fmla="*/ 38 h 985"/>
                  <a:gd name="T40" fmla="*/ 378 w 448"/>
                  <a:gd name="T41" fmla="*/ 0 h 985"/>
                  <a:gd name="T42" fmla="*/ 352 w 448"/>
                  <a:gd name="T43" fmla="*/ 64 h 985"/>
                  <a:gd name="T44" fmla="*/ 314 w 448"/>
                  <a:gd name="T45" fmla="*/ 108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985">
                    <a:moveTo>
                      <a:pt x="314" y="108"/>
                    </a:moveTo>
                    <a:lnTo>
                      <a:pt x="301" y="160"/>
                    </a:lnTo>
                    <a:lnTo>
                      <a:pt x="314" y="217"/>
                    </a:lnTo>
                    <a:cubicBezTo>
                      <a:pt x="326" y="242"/>
                      <a:pt x="354" y="282"/>
                      <a:pt x="372" y="313"/>
                    </a:cubicBezTo>
                    <a:lnTo>
                      <a:pt x="423" y="403"/>
                    </a:lnTo>
                    <a:lnTo>
                      <a:pt x="448" y="505"/>
                    </a:lnTo>
                    <a:lnTo>
                      <a:pt x="442" y="620"/>
                    </a:lnTo>
                    <a:lnTo>
                      <a:pt x="384" y="748"/>
                    </a:lnTo>
                    <a:lnTo>
                      <a:pt x="320" y="832"/>
                    </a:lnTo>
                    <a:lnTo>
                      <a:pt x="224" y="934"/>
                    </a:lnTo>
                    <a:lnTo>
                      <a:pt x="212" y="985"/>
                    </a:lnTo>
                    <a:cubicBezTo>
                      <a:pt x="177" y="938"/>
                      <a:pt x="150" y="885"/>
                      <a:pt x="109" y="844"/>
                    </a:cubicBezTo>
                    <a:lnTo>
                      <a:pt x="45" y="729"/>
                    </a:lnTo>
                    <a:lnTo>
                      <a:pt x="7" y="601"/>
                    </a:lnTo>
                    <a:lnTo>
                      <a:pt x="0" y="480"/>
                    </a:lnTo>
                    <a:lnTo>
                      <a:pt x="13" y="339"/>
                    </a:lnTo>
                    <a:lnTo>
                      <a:pt x="52" y="236"/>
                    </a:lnTo>
                    <a:lnTo>
                      <a:pt x="103" y="160"/>
                    </a:lnTo>
                    <a:lnTo>
                      <a:pt x="180" y="96"/>
                    </a:lnTo>
                    <a:lnTo>
                      <a:pt x="269" y="38"/>
                    </a:lnTo>
                    <a:lnTo>
                      <a:pt x="378" y="0"/>
                    </a:lnTo>
                    <a:lnTo>
                      <a:pt x="352" y="64"/>
                    </a:lnTo>
                    <a:lnTo>
                      <a:pt x="314" y="108"/>
                    </a:lnTo>
                    <a:close/>
                  </a:path>
                </a:pathLst>
              </a:custGeom>
              <a:solidFill>
                <a:srgbClr val="9900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33" name="Freeform 33"/>
              <p:cNvSpPr>
                <a:spLocks/>
              </p:cNvSpPr>
              <p:nvPr/>
            </p:nvSpPr>
            <p:spPr bwMode="auto">
              <a:xfrm>
                <a:off x="192" y="2964"/>
                <a:ext cx="225" cy="495"/>
              </a:xfrm>
              <a:custGeom>
                <a:avLst/>
                <a:gdLst>
                  <a:gd name="T0" fmla="*/ 314 w 448"/>
                  <a:gd name="T1" fmla="*/ 108 h 985"/>
                  <a:gd name="T2" fmla="*/ 301 w 448"/>
                  <a:gd name="T3" fmla="*/ 160 h 985"/>
                  <a:gd name="T4" fmla="*/ 314 w 448"/>
                  <a:gd name="T5" fmla="*/ 217 h 985"/>
                  <a:gd name="T6" fmla="*/ 372 w 448"/>
                  <a:gd name="T7" fmla="*/ 313 h 985"/>
                  <a:gd name="T8" fmla="*/ 423 w 448"/>
                  <a:gd name="T9" fmla="*/ 403 h 985"/>
                  <a:gd name="T10" fmla="*/ 448 w 448"/>
                  <a:gd name="T11" fmla="*/ 505 h 985"/>
                  <a:gd name="T12" fmla="*/ 442 w 448"/>
                  <a:gd name="T13" fmla="*/ 620 h 985"/>
                  <a:gd name="T14" fmla="*/ 384 w 448"/>
                  <a:gd name="T15" fmla="*/ 748 h 985"/>
                  <a:gd name="T16" fmla="*/ 320 w 448"/>
                  <a:gd name="T17" fmla="*/ 832 h 985"/>
                  <a:gd name="T18" fmla="*/ 224 w 448"/>
                  <a:gd name="T19" fmla="*/ 934 h 985"/>
                  <a:gd name="T20" fmla="*/ 212 w 448"/>
                  <a:gd name="T21" fmla="*/ 985 h 985"/>
                  <a:gd name="T22" fmla="*/ 109 w 448"/>
                  <a:gd name="T23" fmla="*/ 844 h 985"/>
                  <a:gd name="T24" fmla="*/ 45 w 448"/>
                  <a:gd name="T25" fmla="*/ 729 h 985"/>
                  <a:gd name="T26" fmla="*/ 7 w 448"/>
                  <a:gd name="T27" fmla="*/ 601 h 985"/>
                  <a:gd name="T28" fmla="*/ 0 w 448"/>
                  <a:gd name="T29" fmla="*/ 480 h 985"/>
                  <a:gd name="T30" fmla="*/ 13 w 448"/>
                  <a:gd name="T31" fmla="*/ 339 h 985"/>
                  <a:gd name="T32" fmla="*/ 52 w 448"/>
                  <a:gd name="T33" fmla="*/ 236 h 985"/>
                  <a:gd name="T34" fmla="*/ 103 w 448"/>
                  <a:gd name="T35" fmla="*/ 160 h 985"/>
                  <a:gd name="T36" fmla="*/ 180 w 448"/>
                  <a:gd name="T37" fmla="*/ 96 h 985"/>
                  <a:gd name="T38" fmla="*/ 269 w 448"/>
                  <a:gd name="T39" fmla="*/ 38 h 985"/>
                  <a:gd name="T40" fmla="*/ 378 w 448"/>
                  <a:gd name="T41" fmla="*/ 0 h 985"/>
                  <a:gd name="T42" fmla="*/ 352 w 448"/>
                  <a:gd name="T43" fmla="*/ 64 h 985"/>
                  <a:gd name="T44" fmla="*/ 314 w 448"/>
                  <a:gd name="T45" fmla="*/ 108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985">
                    <a:moveTo>
                      <a:pt x="314" y="108"/>
                    </a:moveTo>
                    <a:lnTo>
                      <a:pt x="301" y="160"/>
                    </a:lnTo>
                    <a:lnTo>
                      <a:pt x="314" y="217"/>
                    </a:lnTo>
                    <a:cubicBezTo>
                      <a:pt x="326" y="242"/>
                      <a:pt x="354" y="282"/>
                      <a:pt x="372" y="313"/>
                    </a:cubicBezTo>
                    <a:lnTo>
                      <a:pt x="423" y="403"/>
                    </a:lnTo>
                    <a:lnTo>
                      <a:pt x="448" y="505"/>
                    </a:lnTo>
                    <a:lnTo>
                      <a:pt x="442" y="620"/>
                    </a:lnTo>
                    <a:lnTo>
                      <a:pt x="384" y="748"/>
                    </a:lnTo>
                    <a:lnTo>
                      <a:pt x="320" y="832"/>
                    </a:lnTo>
                    <a:lnTo>
                      <a:pt x="224" y="934"/>
                    </a:lnTo>
                    <a:lnTo>
                      <a:pt x="212" y="985"/>
                    </a:lnTo>
                    <a:cubicBezTo>
                      <a:pt x="177" y="938"/>
                      <a:pt x="150" y="885"/>
                      <a:pt x="109" y="844"/>
                    </a:cubicBezTo>
                    <a:lnTo>
                      <a:pt x="45" y="729"/>
                    </a:lnTo>
                    <a:lnTo>
                      <a:pt x="7" y="601"/>
                    </a:lnTo>
                    <a:lnTo>
                      <a:pt x="0" y="480"/>
                    </a:lnTo>
                    <a:lnTo>
                      <a:pt x="13" y="339"/>
                    </a:lnTo>
                    <a:lnTo>
                      <a:pt x="52" y="236"/>
                    </a:lnTo>
                    <a:lnTo>
                      <a:pt x="103" y="160"/>
                    </a:lnTo>
                    <a:lnTo>
                      <a:pt x="180" y="96"/>
                    </a:lnTo>
                    <a:lnTo>
                      <a:pt x="269" y="38"/>
                    </a:lnTo>
                    <a:lnTo>
                      <a:pt x="378" y="0"/>
                    </a:lnTo>
                    <a:lnTo>
                      <a:pt x="352" y="64"/>
                    </a:lnTo>
                    <a:lnTo>
                      <a:pt x="314" y="108"/>
                    </a:lnTo>
                    <a:close/>
                  </a:path>
                </a:pathLst>
              </a:cu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34" name="Freeform 34"/>
              <p:cNvSpPr>
                <a:spLocks/>
              </p:cNvSpPr>
              <p:nvPr/>
            </p:nvSpPr>
            <p:spPr bwMode="auto">
              <a:xfrm>
                <a:off x="237" y="3110"/>
                <a:ext cx="115" cy="248"/>
              </a:xfrm>
              <a:custGeom>
                <a:avLst/>
                <a:gdLst>
                  <a:gd name="T0" fmla="*/ 314 w 448"/>
                  <a:gd name="T1" fmla="*/ 108 h 985"/>
                  <a:gd name="T2" fmla="*/ 301 w 448"/>
                  <a:gd name="T3" fmla="*/ 160 h 985"/>
                  <a:gd name="T4" fmla="*/ 314 w 448"/>
                  <a:gd name="T5" fmla="*/ 217 h 985"/>
                  <a:gd name="T6" fmla="*/ 372 w 448"/>
                  <a:gd name="T7" fmla="*/ 313 h 985"/>
                  <a:gd name="T8" fmla="*/ 423 w 448"/>
                  <a:gd name="T9" fmla="*/ 403 h 985"/>
                  <a:gd name="T10" fmla="*/ 448 w 448"/>
                  <a:gd name="T11" fmla="*/ 505 h 985"/>
                  <a:gd name="T12" fmla="*/ 442 w 448"/>
                  <a:gd name="T13" fmla="*/ 620 h 985"/>
                  <a:gd name="T14" fmla="*/ 384 w 448"/>
                  <a:gd name="T15" fmla="*/ 748 h 985"/>
                  <a:gd name="T16" fmla="*/ 320 w 448"/>
                  <a:gd name="T17" fmla="*/ 832 h 985"/>
                  <a:gd name="T18" fmla="*/ 224 w 448"/>
                  <a:gd name="T19" fmla="*/ 934 h 985"/>
                  <a:gd name="T20" fmla="*/ 212 w 448"/>
                  <a:gd name="T21" fmla="*/ 985 h 985"/>
                  <a:gd name="T22" fmla="*/ 109 w 448"/>
                  <a:gd name="T23" fmla="*/ 844 h 985"/>
                  <a:gd name="T24" fmla="*/ 45 w 448"/>
                  <a:gd name="T25" fmla="*/ 729 h 985"/>
                  <a:gd name="T26" fmla="*/ 7 w 448"/>
                  <a:gd name="T27" fmla="*/ 601 h 985"/>
                  <a:gd name="T28" fmla="*/ 0 w 448"/>
                  <a:gd name="T29" fmla="*/ 480 h 985"/>
                  <a:gd name="T30" fmla="*/ 13 w 448"/>
                  <a:gd name="T31" fmla="*/ 339 h 985"/>
                  <a:gd name="T32" fmla="*/ 52 w 448"/>
                  <a:gd name="T33" fmla="*/ 236 h 985"/>
                  <a:gd name="T34" fmla="*/ 103 w 448"/>
                  <a:gd name="T35" fmla="*/ 160 h 985"/>
                  <a:gd name="T36" fmla="*/ 180 w 448"/>
                  <a:gd name="T37" fmla="*/ 96 h 985"/>
                  <a:gd name="T38" fmla="*/ 269 w 448"/>
                  <a:gd name="T39" fmla="*/ 38 h 985"/>
                  <a:gd name="T40" fmla="*/ 378 w 448"/>
                  <a:gd name="T41" fmla="*/ 0 h 985"/>
                  <a:gd name="T42" fmla="*/ 352 w 448"/>
                  <a:gd name="T43" fmla="*/ 64 h 985"/>
                  <a:gd name="T44" fmla="*/ 314 w 448"/>
                  <a:gd name="T45" fmla="*/ 108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985">
                    <a:moveTo>
                      <a:pt x="314" y="108"/>
                    </a:moveTo>
                    <a:lnTo>
                      <a:pt x="301" y="160"/>
                    </a:lnTo>
                    <a:lnTo>
                      <a:pt x="314" y="217"/>
                    </a:lnTo>
                    <a:cubicBezTo>
                      <a:pt x="326" y="242"/>
                      <a:pt x="354" y="282"/>
                      <a:pt x="372" y="313"/>
                    </a:cubicBezTo>
                    <a:lnTo>
                      <a:pt x="423" y="403"/>
                    </a:lnTo>
                    <a:lnTo>
                      <a:pt x="448" y="505"/>
                    </a:lnTo>
                    <a:lnTo>
                      <a:pt x="442" y="620"/>
                    </a:lnTo>
                    <a:lnTo>
                      <a:pt x="384" y="748"/>
                    </a:lnTo>
                    <a:lnTo>
                      <a:pt x="320" y="832"/>
                    </a:lnTo>
                    <a:lnTo>
                      <a:pt x="224" y="934"/>
                    </a:lnTo>
                    <a:lnTo>
                      <a:pt x="212" y="985"/>
                    </a:lnTo>
                    <a:cubicBezTo>
                      <a:pt x="177" y="938"/>
                      <a:pt x="150" y="885"/>
                      <a:pt x="109" y="844"/>
                    </a:cubicBezTo>
                    <a:lnTo>
                      <a:pt x="45" y="729"/>
                    </a:lnTo>
                    <a:lnTo>
                      <a:pt x="7" y="601"/>
                    </a:lnTo>
                    <a:lnTo>
                      <a:pt x="0" y="480"/>
                    </a:lnTo>
                    <a:lnTo>
                      <a:pt x="13" y="339"/>
                    </a:lnTo>
                    <a:lnTo>
                      <a:pt x="52" y="236"/>
                    </a:lnTo>
                    <a:lnTo>
                      <a:pt x="103" y="160"/>
                    </a:lnTo>
                    <a:lnTo>
                      <a:pt x="180" y="96"/>
                    </a:lnTo>
                    <a:lnTo>
                      <a:pt x="269" y="38"/>
                    </a:lnTo>
                    <a:lnTo>
                      <a:pt x="378" y="0"/>
                    </a:lnTo>
                    <a:lnTo>
                      <a:pt x="352" y="64"/>
                    </a:lnTo>
                    <a:lnTo>
                      <a:pt x="314" y="108"/>
                    </a:lnTo>
                    <a:close/>
                  </a:path>
                </a:pathLst>
              </a:custGeom>
              <a:solidFill>
                <a:srgbClr val="9900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9635" name="Text Box 35"/>
            <p:cNvSpPr txBox="1">
              <a:spLocks noChangeArrowheads="1"/>
            </p:cNvSpPr>
            <p:nvPr/>
          </p:nvSpPr>
          <p:spPr bwMode="auto">
            <a:xfrm rot="193436">
              <a:off x="2988" y="1213"/>
              <a:ext cx="1031" cy="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b="1" dirty="0">
                  <a:solidFill>
                    <a:schemeClr val="accent2">
                      <a:lumMod val="75000"/>
                    </a:schemeClr>
                  </a:solidFill>
                </a:rPr>
                <a:t>ATMOSPHERE</a:t>
              </a:r>
            </a:p>
          </p:txBody>
        </p:sp>
        <p:sp>
          <p:nvSpPr>
            <p:cNvPr id="409636" name="Text Box 36"/>
            <p:cNvSpPr txBox="1">
              <a:spLocks noChangeArrowheads="1"/>
            </p:cNvSpPr>
            <p:nvPr/>
          </p:nvSpPr>
          <p:spPr bwMode="auto">
            <a:xfrm>
              <a:off x="4248" y="1557"/>
              <a:ext cx="135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b="1"/>
                <a:t>billion tons added every year</a:t>
              </a:r>
            </a:p>
          </p:txBody>
        </p:sp>
        <p:sp>
          <p:nvSpPr>
            <p:cNvPr id="409637" name="Oval 37"/>
            <p:cNvSpPr>
              <a:spLocks noChangeArrowheads="1"/>
            </p:cNvSpPr>
            <p:nvPr/>
          </p:nvSpPr>
          <p:spPr bwMode="auto">
            <a:xfrm>
              <a:off x="1520" y="2361"/>
              <a:ext cx="2256" cy="228"/>
            </a:xfrm>
            <a:prstGeom prst="ellipse">
              <a:avLst/>
            </a:prstGeom>
            <a:solidFill>
              <a:srgbClr val="FFFF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8" name="Oval 38"/>
            <p:cNvSpPr>
              <a:spLocks noChangeArrowheads="1"/>
            </p:cNvSpPr>
            <p:nvPr/>
          </p:nvSpPr>
          <p:spPr bwMode="auto">
            <a:xfrm>
              <a:off x="2078" y="2433"/>
              <a:ext cx="318" cy="72"/>
            </a:xfrm>
            <a:prstGeom prst="ellipse">
              <a:avLst/>
            </a:prstGeom>
            <a:solidFill>
              <a:schemeClr val="accent1"/>
            </a:solidFill>
            <a:ln w="9525">
              <a:solidFill>
                <a:srgbClr val="C0C0C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9" name="AutoShape 39"/>
            <p:cNvSpPr>
              <a:spLocks noChangeArrowheads="1"/>
            </p:cNvSpPr>
            <p:nvPr/>
          </p:nvSpPr>
          <p:spPr bwMode="auto">
            <a:xfrm>
              <a:off x="2150" y="2463"/>
              <a:ext cx="140" cy="660"/>
            </a:xfrm>
            <a:prstGeom prst="downArrow">
              <a:avLst>
                <a:gd name="adj1" fmla="val 50000"/>
                <a:gd name="adj2" fmla="val 117857"/>
              </a:avLst>
            </a:prstGeom>
            <a:gradFill rotWithShape="1">
              <a:gsLst>
                <a:gs pos="0">
                  <a:srgbClr val="EAEAEA"/>
                </a:gs>
                <a:gs pos="100000">
                  <a:srgbClr val="0099FF"/>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0" name="Oval 40"/>
            <p:cNvSpPr>
              <a:spLocks noChangeArrowheads="1"/>
            </p:cNvSpPr>
            <p:nvPr/>
          </p:nvSpPr>
          <p:spPr bwMode="auto">
            <a:xfrm>
              <a:off x="2732" y="2439"/>
              <a:ext cx="318" cy="72"/>
            </a:xfrm>
            <a:prstGeom prst="ellipse">
              <a:avLst/>
            </a:prstGeom>
            <a:solidFill>
              <a:schemeClr val="folHlink"/>
            </a:solidFill>
            <a:ln w="9525">
              <a:solidFill>
                <a:srgbClr val="C0C0C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1" name="Oval 41"/>
            <p:cNvSpPr>
              <a:spLocks noChangeArrowheads="1"/>
            </p:cNvSpPr>
            <p:nvPr/>
          </p:nvSpPr>
          <p:spPr bwMode="auto">
            <a:xfrm flipV="1">
              <a:off x="2072" y="2430"/>
              <a:ext cx="318" cy="78"/>
            </a:xfrm>
            <a:prstGeom prst="ellipse">
              <a:avLst/>
            </a:prstGeom>
            <a:noFill/>
            <a:ln w="9525">
              <a:solidFill>
                <a:srgbClr val="C0C0C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2" name="AutoShape 42"/>
            <p:cNvSpPr>
              <a:spLocks noChangeArrowheads="1"/>
            </p:cNvSpPr>
            <p:nvPr/>
          </p:nvSpPr>
          <p:spPr bwMode="auto">
            <a:xfrm>
              <a:off x="2822" y="2469"/>
              <a:ext cx="128" cy="660"/>
            </a:xfrm>
            <a:prstGeom prst="downArrow">
              <a:avLst>
                <a:gd name="adj1" fmla="val 50000"/>
                <a:gd name="adj2" fmla="val 128906"/>
              </a:avLst>
            </a:prstGeom>
            <a:gradFill rotWithShape="1">
              <a:gsLst>
                <a:gs pos="0">
                  <a:srgbClr val="EAEAEA"/>
                </a:gs>
                <a:gs pos="100000">
                  <a:schemeClr val="accent3">
                    <a:lumMod val="75000"/>
                  </a:schemeClr>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3" name="Oval 43"/>
            <p:cNvSpPr>
              <a:spLocks noChangeArrowheads="1"/>
            </p:cNvSpPr>
            <p:nvPr/>
          </p:nvSpPr>
          <p:spPr bwMode="auto">
            <a:xfrm flipV="1">
              <a:off x="2732" y="2436"/>
              <a:ext cx="318" cy="78"/>
            </a:xfrm>
            <a:prstGeom prst="ellipse">
              <a:avLst/>
            </a:prstGeom>
            <a:noFill/>
            <a:ln w="9525">
              <a:solidFill>
                <a:srgbClr val="C0C0C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4" name="Oval 44"/>
            <p:cNvSpPr>
              <a:spLocks noChangeArrowheads="1"/>
            </p:cNvSpPr>
            <p:nvPr/>
          </p:nvSpPr>
          <p:spPr bwMode="auto">
            <a:xfrm>
              <a:off x="1520" y="2361"/>
              <a:ext cx="2256" cy="228"/>
            </a:xfrm>
            <a:prstGeom prst="ellipse">
              <a:avLst/>
            </a:prstGeom>
            <a:noFill/>
            <a:ln w="9525">
              <a:solidFill>
                <a:srgbClr val="C0C0C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5" name="Oval 45"/>
            <p:cNvSpPr>
              <a:spLocks noChangeArrowheads="1"/>
            </p:cNvSpPr>
            <p:nvPr/>
          </p:nvSpPr>
          <p:spPr bwMode="auto">
            <a:xfrm>
              <a:off x="1369" y="1781"/>
              <a:ext cx="2546" cy="87"/>
            </a:xfrm>
            <a:prstGeom prst="ellipse">
              <a:avLst/>
            </a:prstGeom>
            <a:solidFill>
              <a:srgbClr val="EAEAEA"/>
            </a:solidFill>
            <a:ln w="9525">
              <a:solidFill>
                <a:schemeClr val="bg2"/>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6" name="Line 46"/>
            <p:cNvSpPr>
              <a:spLocks noChangeShapeType="1"/>
            </p:cNvSpPr>
            <p:nvPr/>
          </p:nvSpPr>
          <p:spPr bwMode="auto">
            <a:xfrm flipV="1">
              <a:off x="2014" y="1632"/>
              <a:ext cx="0" cy="192"/>
            </a:xfrm>
            <a:prstGeom prst="line">
              <a:avLst/>
            </a:prstGeom>
            <a:noFill/>
            <a:ln w="7620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47" name="Line 47"/>
            <p:cNvSpPr>
              <a:spLocks noChangeShapeType="1"/>
            </p:cNvSpPr>
            <p:nvPr/>
          </p:nvSpPr>
          <p:spPr bwMode="auto">
            <a:xfrm flipV="1">
              <a:off x="2446" y="1632"/>
              <a:ext cx="0" cy="192"/>
            </a:xfrm>
            <a:prstGeom prst="line">
              <a:avLst/>
            </a:prstGeom>
            <a:noFill/>
            <a:ln w="7620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48" name="Line 48"/>
            <p:cNvSpPr>
              <a:spLocks noChangeShapeType="1"/>
            </p:cNvSpPr>
            <p:nvPr/>
          </p:nvSpPr>
          <p:spPr bwMode="auto">
            <a:xfrm flipV="1">
              <a:off x="2878" y="1632"/>
              <a:ext cx="0" cy="192"/>
            </a:xfrm>
            <a:prstGeom prst="line">
              <a:avLst/>
            </a:prstGeom>
            <a:noFill/>
            <a:ln w="7620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49" name="Line 49"/>
            <p:cNvSpPr>
              <a:spLocks noChangeShapeType="1"/>
            </p:cNvSpPr>
            <p:nvPr/>
          </p:nvSpPr>
          <p:spPr bwMode="auto">
            <a:xfrm flipV="1">
              <a:off x="3310" y="1632"/>
              <a:ext cx="0" cy="192"/>
            </a:xfrm>
            <a:prstGeom prst="line">
              <a:avLst/>
            </a:prstGeom>
            <a:noFill/>
            <a:ln w="7620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0" name="Rectangle 50"/>
            <p:cNvSpPr>
              <a:spLocks noChangeArrowheads="1"/>
            </p:cNvSpPr>
            <p:nvPr/>
          </p:nvSpPr>
          <p:spPr bwMode="auto">
            <a:xfrm>
              <a:off x="2150" y="2512"/>
              <a:ext cx="136" cy="6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1" name="Rectangle 51"/>
            <p:cNvSpPr>
              <a:spLocks noChangeArrowheads="1"/>
            </p:cNvSpPr>
            <p:nvPr/>
          </p:nvSpPr>
          <p:spPr bwMode="auto">
            <a:xfrm>
              <a:off x="2825" y="2518"/>
              <a:ext cx="136" cy="6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2" name="Freeform 52"/>
            <p:cNvSpPr>
              <a:spLocks/>
            </p:cNvSpPr>
            <p:nvPr/>
          </p:nvSpPr>
          <p:spPr bwMode="auto">
            <a:xfrm>
              <a:off x="1515" y="2472"/>
              <a:ext cx="2268" cy="117"/>
            </a:xfrm>
            <a:custGeom>
              <a:avLst/>
              <a:gdLst>
                <a:gd name="T0" fmla="*/ 0 w 2268"/>
                <a:gd name="T1" fmla="*/ 3 h 117"/>
                <a:gd name="T2" fmla="*/ 33 w 2268"/>
                <a:gd name="T3" fmla="*/ 24 h 117"/>
                <a:gd name="T4" fmla="*/ 93 w 2268"/>
                <a:gd name="T5" fmla="*/ 45 h 117"/>
                <a:gd name="T6" fmla="*/ 159 w 2268"/>
                <a:gd name="T7" fmla="*/ 60 h 117"/>
                <a:gd name="T8" fmla="*/ 258 w 2268"/>
                <a:gd name="T9" fmla="*/ 72 h 117"/>
                <a:gd name="T10" fmla="*/ 390 w 2268"/>
                <a:gd name="T11" fmla="*/ 90 h 117"/>
                <a:gd name="T12" fmla="*/ 582 w 2268"/>
                <a:gd name="T13" fmla="*/ 108 h 117"/>
                <a:gd name="T14" fmla="*/ 777 w 2268"/>
                <a:gd name="T15" fmla="*/ 114 h 117"/>
                <a:gd name="T16" fmla="*/ 870 w 2268"/>
                <a:gd name="T17" fmla="*/ 117 h 117"/>
                <a:gd name="T18" fmla="*/ 978 w 2268"/>
                <a:gd name="T19" fmla="*/ 117 h 117"/>
                <a:gd name="T20" fmla="*/ 1080 w 2268"/>
                <a:gd name="T21" fmla="*/ 117 h 117"/>
                <a:gd name="T22" fmla="*/ 1152 w 2268"/>
                <a:gd name="T23" fmla="*/ 117 h 117"/>
                <a:gd name="T24" fmla="*/ 1302 w 2268"/>
                <a:gd name="T25" fmla="*/ 117 h 117"/>
                <a:gd name="T26" fmla="*/ 1416 w 2268"/>
                <a:gd name="T27" fmla="*/ 117 h 117"/>
                <a:gd name="T28" fmla="*/ 1644 w 2268"/>
                <a:gd name="T29" fmla="*/ 108 h 117"/>
                <a:gd name="T30" fmla="*/ 1911 w 2268"/>
                <a:gd name="T31" fmla="*/ 84 h 117"/>
                <a:gd name="T32" fmla="*/ 2058 w 2268"/>
                <a:gd name="T33" fmla="*/ 66 h 117"/>
                <a:gd name="T34" fmla="*/ 2175 w 2268"/>
                <a:gd name="T35" fmla="*/ 45 h 117"/>
                <a:gd name="T36" fmla="*/ 2238 w 2268"/>
                <a:gd name="T37" fmla="*/ 30 h 117"/>
                <a:gd name="T38" fmla="*/ 2268 w 2268"/>
                <a:gd name="T3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8" h="117">
                  <a:moveTo>
                    <a:pt x="0" y="3"/>
                  </a:moveTo>
                  <a:lnTo>
                    <a:pt x="33" y="24"/>
                  </a:lnTo>
                  <a:lnTo>
                    <a:pt x="93" y="45"/>
                  </a:lnTo>
                  <a:lnTo>
                    <a:pt x="159" y="60"/>
                  </a:lnTo>
                  <a:lnTo>
                    <a:pt x="258" y="72"/>
                  </a:lnTo>
                  <a:lnTo>
                    <a:pt x="390" y="90"/>
                  </a:lnTo>
                  <a:lnTo>
                    <a:pt x="582" y="108"/>
                  </a:lnTo>
                  <a:lnTo>
                    <a:pt x="777" y="114"/>
                  </a:lnTo>
                  <a:lnTo>
                    <a:pt x="870" y="117"/>
                  </a:lnTo>
                  <a:lnTo>
                    <a:pt x="978" y="117"/>
                  </a:lnTo>
                  <a:lnTo>
                    <a:pt x="1080" y="117"/>
                  </a:lnTo>
                  <a:lnTo>
                    <a:pt x="1152" y="117"/>
                  </a:lnTo>
                  <a:lnTo>
                    <a:pt x="1302" y="117"/>
                  </a:lnTo>
                  <a:lnTo>
                    <a:pt x="1416" y="117"/>
                  </a:lnTo>
                  <a:lnTo>
                    <a:pt x="1644" y="108"/>
                  </a:lnTo>
                  <a:lnTo>
                    <a:pt x="1911" y="84"/>
                  </a:lnTo>
                  <a:lnTo>
                    <a:pt x="2058" y="66"/>
                  </a:lnTo>
                  <a:lnTo>
                    <a:pt x="2175" y="45"/>
                  </a:lnTo>
                  <a:lnTo>
                    <a:pt x="2238" y="30"/>
                  </a:lnTo>
                  <a:lnTo>
                    <a:pt x="2268"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3" name="Freeform 53"/>
            <p:cNvSpPr>
              <a:spLocks/>
            </p:cNvSpPr>
            <p:nvPr/>
          </p:nvSpPr>
          <p:spPr bwMode="auto">
            <a:xfrm>
              <a:off x="2184" y="2463"/>
              <a:ext cx="72" cy="42"/>
            </a:xfrm>
            <a:custGeom>
              <a:avLst/>
              <a:gdLst>
                <a:gd name="T0" fmla="*/ 0 w 72"/>
                <a:gd name="T1" fmla="*/ 45 h 48"/>
                <a:gd name="T2" fmla="*/ 0 w 72"/>
                <a:gd name="T3" fmla="*/ 0 h 48"/>
                <a:gd name="T4" fmla="*/ 72 w 72"/>
                <a:gd name="T5" fmla="*/ 0 h 48"/>
                <a:gd name="T6" fmla="*/ 72 w 72"/>
                <a:gd name="T7" fmla="*/ 48 h 48"/>
              </a:gdLst>
              <a:ahLst/>
              <a:cxnLst>
                <a:cxn ang="0">
                  <a:pos x="T0" y="T1"/>
                </a:cxn>
                <a:cxn ang="0">
                  <a:pos x="T2" y="T3"/>
                </a:cxn>
                <a:cxn ang="0">
                  <a:pos x="T4" y="T5"/>
                </a:cxn>
                <a:cxn ang="0">
                  <a:pos x="T6" y="T7"/>
                </a:cxn>
              </a:cxnLst>
              <a:rect l="0" t="0" r="r" b="b"/>
              <a:pathLst>
                <a:path w="72" h="48">
                  <a:moveTo>
                    <a:pt x="0" y="45"/>
                  </a:moveTo>
                  <a:lnTo>
                    <a:pt x="0" y="0"/>
                  </a:lnTo>
                  <a:lnTo>
                    <a:pt x="72" y="0"/>
                  </a:lnTo>
                  <a:lnTo>
                    <a:pt x="72" y="48"/>
                  </a:lnTo>
                </a:path>
              </a:pathLst>
            </a:custGeom>
            <a:noFill/>
            <a:ln w="9525">
              <a:solidFill>
                <a:srgbClr val="C0C0C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4" name="Freeform 54"/>
            <p:cNvSpPr>
              <a:spLocks/>
            </p:cNvSpPr>
            <p:nvPr/>
          </p:nvSpPr>
          <p:spPr bwMode="auto">
            <a:xfrm>
              <a:off x="2853" y="2469"/>
              <a:ext cx="66" cy="42"/>
            </a:xfrm>
            <a:custGeom>
              <a:avLst/>
              <a:gdLst>
                <a:gd name="T0" fmla="*/ 0 w 72"/>
                <a:gd name="T1" fmla="*/ 45 h 48"/>
                <a:gd name="T2" fmla="*/ 0 w 72"/>
                <a:gd name="T3" fmla="*/ 0 h 48"/>
                <a:gd name="T4" fmla="*/ 72 w 72"/>
                <a:gd name="T5" fmla="*/ 0 h 48"/>
                <a:gd name="T6" fmla="*/ 72 w 72"/>
                <a:gd name="T7" fmla="*/ 48 h 48"/>
              </a:gdLst>
              <a:ahLst/>
              <a:cxnLst>
                <a:cxn ang="0">
                  <a:pos x="T0" y="T1"/>
                </a:cxn>
                <a:cxn ang="0">
                  <a:pos x="T2" y="T3"/>
                </a:cxn>
                <a:cxn ang="0">
                  <a:pos x="T4" y="T5"/>
                </a:cxn>
                <a:cxn ang="0">
                  <a:pos x="T6" y="T7"/>
                </a:cxn>
              </a:cxnLst>
              <a:rect l="0" t="0" r="r" b="b"/>
              <a:pathLst>
                <a:path w="72" h="48">
                  <a:moveTo>
                    <a:pt x="0" y="45"/>
                  </a:moveTo>
                  <a:lnTo>
                    <a:pt x="0" y="0"/>
                  </a:lnTo>
                  <a:lnTo>
                    <a:pt x="72" y="0"/>
                  </a:lnTo>
                  <a:lnTo>
                    <a:pt x="72" y="48"/>
                  </a:lnTo>
                </a:path>
              </a:pathLst>
            </a:custGeom>
            <a:noFill/>
            <a:ln w="9525">
              <a:solidFill>
                <a:srgbClr val="C0C0C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a:xfrm>
            <a:off x="762000" y="0"/>
            <a:ext cx="7924800" cy="1143000"/>
          </a:xfrm>
        </p:spPr>
        <p:txBody>
          <a:bodyPr/>
          <a:lstStyle/>
          <a:p>
            <a:r>
              <a:rPr lang="en-US" dirty="0" smtClean="0"/>
              <a:t>Why Climate Change Mitigation?</a:t>
            </a:r>
            <a:endParaRPr lang="en-US" dirty="0"/>
          </a:p>
        </p:txBody>
      </p:sp>
    </p:spTree>
    <p:extLst>
      <p:ext uri="{BB962C8B-B14F-4D97-AF65-F5344CB8AC3E}">
        <p14:creationId xmlns="" xmlns:p14="http://schemas.microsoft.com/office/powerpoint/2010/main" val="337427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reeform 2"/>
          <p:cNvSpPr>
            <a:spLocks/>
          </p:cNvSpPr>
          <p:nvPr/>
        </p:nvSpPr>
        <p:spPr bwMode="auto">
          <a:xfrm>
            <a:off x="1331913" y="4221163"/>
            <a:ext cx="1916112" cy="1303337"/>
          </a:xfrm>
          <a:custGeom>
            <a:avLst/>
            <a:gdLst>
              <a:gd name="T0" fmla="*/ 0 w 1422"/>
              <a:gd name="T1" fmla="*/ 1684515826 h 988"/>
              <a:gd name="T2" fmla="*/ 119835155 w 1422"/>
              <a:gd name="T3" fmla="*/ 1559221375 h 988"/>
              <a:gd name="T4" fmla="*/ 217882964 w 1422"/>
              <a:gd name="T5" fmla="*/ 1479171702 h 988"/>
              <a:gd name="T6" fmla="*/ 344982322 w 1422"/>
              <a:gd name="T7" fmla="*/ 1332994513 h 988"/>
              <a:gd name="T8" fmla="*/ 417610033 w 1422"/>
              <a:gd name="T9" fmla="*/ 1200738819 h 988"/>
              <a:gd name="T10" fmla="*/ 497500557 w 1422"/>
              <a:gd name="T11" fmla="*/ 1131131670 h 988"/>
              <a:gd name="T12" fmla="*/ 570128184 w 1422"/>
              <a:gd name="T13" fmla="*/ 1033679551 h 988"/>
              <a:gd name="T14" fmla="*/ 631861464 w 1422"/>
              <a:gd name="T15" fmla="*/ 925787547 h 988"/>
              <a:gd name="T16" fmla="*/ 726277952 w 1422"/>
              <a:gd name="T17" fmla="*/ 929267509 h 988"/>
              <a:gd name="T18" fmla="*/ 777116886 w 1422"/>
              <a:gd name="T19" fmla="*/ 939708713 h 988"/>
              <a:gd name="T20" fmla="*/ 809799925 w 1422"/>
              <a:gd name="T21" fmla="*/ 922307585 h 988"/>
              <a:gd name="T22" fmla="*/ 860638859 w 1422"/>
              <a:gd name="T23" fmla="*/ 817894224 h 988"/>
              <a:gd name="T24" fmla="*/ 940529383 w 1422"/>
              <a:gd name="T25" fmla="*/ 762208241 h 988"/>
              <a:gd name="T26" fmla="*/ 991368318 w 1422"/>
              <a:gd name="T27" fmla="*/ 741325832 h 988"/>
              <a:gd name="T28" fmla="*/ 1078521739 w 1422"/>
              <a:gd name="T29" fmla="*/ 643874867 h 988"/>
              <a:gd name="T30" fmla="*/ 1096678983 w 1422"/>
              <a:gd name="T31" fmla="*/ 602110050 h 988"/>
              <a:gd name="T32" fmla="*/ 1172938058 w 1422"/>
              <a:gd name="T33" fmla="*/ 633433663 h 988"/>
              <a:gd name="T34" fmla="*/ 1205621097 w 1422"/>
              <a:gd name="T35" fmla="*/ 682158403 h 988"/>
              <a:gd name="T36" fmla="*/ 1267354377 w 1422"/>
              <a:gd name="T37" fmla="*/ 716963462 h 988"/>
              <a:gd name="T38" fmla="*/ 1369032246 w 1422"/>
              <a:gd name="T39" fmla="*/ 723923385 h 988"/>
              <a:gd name="T40" fmla="*/ 1467080351 w 1422"/>
              <a:gd name="T41" fmla="*/ 675198480 h 988"/>
              <a:gd name="T42" fmla="*/ 1623229950 w 1422"/>
              <a:gd name="T43" fmla="*/ 501177969 h 988"/>
              <a:gd name="T44" fmla="*/ 1699489026 w 1422"/>
              <a:gd name="T45" fmla="*/ 431569501 h 988"/>
              <a:gd name="T46" fmla="*/ 1775748101 w 1422"/>
              <a:gd name="T47" fmla="*/ 320197453 h 988"/>
              <a:gd name="T48" fmla="*/ 1960949291 w 1422"/>
              <a:gd name="T49" fmla="*/ 222745334 h 988"/>
              <a:gd name="T50" fmla="*/ 2029945469 w 1422"/>
              <a:gd name="T51" fmla="*/ 226226614 h 988"/>
              <a:gd name="T52" fmla="*/ 2088047301 w 1422"/>
              <a:gd name="T53" fmla="*/ 278432636 h 988"/>
              <a:gd name="T54" fmla="*/ 2147483647 w 1422"/>
              <a:gd name="T55" fmla="*/ 236667819 h 988"/>
              <a:gd name="T56" fmla="*/ 2147483647 w 1422"/>
              <a:gd name="T57" fmla="*/ 118333250 h 988"/>
              <a:gd name="T58" fmla="*/ 2147483647 w 1422"/>
              <a:gd name="T59" fmla="*/ 38284866 h 988"/>
              <a:gd name="T60" fmla="*/ 2147483647 w 1422"/>
              <a:gd name="T61" fmla="*/ 0 h 988"/>
              <a:gd name="T62" fmla="*/ 2147483647 w 1422"/>
              <a:gd name="T63" fmla="*/ 45244799 h 988"/>
              <a:gd name="T64" fmla="*/ 2147483647 w 1422"/>
              <a:gd name="T65" fmla="*/ 93970880 h 988"/>
              <a:gd name="T66" fmla="*/ 2147483647 w 1422"/>
              <a:gd name="T67" fmla="*/ 800493096 h 988"/>
              <a:gd name="T68" fmla="*/ 1859270074 w 1422"/>
              <a:gd name="T69" fmla="*/ 1256426121 h 988"/>
              <a:gd name="T70" fmla="*/ 515656453 w 1422"/>
              <a:gd name="T71" fmla="*/ 1694957030 h 988"/>
              <a:gd name="T72" fmla="*/ 134360949 w 1422"/>
              <a:gd name="T73" fmla="*/ 1719319400 h 988"/>
              <a:gd name="T74" fmla="*/ 0 w 1422"/>
              <a:gd name="T75" fmla="*/ 1684515826 h 9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2"/>
              <a:gd name="T115" fmla="*/ 0 h 988"/>
              <a:gd name="T116" fmla="*/ 1422 w 1422"/>
              <a:gd name="T117" fmla="*/ 988 h 9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2" h="988">
                <a:moveTo>
                  <a:pt x="0" y="968"/>
                </a:moveTo>
                <a:lnTo>
                  <a:pt x="66" y="896"/>
                </a:lnTo>
                <a:lnTo>
                  <a:pt x="120" y="850"/>
                </a:lnTo>
                <a:lnTo>
                  <a:pt x="190" y="766"/>
                </a:lnTo>
                <a:lnTo>
                  <a:pt x="230" y="690"/>
                </a:lnTo>
                <a:lnTo>
                  <a:pt x="274" y="650"/>
                </a:lnTo>
                <a:lnTo>
                  <a:pt x="314" y="594"/>
                </a:lnTo>
                <a:lnTo>
                  <a:pt x="348" y="532"/>
                </a:lnTo>
                <a:lnTo>
                  <a:pt x="400" y="534"/>
                </a:lnTo>
                <a:lnTo>
                  <a:pt x="428" y="540"/>
                </a:lnTo>
                <a:lnTo>
                  <a:pt x="446" y="530"/>
                </a:lnTo>
                <a:lnTo>
                  <a:pt x="474" y="470"/>
                </a:lnTo>
                <a:lnTo>
                  <a:pt x="518" y="438"/>
                </a:lnTo>
                <a:lnTo>
                  <a:pt x="546" y="426"/>
                </a:lnTo>
                <a:lnTo>
                  <a:pt x="594" y="370"/>
                </a:lnTo>
                <a:lnTo>
                  <a:pt x="604" y="346"/>
                </a:lnTo>
                <a:lnTo>
                  <a:pt x="646" y="364"/>
                </a:lnTo>
                <a:lnTo>
                  <a:pt x="664" y="392"/>
                </a:lnTo>
                <a:lnTo>
                  <a:pt x="698" y="412"/>
                </a:lnTo>
                <a:lnTo>
                  <a:pt x="754" y="416"/>
                </a:lnTo>
                <a:lnTo>
                  <a:pt x="808" y="388"/>
                </a:lnTo>
                <a:lnTo>
                  <a:pt x="894" y="288"/>
                </a:lnTo>
                <a:lnTo>
                  <a:pt x="936" y="248"/>
                </a:lnTo>
                <a:lnTo>
                  <a:pt x="978" y="184"/>
                </a:lnTo>
                <a:lnTo>
                  <a:pt x="1080" y="128"/>
                </a:lnTo>
                <a:lnTo>
                  <a:pt x="1118" y="130"/>
                </a:lnTo>
                <a:lnTo>
                  <a:pt x="1150" y="160"/>
                </a:lnTo>
                <a:lnTo>
                  <a:pt x="1200" y="136"/>
                </a:lnTo>
                <a:lnTo>
                  <a:pt x="1262" y="68"/>
                </a:lnTo>
                <a:lnTo>
                  <a:pt x="1326" y="22"/>
                </a:lnTo>
                <a:lnTo>
                  <a:pt x="1368" y="0"/>
                </a:lnTo>
                <a:lnTo>
                  <a:pt x="1392" y="26"/>
                </a:lnTo>
                <a:lnTo>
                  <a:pt x="1422" y="54"/>
                </a:lnTo>
                <a:lnTo>
                  <a:pt x="1372" y="460"/>
                </a:lnTo>
                <a:lnTo>
                  <a:pt x="1024" y="722"/>
                </a:lnTo>
                <a:lnTo>
                  <a:pt x="284" y="974"/>
                </a:lnTo>
                <a:lnTo>
                  <a:pt x="74" y="988"/>
                </a:lnTo>
                <a:lnTo>
                  <a:pt x="0" y="968"/>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28" name="Line 3"/>
          <p:cNvSpPr>
            <a:spLocks noChangeShapeType="1"/>
          </p:cNvSpPr>
          <p:nvPr/>
        </p:nvSpPr>
        <p:spPr bwMode="auto">
          <a:xfrm flipV="1">
            <a:off x="611188" y="2060575"/>
            <a:ext cx="24606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9" name="Line 4"/>
          <p:cNvSpPr>
            <a:spLocks noChangeShapeType="1"/>
          </p:cNvSpPr>
          <p:nvPr/>
        </p:nvSpPr>
        <p:spPr bwMode="auto">
          <a:xfrm flipV="1">
            <a:off x="755650" y="4076700"/>
            <a:ext cx="173038" cy="79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0" name="Line 5"/>
          <p:cNvSpPr>
            <a:spLocks noChangeShapeType="1"/>
          </p:cNvSpPr>
          <p:nvPr/>
        </p:nvSpPr>
        <p:spPr bwMode="auto">
          <a:xfrm>
            <a:off x="6011863" y="6092825"/>
            <a:ext cx="0" cy="1762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1" name="Line 6"/>
          <p:cNvSpPr>
            <a:spLocks noChangeShapeType="1"/>
          </p:cNvSpPr>
          <p:nvPr/>
        </p:nvSpPr>
        <p:spPr bwMode="auto">
          <a:xfrm>
            <a:off x="3451225" y="5519738"/>
            <a:ext cx="0" cy="1762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2" name="Line 7"/>
          <p:cNvSpPr>
            <a:spLocks noChangeShapeType="1"/>
          </p:cNvSpPr>
          <p:nvPr/>
        </p:nvSpPr>
        <p:spPr bwMode="auto">
          <a:xfrm flipV="1">
            <a:off x="857250" y="5624513"/>
            <a:ext cx="26225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3" name="Line 8"/>
          <p:cNvSpPr>
            <a:spLocks noChangeShapeType="1"/>
          </p:cNvSpPr>
          <p:nvPr/>
        </p:nvSpPr>
        <p:spPr bwMode="auto">
          <a:xfrm flipV="1">
            <a:off x="681038" y="5622925"/>
            <a:ext cx="173037" cy="79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 name="Line 9"/>
          <p:cNvSpPr>
            <a:spLocks noChangeShapeType="1"/>
          </p:cNvSpPr>
          <p:nvPr/>
        </p:nvSpPr>
        <p:spPr bwMode="auto">
          <a:xfrm>
            <a:off x="3463925" y="3578225"/>
            <a:ext cx="0" cy="2065338"/>
          </a:xfrm>
          <a:prstGeom prst="line">
            <a:avLst/>
          </a:prstGeom>
          <a:noFill/>
          <a:ln w="38100">
            <a:solidFill>
              <a:srgbClr val="FFFF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5" name="Line 10"/>
          <p:cNvSpPr>
            <a:spLocks noChangeShapeType="1"/>
          </p:cNvSpPr>
          <p:nvPr/>
        </p:nvSpPr>
        <p:spPr bwMode="auto">
          <a:xfrm>
            <a:off x="2195513" y="4292600"/>
            <a:ext cx="279400" cy="21907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6" name="Line 11"/>
          <p:cNvSpPr>
            <a:spLocks noChangeShapeType="1"/>
          </p:cNvSpPr>
          <p:nvPr/>
        </p:nvSpPr>
        <p:spPr bwMode="auto">
          <a:xfrm>
            <a:off x="8604250" y="6092825"/>
            <a:ext cx="0" cy="1143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0" name="Freeform 13"/>
          <p:cNvSpPr>
            <a:spLocks/>
          </p:cNvSpPr>
          <p:nvPr/>
        </p:nvSpPr>
        <p:spPr bwMode="auto">
          <a:xfrm>
            <a:off x="762000" y="4137025"/>
            <a:ext cx="2724150" cy="2054225"/>
          </a:xfrm>
          <a:custGeom>
            <a:avLst/>
            <a:gdLst>
              <a:gd name="T0" fmla="*/ 0 w 1716"/>
              <a:gd name="T1" fmla="*/ 1294 h 1294"/>
              <a:gd name="T2" fmla="*/ 10 w 1716"/>
              <a:gd name="T3" fmla="*/ 1086 h 1294"/>
              <a:gd name="T4" fmla="*/ 1677 w 1716"/>
              <a:gd name="T5" fmla="*/ 6 h 1294"/>
              <a:gd name="T6" fmla="*/ 1686 w 1716"/>
              <a:gd name="T7" fmla="*/ 0 h 1294"/>
              <a:gd name="T8" fmla="*/ 1716 w 1716"/>
              <a:gd name="T9" fmla="*/ 12 h 1294"/>
              <a:gd name="T10" fmla="*/ 1716 w 1716"/>
              <a:gd name="T11" fmla="*/ 1290 h 1294"/>
              <a:gd name="T12" fmla="*/ 0 w 1716"/>
              <a:gd name="T13" fmla="*/ 1294 h 1294"/>
              <a:gd name="T14" fmla="*/ 0 60000 65536"/>
              <a:gd name="T15" fmla="*/ 0 60000 65536"/>
              <a:gd name="T16" fmla="*/ 0 60000 65536"/>
              <a:gd name="T17" fmla="*/ 0 60000 65536"/>
              <a:gd name="T18" fmla="*/ 0 60000 65536"/>
              <a:gd name="T19" fmla="*/ 0 60000 65536"/>
              <a:gd name="T20" fmla="*/ 0 60000 65536"/>
              <a:gd name="T21" fmla="*/ 0 w 1716"/>
              <a:gd name="T22" fmla="*/ 0 h 1294"/>
              <a:gd name="T23" fmla="*/ 1716 w 1716"/>
              <a:gd name="T24" fmla="*/ 1294 h 1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6" h="1294">
                <a:moveTo>
                  <a:pt x="0" y="1294"/>
                </a:moveTo>
                <a:lnTo>
                  <a:pt x="10" y="1086"/>
                </a:lnTo>
                <a:lnTo>
                  <a:pt x="1677" y="6"/>
                </a:lnTo>
                <a:lnTo>
                  <a:pt x="1686" y="0"/>
                </a:lnTo>
                <a:lnTo>
                  <a:pt x="1716" y="12"/>
                </a:lnTo>
                <a:lnTo>
                  <a:pt x="1716" y="1290"/>
                </a:lnTo>
                <a:lnTo>
                  <a:pt x="0" y="1294"/>
                </a:lnTo>
                <a:close/>
              </a:path>
            </a:pathLst>
          </a:custGeom>
          <a:solidFill>
            <a:srgbClr val="00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1" name="Text Box 14"/>
          <p:cNvSpPr txBox="1">
            <a:spLocks noChangeArrowheads="1"/>
          </p:cNvSpPr>
          <p:nvPr/>
        </p:nvSpPr>
        <p:spPr bwMode="auto">
          <a:xfrm>
            <a:off x="5737225" y="6307138"/>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2055</a:t>
            </a:r>
          </a:p>
        </p:txBody>
      </p:sp>
      <p:sp>
        <p:nvSpPr>
          <p:cNvPr id="1042" name="Text Box 15"/>
          <p:cNvSpPr txBox="1">
            <a:spLocks noChangeArrowheads="1"/>
          </p:cNvSpPr>
          <p:nvPr/>
        </p:nvSpPr>
        <p:spPr bwMode="auto">
          <a:xfrm>
            <a:off x="3094038" y="6307138"/>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2005</a:t>
            </a:r>
          </a:p>
        </p:txBody>
      </p:sp>
      <p:sp>
        <p:nvSpPr>
          <p:cNvPr id="1043" name="Text Box 16"/>
          <p:cNvSpPr txBox="1">
            <a:spLocks noChangeArrowheads="1"/>
          </p:cNvSpPr>
          <p:nvPr/>
        </p:nvSpPr>
        <p:spPr bwMode="auto">
          <a:xfrm>
            <a:off x="342900" y="1925638"/>
            <a:ext cx="4619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14</a:t>
            </a:r>
          </a:p>
        </p:txBody>
      </p:sp>
      <p:sp>
        <p:nvSpPr>
          <p:cNvPr id="1044" name="Text Box 17"/>
          <p:cNvSpPr txBox="1">
            <a:spLocks noChangeArrowheads="1"/>
          </p:cNvSpPr>
          <p:nvPr/>
        </p:nvSpPr>
        <p:spPr bwMode="auto">
          <a:xfrm>
            <a:off x="460375" y="3949700"/>
            <a:ext cx="2857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7</a:t>
            </a:r>
          </a:p>
        </p:txBody>
      </p:sp>
      <p:sp>
        <p:nvSpPr>
          <p:cNvPr id="1046" name="Text Box 19"/>
          <p:cNvSpPr txBox="1">
            <a:spLocks noChangeArrowheads="1"/>
          </p:cNvSpPr>
          <p:nvPr/>
        </p:nvSpPr>
        <p:spPr bwMode="auto">
          <a:xfrm>
            <a:off x="565150" y="6305550"/>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1955</a:t>
            </a:r>
          </a:p>
        </p:txBody>
      </p:sp>
      <p:sp>
        <p:nvSpPr>
          <p:cNvPr id="1047" name="Text Box 20"/>
          <p:cNvSpPr txBox="1">
            <a:spLocks noChangeArrowheads="1"/>
          </p:cNvSpPr>
          <p:nvPr/>
        </p:nvSpPr>
        <p:spPr bwMode="auto">
          <a:xfrm>
            <a:off x="417513" y="6040438"/>
            <a:ext cx="211138" cy="30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0</a:t>
            </a:r>
          </a:p>
        </p:txBody>
      </p:sp>
      <p:sp>
        <p:nvSpPr>
          <p:cNvPr id="1048" name="Rectangle 21"/>
          <p:cNvSpPr>
            <a:spLocks noChangeArrowheads="1"/>
          </p:cNvSpPr>
          <p:nvPr/>
        </p:nvSpPr>
        <p:spPr bwMode="auto">
          <a:xfrm>
            <a:off x="1319213" y="3898900"/>
            <a:ext cx="1343025"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sz="2000" dirty="0">
                <a:latin typeface="Arial" pitchFamily="34" charset="0"/>
                <a:cs typeface="Arial" pitchFamily="34" charset="0"/>
              </a:rPr>
              <a:t>Historical</a:t>
            </a:r>
          </a:p>
          <a:p>
            <a:pPr algn="ctr"/>
            <a:r>
              <a:rPr lang="en-US" sz="2000" dirty="0">
                <a:latin typeface="Arial" pitchFamily="34" charset="0"/>
                <a:cs typeface="Arial" pitchFamily="34" charset="0"/>
              </a:rPr>
              <a:t> emissions</a:t>
            </a:r>
          </a:p>
        </p:txBody>
      </p:sp>
      <p:sp>
        <p:nvSpPr>
          <p:cNvPr id="1049" name="Text Box 22"/>
          <p:cNvSpPr txBox="1">
            <a:spLocks noChangeArrowheads="1"/>
          </p:cNvSpPr>
          <p:nvPr/>
        </p:nvSpPr>
        <p:spPr bwMode="auto">
          <a:xfrm>
            <a:off x="0" y="5629275"/>
            <a:ext cx="7889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1.9 </a:t>
            </a:r>
            <a:r>
              <a:rPr lang="en-US" b="1">
                <a:sym typeface="Wingdings" pitchFamily="2" charset="2"/>
              </a:rPr>
              <a:t></a:t>
            </a:r>
            <a:endParaRPr lang="en-US" b="1"/>
          </a:p>
        </p:txBody>
      </p:sp>
      <p:graphicFrame>
        <p:nvGraphicFramePr>
          <p:cNvPr id="1026" name="Object 23"/>
          <p:cNvGraphicFramePr>
            <a:graphicFrameLocks noChangeAspect="1"/>
          </p:cNvGraphicFramePr>
          <p:nvPr/>
        </p:nvGraphicFramePr>
        <p:xfrm>
          <a:off x="744538" y="4086225"/>
          <a:ext cx="2752725" cy="1811338"/>
        </p:xfrm>
        <a:graphic>
          <a:graphicData uri="http://schemas.openxmlformats.org/presentationml/2006/ole">
            <p:oleObj spid="_x0000_s1026" name="CorelDRAW" r:id="rId4" imgW="5089680" imgH="3281400" progId="">
              <p:embed/>
            </p:oleObj>
          </a:graphicData>
        </a:graphic>
      </p:graphicFrame>
      <p:sp>
        <p:nvSpPr>
          <p:cNvPr id="1050" name="Line 24"/>
          <p:cNvSpPr>
            <a:spLocks noChangeShapeType="1"/>
          </p:cNvSpPr>
          <p:nvPr/>
        </p:nvSpPr>
        <p:spPr bwMode="auto">
          <a:xfrm flipV="1">
            <a:off x="781050" y="1412875"/>
            <a:ext cx="20638" cy="4795838"/>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51" name="Text Box 25"/>
          <p:cNvSpPr txBox="1">
            <a:spLocks noChangeArrowheads="1"/>
          </p:cNvSpPr>
          <p:nvPr/>
        </p:nvSpPr>
        <p:spPr bwMode="auto">
          <a:xfrm>
            <a:off x="8299450" y="6278563"/>
            <a:ext cx="5778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2105</a:t>
            </a:r>
          </a:p>
        </p:txBody>
      </p:sp>
      <p:sp>
        <p:nvSpPr>
          <p:cNvPr id="1052" name="Line 26"/>
          <p:cNvSpPr>
            <a:spLocks noChangeShapeType="1"/>
          </p:cNvSpPr>
          <p:nvPr/>
        </p:nvSpPr>
        <p:spPr bwMode="auto">
          <a:xfrm flipV="1">
            <a:off x="774700" y="6194425"/>
            <a:ext cx="7997825" cy="14288"/>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8" name="Text Box 27"/>
          <p:cNvSpPr txBox="1">
            <a:spLocks noChangeArrowheads="1"/>
          </p:cNvSpPr>
          <p:nvPr/>
        </p:nvSpPr>
        <p:spPr bwMode="auto">
          <a:xfrm>
            <a:off x="609600" y="395086"/>
            <a:ext cx="8534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latin typeface="Arial" pitchFamily="34" charset="0"/>
                <a:cs typeface="Arial" pitchFamily="34" charset="0"/>
              </a:rPr>
              <a:t>Historical emissions profile</a:t>
            </a:r>
          </a:p>
        </p:txBody>
      </p:sp>
      <p:sp>
        <p:nvSpPr>
          <p:cNvPr id="1039" name="Rectangle 28"/>
          <p:cNvSpPr>
            <a:spLocks noChangeArrowheads="1"/>
          </p:cNvSpPr>
          <p:nvPr/>
        </p:nvSpPr>
        <p:spPr bwMode="auto">
          <a:xfrm>
            <a:off x="4284662" y="0"/>
            <a:ext cx="4859338"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lgn="r" eaLnBrk="0" hangingPunct="0"/>
            <a:r>
              <a:rPr lang="en-US" sz="1400" i="1" dirty="0">
                <a:latin typeface="Arial" pitchFamily="34" charset="0"/>
                <a:cs typeface="Arial" pitchFamily="34" charset="0"/>
              </a:rPr>
              <a:t>Science</a:t>
            </a:r>
            <a:r>
              <a:rPr lang="en-US" sz="1400" dirty="0">
                <a:latin typeface="Arial" pitchFamily="34" charset="0"/>
                <a:cs typeface="Arial" pitchFamily="34" charset="0"/>
              </a:rPr>
              <a:t>, </a:t>
            </a:r>
            <a:r>
              <a:rPr lang="en-US" sz="1400" dirty="0" err="1">
                <a:latin typeface="Arial" pitchFamily="34" charset="0"/>
                <a:cs typeface="Arial" pitchFamily="34" charset="0"/>
              </a:rPr>
              <a:t>Vol</a:t>
            </a:r>
            <a:r>
              <a:rPr lang="en-US" sz="1400" dirty="0">
                <a:latin typeface="Arial" pitchFamily="34" charset="0"/>
                <a:cs typeface="Arial" pitchFamily="34" charset="0"/>
              </a:rPr>
              <a:t> 305, Issue 5686, </a:t>
            </a:r>
            <a:br>
              <a:rPr lang="en-US" sz="1400" dirty="0">
                <a:latin typeface="Arial" pitchFamily="34" charset="0"/>
                <a:cs typeface="Arial" pitchFamily="34" charset="0"/>
              </a:rPr>
            </a:br>
            <a:r>
              <a:rPr lang="en-US" sz="1400" dirty="0">
                <a:latin typeface="Arial" pitchFamily="34" charset="0"/>
                <a:cs typeface="Arial" pitchFamily="34" charset="0"/>
              </a:rPr>
              <a:t>968-972, 13 Aug. 2004</a:t>
            </a:r>
          </a:p>
          <a:p>
            <a:pPr lvl="1" algn="r" eaLnBrk="0" hangingPunct="0"/>
            <a:endParaRPr lang="en-US" sz="1400" dirty="0">
              <a:latin typeface="Arial" pitchFamily="34" charset="0"/>
              <a:cs typeface="Arial" pitchFamily="34" charset="0"/>
            </a:endParaRPr>
          </a:p>
          <a:p>
            <a:pPr lvl="1" algn="r" eaLnBrk="0" hangingPunct="0"/>
            <a:r>
              <a:rPr lang="en-US" sz="1400" i="1" dirty="0">
                <a:latin typeface="Arial" pitchFamily="34" charset="0"/>
                <a:cs typeface="Arial" pitchFamily="34" charset="0"/>
              </a:rPr>
              <a:t>Scientific American, </a:t>
            </a:r>
            <a:r>
              <a:rPr lang="en-US" sz="1400" dirty="0">
                <a:latin typeface="Arial" pitchFamily="34" charset="0"/>
                <a:cs typeface="Arial" pitchFamily="34" charset="0"/>
              </a:rPr>
              <a:t>Special Issue,</a:t>
            </a:r>
            <a:br>
              <a:rPr lang="en-US" sz="1400" dirty="0">
                <a:latin typeface="Arial" pitchFamily="34" charset="0"/>
                <a:cs typeface="Arial" pitchFamily="34" charset="0"/>
              </a:rPr>
            </a:br>
            <a:r>
              <a:rPr lang="en-US" sz="1400" dirty="0">
                <a:latin typeface="Arial" pitchFamily="34" charset="0"/>
                <a:cs typeface="Arial" pitchFamily="34" charset="0"/>
              </a:rPr>
              <a:t>pp. 50-57, Sept. 2006</a:t>
            </a:r>
          </a:p>
        </p:txBody>
      </p:sp>
      <p:cxnSp>
        <p:nvCxnSpPr>
          <p:cNvPr id="3" name="Straight Arrow Connector 2"/>
          <p:cNvCxnSpPr/>
          <p:nvPr/>
        </p:nvCxnSpPr>
        <p:spPr>
          <a:xfrm flipV="1">
            <a:off x="3424136" y="2003898"/>
            <a:ext cx="2694562" cy="2149813"/>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440350" y="4163439"/>
            <a:ext cx="2775625" cy="6486"/>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427379" y="4186137"/>
            <a:ext cx="2774638" cy="114123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6"/>
          <p:cNvSpPr txBox="1">
            <a:spLocks noChangeArrowheads="1"/>
          </p:cNvSpPr>
          <p:nvPr/>
        </p:nvSpPr>
        <p:spPr bwMode="auto">
          <a:xfrm>
            <a:off x="983365" y="1502075"/>
            <a:ext cx="245285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Billion of </a:t>
            </a:r>
            <a:r>
              <a:rPr lang="en-US" sz="2000" dirty="0" err="1">
                <a:latin typeface="Arial" pitchFamily="34" charset="0"/>
                <a:cs typeface="Arial" pitchFamily="34" charset="0"/>
              </a:rPr>
              <a:t>Tonnes</a:t>
            </a:r>
            <a:r>
              <a:rPr lang="en-US" sz="2000" dirty="0">
                <a:latin typeface="Arial" pitchFamily="34" charset="0"/>
                <a:cs typeface="Arial" pitchFamily="34" charset="0"/>
              </a:rPr>
              <a:t> of Carbon Emitted per Year</a:t>
            </a:r>
          </a:p>
        </p:txBody>
      </p:sp>
      <p:sp>
        <p:nvSpPr>
          <p:cNvPr id="8" name="TextBox 7"/>
          <p:cNvSpPr txBox="1"/>
          <p:nvPr/>
        </p:nvSpPr>
        <p:spPr>
          <a:xfrm>
            <a:off x="6140691" y="1694727"/>
            <a:ext cx="2476536" cy="1200329"/>
          </a:xfrm>
          <a:prstGeom prst="rect">
            <a:avLst/>
          </a:prstGeom>
          <a:noFill/>
        </p:spPr>
        <p:txBody>
          <a:bodyPr wrap="square" rtlCol="0">
            <a:spAutoFit/>
          </a:bodyPr>
          <a:lstStyle/>
          <a:p>
            <a:r>
              <a:rPr lang="en-US" dirty="0" smtClean="0"/>
              <a:t>Business as usual –continue at current rate of emission growth</a:t>
            </a:r>
          </a:p>
          <a:p>
            <a:r>
              <a:rPr lang="en-US" dirty="0" smtClean="0"/>
              <a:t>(&gt;800 ppm, +5°C)</a:t>
            </a:r>
            <a:endParaRPr lang="en-US" dirty="0"/>
          </a:p>
        </p:txBody>
      </p:sp>
      <p:sp>
        <p:nvSpPr>
          <p:cNvPr id="39" name="TextBox 38"/>
          <p:cNvSpPr txBox="1"/>
          <p:nvPr/>
        </p:nvSpPr>
        <p:spPr>
          <a:xfrm>
            <a:off x="6233456" y="3487084"/>
            <a:ext cx="2476536" cy="923330"/>
          </a:xfrm>
          <a:prstGeom prst="rect">
            <a:avLst/>
          </a:prstGeom>
          <a:noFill/>
        </p:spPr>
        <p:txBody>
          <a:bodyPr wrap="square" rtlCol="0">
            <a:spAutoFit/>
          </a:bodyPr>
          <a:lstStyle/>
          <a:p>
            <a:r>
              <a:rPr lang="en-US" dirty="0" smtClean="0"/>
              <a:t>Hold current emissions (2007) –</a:t>
            </a:r>
          </a:p>
          <a:p>
            <a:r>
              <a:rPr lang="en-US" dirty="0" smtClean="0"/>
              <a:t>(525 ppm, +3°C)</a:t>
            </a:r>
            <a:endParaRPr lang="en-US" dirty="0"/>
          </a:p>
        </p:txBody>
      </p:sp>
      <p:sp>
        <p:nvSpPr>
          <p:cNvPr id="42" name="TextBox 41"/>
          <p:cNvSpPr txBox="1"/>
          <p:nvPr/>
        </p:nvSpPr>
        <p:spPr>
          <a:xfrm>
            <a:off x="6296403" y="5030962"/>
            <a:ext cx="2476536" cy="923330"/>
          </a:xfrm>
          <a:prstGeom prst="rect">
            <a:avLst/>
          </a:prstGeom>
          <a:noFill/>
        </p:spPr>
        <p:txBody>
          <a:bodyPr wrap="square" rtlCol="0">
            <a:spAutoFit/>
          </a:bodyPr>
          <a:lstStyle/>
          <a:p>
            <a:r>
              <a:rPr lang="en-US" dirty="0" smtClean="0"/>
              <a:t>Cut 2007 emissions in half over 50 years–</a:t>
            </a:r>
          </a:p>
          <a:p>
            <a:r>
              <a:rPr lang="en-US" dirty="0" smtClean="0"/>
              <a:t>(450 ppm, +2°C)</a:t>
            </a:r>
            <a:endParaRPr lang="en-US" dirty="0"/>
          </a:p>
        </p:txBody>
      </p:sp>
    </p:spTree>
    <p:extLst>
      <p:ext uri="{BB962C8B-B14F-4D97-AF65-F5344CB8AC3E}">
        <p14:creationId xmlns="" xmlns:p14="http://schemas.microsoft.com/office/powerpoint/2010/main" val="23838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fade">
                                      <p:cBhvr>
                                        <p:cTn id="23" dur="500"/>
                                        <p:tgtEl>
                                          <p:spTgt spid="1031"/>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P spid="8" grpId="0"/>
      <p:bldP spid="39"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916238" y="2565400"/>
            <a:ext cx="3426810" cy="2235200"/>
          </a:xfrm>
          <a:prstGeom prst="rect">
            <a:avLst/>
          </a:prstGeom>
          <a:solidFill>
            <a:srgbClr val="99C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latin typeface="Univers 45 Light" pitchFamily="2" charset="0"/>
            </a:endParaRPr>
          </a:p>
        </p:txBody>
      </p:sp>
      <p:sp>
        <p:nvSpPr>
          <p:cNvPr id="7171" name="Freeform 3"/>
          <p:cNvSpPr>
            <a:spLocks/>
          </p:cNvSpPr>
          <p:nvPr/>
        </p:nvSpPr>
        <p:spPr bwMode="auto">
          <a:xfrm>
            <a:off x="930275" y="4362450"/>
            <a:ext cx="1206500" cy="361950"/>
          </a:xfrm>
          <a:custGeom>
            <a:avLst/>
            <a:gdLst>
              <a:gd name="T0" fmla="*/ 0 w 760"/>
              <a:gd name="T1" fmla="*/ 1235922736 h 106"/>
              <a:gd name="T2" fmla="*/ 1915318928 w 760"/>
              <a:gd name="T3" fmla="*/ 0 h 106"/>
              <a:gd name="T4" fmla="*/ 1915318928 w 760"/>
              <a:gd name="T5" fmla="*/ 1235922736 h 106"/>
              <a:gd name="T6" fmla="*/ 0 w 760"/>
              <a:gd name="T7" fmla="*/ 1235922736 h 106"/>
              <a:gd name="T8" fmla="*/ 0 60000 65536"/>
              <a:gd name="T9" fmla="*/ 0 60000 65536"/>
              <a:gd name="T10" fmla="*/ 0 60000 65536"/>
              <a:gd name="T11" fmla="*/ 0 60000 65536"/>
              <a:gd name="T12" fmla="*/ 0 w 760"/>
              <a:gd name="T13" fmla="*/ 0 h 106"/>
              <a:gd name="T14" fmla="*/ 760 w 760"/>
              <a:gd name="T15" fmla="*/ 106 h 106"/>
            </a:gdLst>
            <a:ahLst/>
            <a:cxnLst>
              <a:cxn ang="T8">
                <a:pos x="T0" y="T1"/>
              </a:cxn>
              <a:cxn ang="T9">
                <a:pos x="T2" y="T3"/>
              </a:cxn>
              <a:cxn ang="T10">
                <a:pos x="T4" y="T5"/>
              </a:cxn>
              <a:cxn ang="T11">
                <a:pos x="T6" y="T7"/>
              </a:cxn>
            </a:cxnLst>
            <a:rect l="T12" t="T13" r="T14" b="T15"/>
            <a:pathLst>
              <a:path w="760" h="106">
                <a:moveTo>
                  <a:pt x="0" y="106"/>
                </a:moveTo>
                <a:lnTo>
                  <a:pt x="760" y="0"/>
                </a:lnTo>
                <a:lnTo>
                  <a:pt x="760" y="106"/>
                </a:lnTo>
                <a:lnTo>
                  <a:pt x="0" y="106"/>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2" name="Rectangle 5"/>
          <p:cNvSpPr>
            <a:spLocks noChangeArrowheads="1"/>
          </p:cNvSpPr>
          <p:nvPr/>
        </p:nvSpPr>
        <p:spPr bwMode="auto">
          <a:xfrm>
            <a:off x="6439513" y="3810000"/>
            <a:ext cx="2073388"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a:t>Energy Efficiency and </a:t>
            </a:r>
          </a:p>
          <a:p>
            <a:r>
              <a:rPr lang="en-US" b="1"/>
              <a:t>Conservation</a:t>
            </a:r>
            <a:endParaRPr lang="en-US"/>
          </a:p>
        </p:txBody>
      </p:sp>
      <p:sp>
        <p:nvSpPr>
          <p:cNvPr id="7173" name="Rectangle 6"/>
          <p:cNvSpPr>
            <a:spLocks noChangeArrowheads="1"/>
          </p:cNvSpPr>
          <p:nvPr/>
        </p:nvSpPr>
        <p:spPr bwMode="auto">
          <a:xfrm>
            <a:off x="6512538" y="2682073"/>
            <a:ext cx="137345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dirty="0"/>
              <a:t>Fuel Switching</a:t>
            </a:r>
            <a:endParaRPr lang="en-US" dirty="0"/>
          </a:p>
        </p:txBody>
      </p:sp>
      <p:sp>
        <p:nvSpPr>
          <p:cNvPr id="7174" name="Rectangle 7"/>
          <p:cNvSpPr>
            <a:spLocks noChangeArrowheads="1"/>
          </p:cNvSpPr>
          <p:nvPr/>
        </p:nvSpPr>
        <p:spPr bwMode="auto">
          <a:xfrm>
            <a:off x="1476375" y="4076700"/>
            <a:ext cx="138505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a:t>Forests &amp; Soils</a:t>
            </a:r>
            <a:endParaRPr lang="en-US"/>
          </a:p>
        </p:txBody>
      </p:sp>
      <p:sp>
        <p:nvSpPr>
          <p:cNvPr id="7175" name="Rectangle 8"/>
          <p:cNvSpPr>
            <a:spLocks noChangeArrowheads="1"/>
          </p:cNvSpPr>
          <p:nvPr/>
        </p:nvSpPr>
        <p:spPr bwMode="auto">
          <a:xfrm>
            <a:off x="1549667" y="2349500"/>
            <a:ext cx="1384033"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b="1" dirty="0"/>
              <a:t>CO</a:t>
            </a:r>
            <a:r>
              <a:rPr lang="en-US" b="1" baseline="-25000" dirty="0"/>
              <a:t>2</a:t>
            </a:r>
            <a:r>
              <a:rPr lang="en-US" b="1" dirty="0"/>
              <a:t> Capture</a:t>
            </a:r>
          </a:p>
          <a:p>
            <a:r>
              <a:rPr lang="en-US" b="1" dirty="0"/>
              <a:t>and Storage</a:t>
            </a:r>
            <a:r>
              <a:rPr lang="en-US" b="1" dirty="0">
                <a:solidFill>
                  <a:srgbClr val="000000"/>
                </a:solidFill>
              </a:rPr>
              <a:t> </a:t>
            </a:r>
            <a:endParaRPr lang="en-US" dirty="0"/>
          </a:p>
        </p:txBody>
      </p:sp>
      <p:sp>
        <p:nvSpPr>
          <p:cNvPr id="7176" name="Rectangle 9"/>
          <p:cNvSpPr>
            <a:spLocks noChangeArrowheads="1"/>
          </p:cNvSpPr>
          <p:nvPr/>
        </p:nvSpPr>
        <p:spPr bwMode="auto">
          <a:xfrm>
            <a:off x="4643438" y="2205038"/>
            <a:ext cx="143949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a:t>Nuclear Fission</a:t>
            </a:r>
            <a:endParaRPr lang="en-US"/>
          </a:p>
        </p:txBody>
      </p:sp>
      <p:sp>
        <p:nvSpPr>
          <p:cNvPr id="7177" name="Freeform 10"/>
          <p:cNvSpPr>
            <a:spLocks/>
          </p:cNvSpPr>
          <p:nvPr/>
        </p:nvSpPr>
        <p:spPr bwMode="auto">
          <a:xfrm>
            <a:off x="3924300" y="1700213"/>
            <a:ext cx="1211263" cy="347662"/>
          </a:xfrm>
          <a:custGeom>
            <a:avLst/>
            <a:gdLst>
              <a:gd name="T0" fmla="*/ 0 w 763"/>
              <a:gd name="T1" fmla="*/ 1140272405 h 106"/>
              <a:gd name="T2" fmla="*/ 1922880985 w 763"/>
              <a:gd name="T3" fmla="*/ 0 h 106"/>
              <a:gd name="T4" fmla="*/ 1922880985 w 763"/>
              <a:gd name="T5" fmla="*/ 1140272405 h 106"/>
              <a:gd name="T6" fmla="*/ 0 w 763"/>
              <a:gd name="T7" fmla="*/ 1140272405 h 106"/>
              <a:gd name="T8" fmla="*/ 0 60000 65536"/>
              <a:gd name="T9" fmla="*/ 0 60000 65536"/>
              <a:gd name="T10" fmla="*/ 0 60000 65536"/>
              <a:gd name="T11" fmla="*/ 0 60000 65536"/>
              <a:gd name="T12" fmla="*/ 0 w 763"/>
              <a:gd name="T13" fmla="*/ 0 h 106"/>
              <a:gd name="T14" fmla="*/ 763 w 763"/>
              <a:gd name="T15" fmla="*/ 106 h 106"/>
            </a:gdLst>
            <a:ahLst/>
            <a:cxnLst>
              <a:cxn ang="T8">
                <a:pos x="T0" y="T1"/>
              </a:cxn>
              <a:cxn ang="T9">
                <a:pos x="T2" y="T3"/>
              </a:cxn>
              <a:cxn ang="T10">
                <a:pos x="T4" y="T5"/>
              </a:cxn>
              <a:cxn ang="T11">
                <a:pos x="T6" y="T7"/>
              </a:cxn>
            </a:cxnLst>
            <a:rect l="T12" t="T13" r="T14" b="T15"/>
            <a:pathLst>
              <a:path w="763" h="106">
                <a:moveTo>
                  <a:pt x="0" y="106"/>
                </a:moveTo>
                <a:lnTo>
                  <a:pt x="763" y="0"/>
                </a:lnTo>
                <a:lnTo>
                  <a:pt x="763" y="106"/>
                </a:lnTo>
                <a:lnTo>
                  <a:pt x="0" y="106"/>
                </a:lnTo>
                <a:close/>
              </a:path>
            </a:pathLst>
          </a:custGeom>
          <a:solidFill>
            <a:srgbClr val="FF9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8" name="Freeform 11"/>
          <p:cNvSpPr>
            <a:spLocks/>
          </p:cNvSpPr>
          <p:nvPr/>
        </p:nvSpPr>
        <p:spPr bwMode="auto">
          <a:xfrm>
            <a:off x="928688" y="2833688"/>
            <a:ext cx="1230312" cy="366712"/>
          </a:xfrm>
          <a:custGeom>
            <a:avLst/>
            <a:gdLst>
              <a:gd name="T0" fmla="*/ 0 w 775"/>
              <a:gd name="T1" fmla="*/ 1268657529 h 106"/>
              <a:gd name="T2" fmla="*/ 1953119685 w 775"/>
              <a:gd name="T3" fmla="*/ 0 h 106"/>
              <a:gd name="T4" fmla="*/ 1953119685 w 775"/>
              <a:gd name="T5" fmla="*/ 1268657529 h 106"/>
              <a:gd name="T6" fmla="*/ 0 w 775"/>
              <a:gd name="T7" fmla="*/ 1268657529 h 106"/>
              <a:gd name="T8" fmla="*/ 0 60000 65536"/>
              <a:gd name="T9" fmla="*/ 0 60000 65536"/>
              <a:gd name="T10" fmla="*/ 0 60000 65536"/>
              <a:gd name="T11" fmla="*/ 0 60000 65536"/>
              <a:gd name="T12" fmla="*/ 0 w 775"/>
              <a:gd name="T13" fmla="*/ 0 h 106"/>
              <a:gd name="T14" fmla="*/ 775 w 775"/>
              <a:gd name="T15" fmla="*/ 106 h 106"/>
            </a:gdLst>
            <a:ahLst/>
            <a:cxnLst>
              <a:cxn ang="T8">
                <a:pos x="T0" y="T1"/>
              </a:cxn>
              <a:cxn ang="T9">
                <a:pos x="T2" y="T3"/>
              </a:cxn>
              <a:cxn ang="T10">
                <a:pos x="T4" y="T5"/>
              </a:cxn>
              <a:cxn ang="T11">
                <a:pos x="T6" y="T7"/>
              </a:cxn>
            </a:cxnLst>
            <a:rect l="T12" t="T13" r="T14" b="T15"/>
            <a:pathLst>
              <a:path w="775" h="106">
                <a:moveTo>
                  <a:pt x="0" y="106"/>
                </a:moveTo>
                <a:lnTo>
                  <a:pt x="775" y="0"/>
                </a:lnTo>
                <a:lnTo>
                  <a:pt x="775" y="106"/>
                </a:lnTo>
                <a:lnTo>
                  <a:pt x="0" y="106"/>
                </a:lnTo>
                <a:close/>
              </a:path>
            </a:pathLst>
          </a:custGeom>
          <a:solidFill>
            <a:srgbClr val="FF0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79" name="Freeform 12"/>
          <p:cNvSpPr>
            <a:spLocks/>
          </p:cNvSpPr>
          <p:nvPr/>
        </p:nvSpPr>
        <p:spPr bwMode="auto">
          <a:xfrm>
            <a:off x="7160238" y="2781300"/>
            <a:ext cx="1233487" cy="366713"/>
          </a:xfrm>
          <a:custGeom>
            <a:avLst/>
            <a:gdLst>
              <a:gd name="T0" fmla="*/ 0 w 777"/>
              <a:gd name="T1" fmla="*/ 1358367967 h 99"/>
              <a:gd name="T2" fmla="*/ 1958159997 w 777"/>
              <a:gd name="T3" fmla="*/ 0 h 99"/>
              <a:gd name="T4" fmla="*/ 1958159997 w 777"/>
              <a:gd name="T5" fmla="*/ 1358367967 h 99"/>
              <a:gd name="T6" fmla="*/ 0 w 777"/>
              <a:gd name="T7" fmla="*/ 1358367967 h 99"/>
              <a:gd name="T8" fmla="*/ 0 60000 65536"/>
              <a:gd name="T9" fmla="*/ 0 60000 65536"/>
              <a:gd name="T10" fmla="*/ 0 60000 65536"/>
              <a:gd name="T11" fmla="*/ 0 60000 65536"/>
              <a:gd name="T12" fmla="*/ 0 w 777"/>
              <a:gd name="T13" fmla="*/ 0 h 99"/>
              <a:gd name="T14" fmla="*/ 777 w 777"/>
              <a:gd name="T15" fmla="*/ 99 h 99"/>
            </a:gdLst>
            <a:ahLst/>
            <a:cxnLst>
              <a:cxn ang="T8">
                <a:pos x="T0" y="T1"/>
              </a:cxn>
              <a:cxn ang="T9">
                <a:pos x="T2" y="T3"/>
              </a:cxn>
              <a:cxn ang="T10">
                <a:pos x="T4" y="T5"/>
              </a:cxn>
              <a:cxn ang="T11">
                <a:pos x="T6" y="T7"/>
              </a:cxn>
            </a:cxnLst>
            <a:rect l="T12" t="T13" r="T14" b="T15"/>
            <a:pathLst>
              <a:path w="777" h="99">
                <a:moveTo>
                  <a:pt x="0" y="99"/>
                </a:moveTo>
                <a:lnTo>
                  <a:pt x="777" y="0"/>
                </a:lnTo>
                <a:lnTo>
                  <a:pt x="777" y="99"/>
                </a:lnTo>
                <a:lnTo>
                  <a:pt x="0" y="99"/>
                </a:lnTo>
                <a:close/>
              </a:path>
            </a:pathLst>
          </a:custGeom>
          <a:solidFill>
            <a:srgbClr val="008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0" name="Freeform 13"/>
          <p:cNvSpPr>
            <a:spLocks/>
          </p:cNvSpPr>
          <p:nvPr/>
        </p:nvSpPr>
        <p:spPr bwMode="auto">
          <a:xfrm>
            <a:off x="4140200" y="5589588"/>
            <a:ext cx="1252538" cy="398462"/>
          </a:xfrm>
          <a:custGeom>
            <a:avLst/>
            <a:gdLst>
              <a:gd name="T0" fmla="*/ 0 w 789"/>
              <a:gd name="T1" fmla="*/ 1497848769 h 106"/>
              <a:gd name="T2" fmla="*/ 1988405047 w 789"/>
              <a:gd name="T3" fmla="*/ 0 h 106"/>
              <a:gd name="T4" fmla="*/ 1988405047 w 789"/>
              <a:gd name="T5" fmla="*/ 1497848769 h 106"/>
              <a:gd name="T6" fmla="*/ 0 w 789"/>
              <a:gd name="T7" fmla="*/ 1497848769 h 106"/>
              <a:gd name="T8" fmla="*/ 0 60000 65536"/>
              <a:gd name="T9" fmla="*/ 0 60000 65536"/>
              <a:gd name="T10" fmla="*/ 0 60000 65536"/>
              <a:gd name="T11" fmla="*/ 0 60000 65536"/>
              <a:gd name="T12" fmla="*/ 0 w 789"/>
              <a:gd name="T13" fmla="*/ 0 h 106"/>
              <a:gd name="T14" fmla="*/ 789 w 789"/>
              <a:gd name="T15" fmla="*/ 106 h 106"/>
            </a:gdLst>
            <a:ahLst/>
            <a:cxnLst>
              <a:cxn ang="T8">
                <a:pos x="T0" y="T1"/>
              </a:cxn>
              <a:cxn ang="T9">
                <a:pos x="T2" y="T3"/>
              </a:cxn>
              <a:cxn ang="T10">
                <a:pos x="T4" y="T5"/>
              </a:cxn>
              <a:cxn ang="T11">
                <a:pos x="T6" y="T7"/>
              </a:cxn>
            </a:cxnLst>
            <a:rect l="T12" t="T13" r="T14" b="T15"/>
            <a:pathLst>
              <a:path w="789" h="106">
                <a:moveTo>
                  <a:pt x="0" y="106"/>
                </a:moveTo>
                <a:lnTo>
                  <a:pt x="789" y="0"/>
                </a:lnTo>
                <a:lnTo>
                  <a:pt x="789" y="106"/>
                </a:lnTo>
                <a:lnTo>
                  <a:pt x="0" y="10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1" name="Freeform 14"/>
          <p:cNvSpPr>
            <a:spLocks/>
          </p:cNvSpPr>
          <p:nvPr/>
        </p:nvSpPr>
        <p:spPr bwMode="auto">
          <a:xfrm>
            <a:off x="7088800" y="4076700"/>
            <a:ext cx="1238250" cy="393700"/>
          </a:xfrm>
          <a:custGeom>
            <a:avLst/>
            <a:gdLst>
              <a:gd name="T0" fmla="*/ 0 w 780"/>
              <a:gd name="T1" fmla="*/ 1504851391 h 103"/>
              <a:gd name="T2" fmla="*/ 1965722053 w 780"/>
              <a:gd name="T3" fmla="*/ 0 h 103"/>
              <a:gd name="T4" fmla="*/ 1965722053 w 780"/>
              <a:gd name="T5" fmla="*/ 1504851391 h 103"/>
              <a:gd name="T6" fmla="*/ 0 w 780"/>
              <a:gd name="T7" fmla="*/ 1504851391 h 103"/>
              <a:gd name="T8" fmla="*/ 0 60000 65536"/>
              <a:gd name="T9" fmla="*/ 0 60000 65536"/>
              <a:gd name="T10" fmla="*/ 0 60000 65536"/>
              <a:gd name="T11" fmla="*/ 0 60000 65536"/>
              <a:gd name="T12" fmla="*/ 0 w 780"/>
              <a:gd name="T13" fmla="*/ 0 h 103"/>
              <a:gd name="T14" fmla="*/ 780 w 780"/>
              <a:gd name="T15" fmla="*/ 103 h 103"/>
            </a:gdLst>
            <a:ahLst/>
            <a:cxnLst>
              <a:cxn ang="T8">
                <a:pos x="T0" y="T1"/>
              </a:cxn>
              <a:cxn ang="T9">
                <a:pos x="T2" y="T3"/>
              </a:cxn>
              <a:cxn ang="T10">
                <a:pos x="T4" y="T5"/>
              </a:cxn>
              <a:cxn ang="T11">
                <a:pos x="T6" y="T7"/>
              </a:cxn>
            </a:cxnLst>
            <a:rect l="T12" t="T13" r="T14" b="T15"/>
            <a:pathLst>
              <a:path w="780" h="103">
                <a:moveTo>
                  <a:pt x="0" y="103"/>
                </a:moveTo>
                <a:lnTo>
                  <a:pt x="780" y="0"/>
                </a:lnTo>
                <a:lnTo>
                  <a:pt x="780" y="103"/>
                </a:lnTo>
                <a:lnTo>
                  <a:pt x="0" y="103"/>
                </a:lnTo>
                <a:close/>
              </a:path>
            </a:pathLst>
          </a:custGeom>
          <a:solidFill>
            <a:srgbClr val="99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2" name="Freeform 15"/>
          <p:cNvSpPr>
            <a:spLocks/>
          </p:cNvSpPr>
          <p:nvPr/>
        </p:nvSpPr>
        <p:spPr bwMode="auto">
          <a:xfrm>
            <a:off x="3303588" y="2803525"/>
            <a:ext cx="2032000" cy="1716088"/>
          </a:xfrm>
          <a:custGeom>
            <a:avLst/>
            <a:gdLst>
              <a:gd name="T0" fmla="*/ 0 w 1280"/>
              <a:gd name="T1" fmla="*/ 2147483647 h 1081"/>
              <a:gd name="T2" fmla="*/ 2147483647 w 1280"/>
              <a:gd name="T3" fmla="*/ 0 h 1081"/>
              <a:gd name="T4" fmla="*/ 2147483647 w 1280"/>
              <a:gd name="T5" fmla="*/ 2147483647 h 1081"/>
              <a:gd name="T6" fmla="*/ 0 w 1280"/>
              <a:gd name="T7" fmla="*/ 2147483647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3" name="Freeform 16"/>
          <p:cNvSpPr>
            <a:spLocks/>
          </p:cNvSpPr>
          <p:nvPr/>
        </p:nvSpPr>
        <p:spPr bwMode="auto">
          <a:xfrm>
            <a:off x="3303588" y="2803525"/>
            <a:ext cx="2032000" cy="1716088"/>
          </a:xfrm>
          <a:custGeom>
            <a:avLst/>
            <a:gdLst>
              <a:gd name="T0" fmla="*/ 0 w 1280"/>
              <a:gd name="T1" fmla="*/ 2147483647 h 1081"/>
              <a:gd name="T2" fmla="*/ 2147483647 w 1280"/>
              <a:gd name="T3" fmla="*/ 0 h 1081"/>
              <a:gd name="T4" fmla="*/ 2147483647 w 1280"/>
              <a:gd name="T5" fmla="*/ 2147483647 h 1081"/>
              <a:gd name="T6" fmla="*/ 0 w 1280"/>
              <a:gd name="T7" fmla="*/ 2147483647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84" name="Freeform 17"/>
          <p:cNvSpPr>
            <a:spLocks/>
          </p:cNvSpPr>
          <p:nvPr/>
        </p:nvSpPr>
        <p:spPr bwMode="auto">
          <a:xfrm>
            <a:off x="3303588" y="2803525"/>
            <a:ext cx="2032000" cy="1716088"/>
          </a:xfrm>
          <a:custGeom>
            <a:avLst/>
            <a:gdLst>
              <a:gd name="T0" fmla="*/ 0 w 1280"/>
              <a:gd name="T1" fmla="*/ 2147483647 h 1081"/>
              <a:gd name="T2" fmla="*/ 2147483647 w 1280"/>
              <a:gd name="T3" fmla="*/ 0 h 1081"/>
              <a:gd name="T4" fmla="*/ 2147483647 w 1280"/>
              <a:gd name="T5" fmla="*/ 2147483647 h 1081"/>
              <a:gd name="T6" fmla="*/ 0 w 1280"/>
              <a:gd name="T7" fmla="*/ 2147483647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5" name="Freeform 18"/>
          <p:cNvSpPr>
            <a:spLocks/>
          </p:cNvSpPr>
          <p:nvPr/>
        </p:nvSpPr>
        <p:spPr bwMode="auto">
          <a:xfrm>
            <a:off x="3303588" y="2803525"/>
            <a:ext cx="2032000" cy="1716088"/>
          </a:xfrm>
          <a:custGeom>
            <a:avLst/>
            <a:gdLst>
              <a:gd name="T0" fmla="*/ 0 w 1280"/>
              <a:gd name="T1" fmla="*/ 2147483647 h 1081"/>
              <a:gd name="T2" fmla="*/ 2147483647 w 1280"/>
              <a:gd name="T3" fmla="*/ 0 h 1081"/>
              <a:gd name="T4" fmla="*/ 2147483647 w 1280"/>
              <a:gd name="T5" fmla="*/ 2147483647 h 1081"/>
              <a:gd name="T6" fmla="*/ 0 w 1280"/>
              <a:gd name="T7" fmla="*/ 2147483647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86" name="Freeform 19"/>
          <p:cNvSpPr>
            <a:spLocks/>
          </p:cNvSpPr>
          <p:nvPr/>
        </p:nvSpPr>
        <p:spPr bwMode="auto">
          <a:xfrm>
            <a:off x="3313113" y="3054350"/>
            <a:ext cx="2022475" cy="1465263"/>
          </a:xfrm>
          <a:custGeom>
            <a:avLst/>
            <a:gdLst>
              <a:gd name="T0" fmla="*/ 0 w 1274"/>
              <a:gd name="T1" fmla="*/ 2147483647 h 923"/>
              <a:gd name="T2" fmla="*/ 2147483647 w 1274"/>
              <a:gd name="T3" fmla="*/ 2147483647 h 923"/>
              <a:gd name="T4" fmla="*/ 2147483647 w 1274"/>
              <a:gd name="T5" fmla="*/ 0 h 923"/>
              <a:gd name="T6" fmla="*/ 0 w 1274"/>
              <a:gd name="T7" fmla="*/ 2147483647 h 923"/>
              <a:gd name="T8" fmla="*/ 0 60000 65536"/>
              <a:gd name="T9" fmla="*/ 0 60000 65536"/>
              <a:gd name="T10" fmla="*/ 0 60000 65536"/>
              <a:gd name="T11" fmla="*/ 0 60000 65536"/>
              <a:gd name="T12" fmla="*/ 0 w 1274"/>
              <a:gd name="T13" fmla="*/ 0 h 923"/>
              <a:gd name="T14" fmla="*/ 1274 w 1274"/>
              <a:gd name="T15" fmla="*/ 923 h 923"/>
            </a:gdLst>
            <a:ahLst/>
            <a:cxnLst>
              <a:cxn ang="T8">
                <a:pos x="T0" y="T1"/>
              </a:cxn>
              <a:cxn ang="T9">
                <a:pos x="T2" y="T3"/>
              </a:cxn>
              <a:cxn ang="T10">
                <a:pos x="T4" y="T5"/>
              </a:cxn>
              <a:cxn ang="T11">
                <a:pos x="T6" y="T7"/>
              </a:cxn>
            </a:cxnLst>
            <a:rect l="T12" t="T13" r="T14" b="T15"/>
            <a:pathLst>
              <a:path w="1274" h="923">
                <a:moveTo>
                  <a:pt x="0" y="923"/>
                </a:moveTo>
                <a:lnTo>
                  <a:pt x="1274" y="923"/>
                </a:lnTo>
                <a:lnTo>
                  <a:pt x="1274" y="0"/>
                </a:lnTo>
                <a:lnTo>
                  <a:pt x="0" y="92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7" name="Freeform 20"/>
          <p:cNvSpPr>
            <a:spLocks/>
          </p:cNvSpPr>
          <p:nvPr/>
        </p:nvSpPr>
        <p:spPr bwMode="auto">
          <a:xfrm>
            <a:off x="3313113" y="3054350"/>
            <a:ext cx="2022475" cy="1465263"/>
          </a:xfrm>
          <a:custGeom>
            <a:avLst/>
            <a:gdLst>
              <a:gd name="T0" fmla="*/ 0 w 1274"/>
              <a:gd name="T1" fmla="*/ 2147483647 h 923"/>
              <a:gd name="T2" fmla="*/ 2147483647 w 1274"/>
              <a:gd name="T3" fmla="*/ 2147483647 h 923"/>
              <a:gd name="T4" fmla="*/ 2147483647 w 1274"/>
              <a:gd name="T5" fmla="*/ 0 h 923"/>
              <a:gd name="T6" fmla="*/ 0 w 1274"/>
              <a:gd name="T7" fmla="*/ 2147483647 h 923"/>
              <a:gd name="T8" fmla="*/ 0 60000 65536"/>
              <a:gd name="T9" fmla="*/ 0 60000 65536"/>
              <a:gd name="T10" fmla="*/ 0 60000 65536"/>
              <a:gd name="T11" fmla="*/ 0 60000 65536"/>
              <a:gd name="T12" fmla="*/ 0 w 1274"/>
              <a:gd name="T13" fmla="*/ 0 h 923"/>
              <a:gd name="T14" fmla="*/ 1274 w 1274"/>
              <a:gd name="T15" fmla="*/ 923 h 923"/>
            </a:gdLst>
            <a:ahLst/>
            <a:cxnLst>
              <a:cxn ang="T8">
                <a:pos x="T0" y="T1"/>
              </a:cxn>
              <a:cxn ang="T9">
                <a:pos x="T2" y="T3"/>
              </a:cxn>
              <a:cxn ang="T10">
                <a:pos x="T4" y="T5"/>
              </a:cxn>
              <a:cxn ang="T11">
                <a:pos x="T6" y="T7"/>
              </a:cxn>
            </a:cxnLst>
            <a:rect l="T12" t="T13" r="T14" b="T15"/>
            <a:pathLst>
              <a:path w="1274" h="923">
                <a:moveTo>
                  <a:pt x="0" y="923"/>
                </a:moveTo>
                <a:lnTo>
                  <a:pt x="1274" y="923"/>
                </a:lnTo>
                <a:lnTo>
                  <a:pt x="1274" y="0"/>
                </a:lnTo>
                <a:lnTo>
                  <a:pt x="0" y="92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88" name="Freeform 21"/>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89" name="Freeform 22"/>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90" name="Freeform 23"/>
          <p:cNvSpPr>
            <a:spLocks/>
          </p:cNvSpPr>
          <p:nvPr/>
        </p:nvSpPr>
        <p:spPr bwMode="auto">
          <a:xfrm>
            <a:off x="3317875" y="3570288"/>
            <a:ext cx="2017713" cy="942975"/>
          </a:xfrm>
          <a:custGeom>
            <a:avLst/>
            <a:gdLst>
              <a:gd name="T0" fmla="*/ 0 w 1271"/>
              <a:gd name="T1" fmla="*/ 1496972594 h 594"/>
              <a:gd name="T2" fmla="*/ 2147483647 w 1271"/>
              <a:gd name="T3" fmla="*/ 0 h 594"/>
              <a:gd name="T4" fmla="*/ 2147483647 w 1271"/>
              <a:gd name="T5" fmla="*/ 375502432 h 594"/>
              <a:gd name="T6" fmla="*/ 0 w 1271"/>
              <a:gd name="T7" fmla="*/ 1496972594 h 594"/>
              <a:gd name="T8" fmla="*/ 0 60000 65536"/>
              <a:gd name="T9" fmla="*/ 0 60000 65536"/>
              <a:gd name="T10" fmla="*/ 0 60000 65536"/>
              <a:gd name="T11" fmla="*/ 0 60000 65536"/>
              <a:gd name="T12" fmla="*/ 0 w 1271"/>
              <a:gd name="T13" fmla="*/ 0 h 594"/>
              <a:gd name="T14" fmla="*/ 1271 w 1271"/>
              <a:gd name="T15" fmla="*/ 594 h 594"/>
            </a:gdLst>
            <a:ahLst/>
            <a:cxnLst>
              <a:cxn ang="T8">
                <a:pos x="T0" y="T1"/>
              </a:cxn>
              <a:cxn ang="T9">
                <a:pos x="T2" y="T3"/>
              </a:cxn>
              <a:cxn ang="T10">
                <a:pos x="T4" y="T5"/>
              </a:cxn>
              <a:cxn ang="T11">
                <a:pos x="T6" y="T7"/>
              </a:cxn>
            </a:cxnLst>
            <a:rect l="T12" t="T13" r="T14" b="T15"/>
            <a:pathLst>
              <a:path w="1271" h="594">
                <a:moveTo>
                  <a:pt x="0" y="594"/>
                </a:moveTo>
                <a:lnTo>
                  <a:pt x="1271" y="0"/>
                </a:lnTo>
                <a:lnTo>
                  <a:pt x="1271" y="149"/>
                </a:lnTo>
                <a:lnTo>
                  <a:pt x="0" y="594"/>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1" name="Freeform 24"/>
          <p:cNvSpPr>
            <a:spLocks/>
          </p:cNvSpPr>
          <p:nvPr/>
        </p:nvSpPr>
        <p:spPr bwMode="auto">
          <a:xfrm>
            <a:off x="3317875" y="3570288"/>
            <a:ext cx="2017713" cy="942975"/>
          </a:xfrm>
          <a:custGeom>
            <a:avLst/>
            <a:gdLst>
              <a:gd name="T0" fmla="*/ 0 w 1271"/>
              <a:gd name="T1" fmla="*/ 1496972594 h 594"/>
              <a:gd name="T2" fmla="*/ 2147483647 w 1271"/>
              <a:gd name="T3" fmla="*/ 0 h 594"/>
              <a:gd name="T4" fmla="*/ 2147483647 w 1271"/>
              <a:gd name="T5" fmla="*/ 375502432 h 594"/>
              <a:gd name="T6" fmla="*/ 0 w 1271"/>
              <a:gd name="T7" fmla="*/ 1496972594 h 594"/>
              <a:gd name="T8" fmla="*/ 0 60000 65536"/>
              <a:gd name="T9" fmla="*/ 0 60000 65536"/>
              <a:gd name="T10" fmla="*/ 0 60000 65536"/>
              <a:gd name="T11" fmla="*/ 0 60000 65536"/>
              <a:gd name="T12" fmla="*/ 0 w 1271"/>
              <a:gd name="T13" fmla="*/ 0 h 594"/>
              <a:gd name="T14" fmla="*/ 1271 w 1271"/>
              <a:gd name="T15" fmla="*/ 594 h 594"/>
            </a:gdLst>
            <a:ahLst/>
            <a:cxnLst>
              <a:cxn ang="T8">
                <a:pos x="T0" y="T1"/>
              </a:cxn>
              <a:cxn ang="T9">
                <a:pos x="T2" y="T3"/>
              </a:cxn>
              <a:cxn ang="T10">
                <a:pos x="T4" y="T5"/>
              </a:cxn>
              <a:cxn ang="T11">
                <a:pos x="T6" y="T7"/>
              </a:cxn>
            </a:cxnLst>
            <a:rect l="T12" t="T13" r="T14" b="T15"/>
            <a:pathLst>
              <a:path w="1271" h="594">
                <a:moveTo>
                  <a:pt x="0" y="594"/>
                </a:moveTo>
                <a:lnTo>
                  <a:pt x="1271" y="0"/>
                </a:lnTo>
                <a:lnTo>
                  <a:pt x="1271" y="149"/>
                </a:lnTo>
                <a:lnTo>
                  <a:pt x="0" y="594"/>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92" name="Freeform 25"/>
          <p:cNvSpPr>
            <a:spLocks/>
          </p:cNvSpPr>
          <p:nvPr/>
        </p:nvSpPr>
        <p:spPr bwMode="auto">
          <a:xfrm>
            <a:off x="3322638" y="3319463"/>
            <a:ext cx="2012950" cy="1200150"/>
          </a:xfrm>
          <a:custGeom>
            <a:avLst/>
            <a:gdLst>
              <a:gd name="T0" fmla="*/ 0 w 1268"/>
              <a:gd name="T1" fmla="*/ 1905238303 h 756"/>
              <a:gd name="T2" fmla="*/ 2147483647 w 1268"/>
              <a:gd name="T3" fmla="*/ 0 h 756"/>
              <a:gd name="T4" fmla="*/ 2147483647 w 1268"/>
              <a:gd name="T5" fmla="*/ 398184658 h 756"/>
              <a:gd name="T6" fmla="*/ 0 w 1268"/>
              <a:gd name="T7" fmla="*/ 1905238303 h 756"/>
              <a:gd name="T8" fmla="*/ 0 60000 65536"/>
              <a:gd name="T9" fmla="*/ 0 60000 65536"/>
              <a:gd name="T10" fmla="*/ 0 60000 65536"/>
              <a:gd name="T11" fmla="*/ 0 60000 65536"/>
              <a:gd name="T12" fmla="*/ 0 w 1268"/>
              <a:gd name="T13" fmla="*/ 0 h 756"/>
              <a:gd name="T14" fmla="*/ 1268 w 1268"/>
              <a:gd name="T15" fmla="*/ 756 h 756"/>
            </a:gdLst>
            <a:ahLst/>
            <a:cxnLst>
              <a:cxn ang="T8">
                <a:pos x="T0" y="T1"/>
              </a:cxn>
              <a:cxn ang="T9">
                <a:pos x="T2" y="T3"/>
              </a:cxn>
              <a:cxn ang="T10">
                <a:pos x="T4" y="T5"/>
              </a:cxn>
              <a:cxn ang="T11">
                <a:pos x="T6" y="T7"/>
              </a:cxn>
            </a:cxnLst>
            <a:rect l="T12" t="T13" r="T14" b="T15"/>
            <a:pathLst>
              <a:path w="1268" h="756">
                <a:moveTo>
                  <a:pt x="0" y="756"/>
                </a:moveTo>
                <a:lnTo>
                  <a:pt x="1268" y="0"/>
                </a:lnTo>
                <a:lnTo>
                  <a:pt x="1268" y="158"/>
                </a:lnTo>
                <a:lnTo>
                  <a:pt x="0" y="756"/>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3" name="Freeform 26"/>
          <p:cNvSpPr>
            <a:spLocks/>
          </p:cNvSpPr>
          <p:nvPr/>
        </p:nvSpPr>
        <p:spPr bwMode="auto">
          <a:xfrm>
            <a:off x="3322638" y="3319463"/>
            <a:ext cx="2012950" cy="1200150"/>
          </a:xfrm>
          <a:custGeom>
            <a:avLst/>
            <a:gdLst>
              <a:gd name="T0" fmla="*/ 0 w 1268"/>
              <a:gd name="T1" fmla="*/ 1905238303 h 756"/>
              <a:gd name="T2" fmla="*/ 2147483647 w 1268"/>
              <a:gd name="T3" fmla="*/ 0 h 756"/>
              <a:gd name="T4" fmla="*/ 2147483647 w 1268"/>
              <a:gd name="T5" fmla="*/ 398184658 h 756"/>
              <a:gd name="T6" fmla="*/ 0 w 1268"/>
              <a:gd name="T7" fmla="*/ 1905238303 h 756"/>
              <a:gd name="T8" fmla="*/ 0 60000 65536"/>
              <a:gd name="T9" fmla="*/ 0 60000 65536"/>
              <a:gd name="T10" fmla="*/ 0 60000 65536"/>
              <a:gd name="T11" fmla="*/ 0 60000 65536"/>
              <a:gd name="T12" fmla="*/ 0 w 1268"/>
              <a:gd name="T13" fmla="*/ 0 h 756"/>
              <a:gd name="T14" fmla="*/ 1268 w 1268"/>
              <a:gd name="T15" fmla="*/ 756 h 756"/>
            </a:gdLst>
            <a:ahLst/>
            <a:cxnLst>
              <a:cxn ang="T8">
                <a:pos x="T0" y="T1"/>
              </a:cxn>
              <a:cxn ang="T9">
                <a:pos x="T2" y="T3"/>
              </a:cxn>
              <a:cxn ang="T10">
                <a:pos x="T4" y="T5"/>
              </a:cxn>
              <a:cxn ang="T11">
                <a:pos x="T6" y="T7"/>
              </a:cxn>
            </a:cxnLst>
            <a:rect l="T12" t="T13" r="T14" b="T15"/>
            <a:pathLst>
              <a:path w="1268" h="756">
                <a:moveTo>
                  <a:pt x="0" y="756"/>
                </a:moveTo>
                <a:lnTo>
                  <a:pt x="1268" y="0"/>
                </a:lnTo>
                <a:lnTo>
                  <a:pt x="1268" y="158"/>
                </a:lnTo>
                <a:lnTo>
                  <a:pt x="0" y="756"/>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94" name="Freeform 27"/>
          <p:cNvSpPr>
            <a:spLocks/>
          </p:cNvSpPr>
          <p:nvPr/>
        </p:nvSpPr>
        <p:spPr bwMode="auto">
          <a:xfrm>
            <a:off x="3321050" y="3059113"/>
            <a:ext cx="2014538" cy="1454150"/>
          </a:xfrm>
          <a:custGeom>
            <a:avLst/>
            <a:gdLst>
              <a:gd name="T0" fmla="*/ 0 w 1269"/>
              <a:gd name="T1" fmla="*/ 2147483647 h 916"/>
              <a:gd name="T2" fmla="*/ 2147483647 w 1269"/>
              <a:gd name="T3" fmla="*/ 0 h 916"/>
              <a:gd name="T4" fmla="*/ 2147483647 w 1269"/>
              <a:gd name="T5" fmla="*/ 415826563 h 916"/>
              <a:gd name="T6" fmla="*/ 0 w 1269"/>
              <a:gd name="T7" fmla="*/ 2147483647 h 916"/>
              <a:gd name="T8" fmla="*/ 0 60000 65536"/>
              <a:gd name="T9" fmla="*/ 0 60000 65536"/>
              <a:gd name="T10" fmla="*/ 0 60000 65536"/>
              <a:gd name="T11" fmla="*/ 0 60000 65536"/>
              <a:gd name="T12" fmla="*/ 0 w 1269"/>
              <a:gd name="T13" fmla="*/ 0 h 916"/>
              <a:gd name="T14" fmla="*/ 1269 w 1269"/>
              <a:gd name="T15" fmla="*/ 916 h 916"/>
            </a:gdLst>
            <a:ahLst/>
            <a:cxnLst>
              <a:cxn ang="T8">
                <a:pos x="T0" y="T1"/>
              </a:cxn>
              <a:cxn ang="T9">
                <a:pos x="T2" y="T3"/>
              </a:cxn>
              <a:cxn ang="T10">
                <a:pos x="T4" y="T5"/>
              </a:cxn>
              <a:cxn ang="T11">
                <a:pos x="T6" y="T7"/>
              </a:cxn>
            </a:cxnLst>
            <a:rect l="T12" t="T13" r="T14" b="T15"/>
            <a:pathLst>
              <a:path w="1269" h="916">
                <a:moveTo>
                  <a:pt x="0" y="916"/>
                </a:moveTo>
                <a:lnTo>
                  <a:pt x="1269" y="0"/>
                </a:lnTo>
                <a:lnTo>
                  <a:pt x="1269" y="165"/>
                </a:lnTo>
                <a:lnTo>
                  <a:pt x="0" y="916"/>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5" name="Freeform 28"/>
          <p:cNvSpPr>
            <a:spLocks/>
          </p:cNvSpPr>
          <p:nvPr/>
        </p:nvSpPr>
        <p:spPr bwMode="auto">
          <a:xfrm>
            <a:off x="3321050" y="3059113"/>
            <a:ext cx="2014538" cy="1454150"/>
          </a:xfrm>
          <a:custGeom>
            <a:avLst/>
            <a:gdLst>
              <a:gd name="T0" fmla="*/ 0 w 1269"/>
              <a:gd name="T1" fmla="*/ 2147483647 h 916"/>
              <a:gd name="T2" fmla="*/ 2147483647 w 1269"/>
              <a:gd name="T3" fmla="*/ 0 h 916"/>
              <a:gd name="T4" fmla="*/ 2147483647 w 1269"/>
              <a:gd name="T5" fmla="*/ 415826563 h 916"/>
              <a:gd name="T6" fmla="*/ 0 w 1269"/>
              <a:gd name="T7" fmla="*/ 2147483647 h 916"/>
              <a:gd name="T8" fmla="*/ 0 60000 65536"/>
              <a:gd name="T9" fmla="*/ 0 60000 65536"/>
              <a:gd name="T10" fmla="*/ 0 60000 65536"/>
              <a:gd name="T11" fmla="*/ 0 60000 65536"/>
              <a:gd name="T12" fmla="*/ 0 w 1269"/>
              <a:gd name="T13" fmla="*/ 0 h 916"/>
              <a:gd name="T14" fmla="*/ 1269 w 1269"/>
              <a:gd name="T15" fmla="*/ 916 h 916"/>
            </a:gdLst>
            <a:ahLst/>
            <a:cxnLst>
              <a:cxn ang="T8">
                <a:pos x="T0" y="T1"/>
              </a:cxn>
              <a:cxn ang="T9">
                <a:pos x="T2" y="T3"/>
              </a:cxn>
              <a:cxn ang="T10">
                <a:pos x="T4" y="T5"/>
              </a:cxn>
              <a:cxn ang="T11">
                <a:pos x="T6" y="T7"/>
              </a:cxn>
            </a:cxnLst>
            <a:rect l="T12" t="T13" r="T14" b="T15"/>
            <a:pathLst>
              <a:path w="1269" h="916">
                <a:moveTo>
                  <a:pt x="0" y="916"/>
                </a:moveTo>
                <a:lnTo>
                  <a:pt x="1269" y="0"/>
                </a:lnTo>
                <a:lnTo>
                  <a:pt x="1269" y="165"/>
                </a:lnTo>
                <a:lnTo>
                  <a:pt x="0" y="916"/>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96" name="Freeform 29"/>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7" name="Freeform 30"/>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98" name="Freeform 31"/>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99" name="Freeform 32"/>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00" name="Freeform 33"/>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01" name="Freeform 34"/>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02" name="Freeform 35"/>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03" name="Freeform 36"/>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04" name="Freeform 37"/>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05" name="Freeform 38"/>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06" name="Freeform 39"/>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07" name="Freeform 40"/>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08" name="Freeform 41"/>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09" name="Freeform 42"/>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10" name="Freeform 43"/>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11" name="Freeform 44"/>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12" name="Freeform 45"/>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13" name="Freeform 46"/>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14" name="Freeform 47"/>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15" name="Freeform 48"/>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16" name="Freeform 49"/>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17" name="Freeform 50"/>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18" name="Freeform 51"/>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19" name="Freeform 52"/>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20" name="Freeform 53"/>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21" name="Freeform 54"/>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22" name="Freeform 55"/>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23" name="Freeform 56"/>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24" name="Freeform 57"/>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25" name="Freeform 58"/>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26" name="Freeform 59"/>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27" name="Freeform 60"/>
          <p:cNvSpPr>
            <a:spLocks/>
          </p:cNvSpPr>
          <p:nvPr/>
        </p:nvSpPr>
        <p:spPr bwMode="auto">
          <a:xfrm>
            <a:off x="3317875" y="3802063"/>
            <a:ext cx="2017713" cy="717550"/>
          </a:xfrm>
          <a:custGeom>
            <a:avLst/>
            <a:gdLst>
              <a:gd name="T0" fmla="*/ 0 w 1271"/>
              <a:gd name="T1" fmla="*/ 1139110714 h 452"/>
              <a:gd name="T2" fmla="*/ 2147483647 w 1271"/>
              <a:gd name="T3" fmla="*/ 0 h 452"/>
              <a:gd name="T4" fmla="*/ 2147483647 w 1271"/>
              <a:gd name="T5" fmla="*/ 385584695 h 452"/>
              <a:gd name="T6" fmla="*/ 0 w 1271"/>
              <a:gd name="T7" fmla="*/ 1139110714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28" name="Freeform 61"/>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29" name="Freeform 62"/>
          <p:cNvSpPr>
            <a:spLocks/>
          </p:cNvSpPr>
          <p:nvPr/>
        </p:nvSpPr>
        <p:spPr bwMode="auto">
          <a:xfrm>
            <a:off x="3321050" y="4044950"/>
            <a:ext cx="2014538" cy="468313"/>
          </a:xfrm>
          <a:custGeom>
            <a:avLst/>
            <a:gdLst>
              <a:gd name="T0" fmla="*/ 0 w 1269"/>
              <a:gd name="T1" fmla="*/ 743447572 h 295"/>
              <a:gd name="T2" fmla="*/ 2147483647 w 1269"/>
              <a:gd name="T3" fmla="*/ 0 h 295"/>
              <a:gd name="T4" fmla="*/ 2147483647 w 1269"/>
              <a:gd name="T5" fmla="*/ 367943152 h 295"/>
              <a:gd name="T6" fmla="*/ 0 w 1269"/>
              <a:gd name="T7" fmla="*/ 743447572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30" name="Freeform 63"/>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31" name="Freeform 64"/>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32" name="Freeform 65"/>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33" name="Freeform 66"/>
          <p:cNvSpPr>
            <a:spLocks/>
          </p:cNvSpPr>
          <p:nvPr/>
        </p:nvSpPr>
        <p:spPr bwMode="auto">
          <a:xfrm>
            <a:off x="3322638" y="4276725"/>
            <a:ext cx="2012950" cy="242888"/>
          </a:xfrm>
          <a:custGeom>
            <a:avLst/>
            <a:gdLst>
              <a:gd name="T0" fmla="*/ 0 w 1268"/>
              <a:gd name="T1" fmla="*/ 385585439 h 153"/>
              <a:gd name="T2" fmla="*/ 2147483647 w 1268"/>
              <a:gd name="T3" fmla="*/ 0 h 153"/>
              <a:gd name="T4" fmla="*/ 2147483647 w 1268"/>
              <a:gd name="T5" fmla="*/ 385585439 h 153"/>
              <a:gd name="T6" fmla="*/ 0 w 1268"/>
              <a:gd name="T7" fmla="*/ 385585439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234" name="Rectangle 67"/>
          <p:cNvSpPr>
            <a:spLocks noChangeArrowheads="1"/>
          </p:cNvSpPr>
          <p:nvPr/>
        </p:nvSpPr>
        <p:spPr bwMode="auto">
          <a:xfrm>
            <a:off x="4124325" y="3873500"/>
            <a:ext cx="117570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Stabilization</a:t>
            </a:r>
            <a:endParaRPr lang="en-US"/>
          </a:p>
        </p:txBody>
      </p:sp>
      <p:sp>
        <p:nvSpPr>
          <p:cNvPr id="7235" name="Rectangle 68"/>
          <p:cNvSpPr>
            <a:spLocks noChangeArrowheads="1"/>
          </p:cNvSpPr>
          <p:nvPr/>
        </p:nvSpPr>
        <p:spPr bwMode="auto">
          <a:xfrm>
            <a:off x="4281488" y="4076700"/>
            <a:ext cx="8104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 Triangle</a:t>
            </a:r>
            <a:endParaRPr lang="en-US"/>
          </a:p>
        </p:txBody>
      </p:sp>
      <p:sp>
        <p:nvSpPr>
          <p:cNvPr id="7236" name="Freeform 69"/>
          <p:cNvSpPr>
            <a:spLocks/>
          </p:cNvSpPr>
          <p:nvPr/>
        </p:nvSpPr>
        <p:spPr bwMode="auto">
          <a:xfrm>
            <a:off x="3287713" y="4500563"/>
            <a:ext cx="2052637" cy="34925"/>
          </a:xfrm>
          <a:custGeom>
            <a:avLst/>
            <a:gdLst>
              <a:gd name="T0" fmla="*/ 2147483647 w 1293"/>
              <a:gd name="T1" fmla="*/ 30241877 h 22"/>
              <a:gd name="T2" fmla="*/ 2147483647 w 1293"/>
              <a:gd name="T3" fmla="*/ 0 h 22"/>
              <a:gd name="T4" fmla="*/ 0 w 1293"/>
              <a:gd name="T5" fmla="*/ 0 h 22"/>
              <a:gd name="T6" fmla="*/ 0 w 1293"/>
              <a:gd name="T7" fmla="*/ 55443443 h 22"/>
              <a:gd name="T8" fmla="*/ 2147483647 w 1293"/>
              <a:gd name="T9" fmla="*/ 55443443 h 22"/>
              <a:gd name="T10" fmla="*/ 2147483647 w 1293"/>
              <a:gd name="T11" fmla="*/ 30241877 h 22"/>
              <a:gd name="T12" fmla="*/ 0 60000 65536"/>
              <a:gd name="T13" fmla="*/ 0 60000 65536"/>
              <a:gd name="T14" fmla="*/ 0 60000 65536"/>
              <a:gd name="T15" fmla="*/ 0 60000 65536"/>
              <a:gd name="T16" fmla="*/ 0 60000 65536"/>
              <a:gd name="T17" fmla="*/ 0 60000 65536"/>
              <a:gd name="T18" fmla="*/ 0 w 1293"/>
              <a:gd name="T19" fmla="*/ 0 h 22"/>
              <a:gd name="T20" fmla="*/ 1293 w 129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93" h="22">
                <a:moveTo>
                  <a:pt x="1293" y="12"/>
                </a:moveTo>
                <a:lnTo>
                  <a:pt x="1293" y="0"/>
                </a:lnTo>
                <a:lnTo>
                  <a:pt x="0" y="0"/>
                </a:lnTo>
                <a:lnTo>
                  <a:pt x="0" y="22"/>
                </a:lnTo>
                <a:lnTo>
                  <a:pt x="1293" y="22"/>
                </a:lnTo>
                <a:lnTo>
                  <a:pt x="1293" y="12"/>
                </a:lnTo>
                <a:close/>
              </a:path>
            </a:pathLst>
          </a:custGeom>
          <a:solidFill>
            <a:srgbClr val="EE9C6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37" name="Rectangle 70"/>
          <p:cNvSpPr>
            <a:spLocks noChangeArrowheads="1"/>
          </p:cNvSpPr>
          <p:nvPr/>
        </p:nvSpPr>
        <p:spPr bwMode="auto">
          <a:xfrm>
            <a:off x="3135313" y="4595813"/>
            <a:ext cx="4680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srgbClr val="000000"/>
                </a:solidFill>
              </a:rPr>
              <a:t>2007</a:t>
            </a:r>
            <a:endParaRPr lang="en-US" dirty="0"/>
          </a:p>
        </p:txBody>
      </p:sp>
      <p:sp>
        <p:nvSpPr>
          <p:cNvPr id="7238" name="Rectangle 71"/>
          <p:cNvSpPr>
            <a:spLocks noChangeArrowheads="1"/>
          </p:cNvSpPr>
          <p:nvPr/>
        </p:nvSpPr>
        <p:spPr bwMode="auto">
          <a:xfrm>
            <a:off x="5119688" y="4595813"/>
            <a:ext cx="4680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srgbClr val="000000"/>
                </a:solidFill>
              </a:rPr>
              <a:t>2057</a:t>
            </a:r>
            <a:endParaRPr lang="en-US" dirty="0"/>
          </a:p>
        </p:txBody>
      </p:sp>
      <p:sp>
        <p:nvSpPr>
          <p:cNvPr id="7239" name="Rectangle 72"/>
          <p:cNvSpPr>
            <a:spLocks noChangeArrowheads="1"/>
          </p:cNvSpPr>
          <p:nvPr/>
        </p:nvSpPr>
        <p:spPr bwMode="auto">
          <a:xfrm>
            <a:off x="5434013" y="4370388"/>
            <a:ext cx="70788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srgbClr val="000000"/>
                </a:solidFill>
              </a:rPr>
              <a:t>8 </a:t>
            </a:r>
            <a:r>
              <a:rPr lang="en-US" b="1" dirty="0" err="1">
                <a:solidFill>
                  <a:srgbClr val="000000"/>
                </a:solidFill>
              </a:rPr>
              <a:t>BtC</a:t>
            </a:r>
            <a:r>
              <a:rPr lang="en-US" b="1" dirty="0">
                <a:solidFill>
                  <a:srgbClr val="000000"/>
                </a:solidFill>
              </a:rPr>
              <a:t>/y</a:t>
            </a:r>
            <a:endParaRPr lang="en-US" dirty="0"/>
          </a:p>
        </p:txBody>
      </p:sp>
      <p:sp>
        <p:nvSpPr>
          <p:cNvPr id="7240" name="Rectangle 73"/>
          <p:cNvSpPr>
            <a:spLocks noChangeArrowheads="1"/>
          </p:cNvSpPr>
          <p:nvPr/>
        </p:nvSpPr>
        <p:spPr bwMode="auto">
          <a:xfrm>
            <a:off x="5399088" y="2695575"/>
            <a:ext cx="82490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srgbClr val="000000"/>
                </a:solidFill>
              </a:rPr>
              <a:t>16 </a:t>
            </a:r>
            <a:r>
              <a:rPr lang="en-US" b="1" dirty="0" err="1">
                <a:solidFill>
                  <a:srgbClr val="000000"/>
                </a:solidFill>
              </a:rPr>
              <a:t>BtC</a:t>
            </a:r>
            <a:r>
              <a:rPr lang="en-US" b="1" dirty="0">
                <a:solidFill>
                  <a:srgbClr val="000000"/>
                </a:solidFill>
              </a:rPr>
              <a:t>/y</a:t>
            </a:r>
            <a:endParaRPr lang="en-US" dirty="0"/>
          </a:p>
        </p:txBody>
      </p:sp>
      <p:sp>
        <p:nvSpPr>
          <p:cNvPr id="7241" name="Line 74"/>
          <p:cNvSpPr>
            <a:spLocks noChangeShapeType="1"/>
          </p:cNvSpPr>
          <p:nvPr/>
        </p:nvSpPr>
        <p:spPr bwMode="auto">
          <a:xfrm flipV="1">
            <a:off x="3276600" y="2768600"/>
            <a:ext cx="2057400" cy="172720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42" name="Text Box 75"/>
          <p:cNvSpPr txBox="1">
            <a:spLocks noChangeArrowheads="1"/>
          </p:cNvSpPr>
          <p:nvPr/>
        </p:nvSpPr>
        <p:spPr bwMode="auto">
          <a:xfrm>
            <a:off x="1066800" y="333375"/>
            <a:ext cx="80772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dirty="0">
                <a:latin typeface="Arial" pitchFamily="34" charset="0"/>
                <a:cs typeface="Arial" pitchFamily="34" charset="0"/>
              </a:rPr>
              <a:t>What are the options? </a:t>
            </a:r>
          </a:p>
        </p:txBody>
      </p:sp>
      <p:sp>
        <p:nvSpPr>
          <p:cNvPr id="7243" name="Oval 76"/>
          <p:cNvSpPr>
            <a:spLocks noChangeArrowheads="1"/>
          </p:cNvSpPr>
          <p:nvPr/>
        </p:nvSpPr>
        <p:spPr bwMode="auto">
          <a:xfrm>
            <a:off x="611188" y="1557338"/>
            <a:ext cx="8375650" cy="467995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244" name="Rectangle 77"/>
          <p:cNvSpPr>
            <a:spLocks noChangeArrowheads="1"/>
          </p:cNvSpPr>
          <p:nvPr/>
        </p:nvSpPr>
        <p:spPr bwMode="auto">
          <a:xfrm>
            <a:off x="4787900" y="5084763"/>
            <a:ext cx="205566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b="1" dirty="0"/>
              <a:t>Renewable Electricity and Fuels</a:t>
            </a:r>
            <a:endParaRPr lang="en-US" dirty="0"/>
          </a:p>
        </p:txBody>
      </p:sp>
      <p:sp>
        <p:nvSpPr>
          <p:cNvPr id="7245" name="Line 78"/>
          <p:cNvSpPr>
            <a:spLocks noChangeShapeType="1"/>
          </p:cNvSpPr>
          <p:nvPr/>
        </p:nvSpPr>
        <p:spPr bwMode="auto">
          <a:xfrm>
            <a:off x="4500563" y="2133600"/>
            <a:ext cx="0" cy="3603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46" name="Line 79"/>
          <p:cNvSpPr>
            <a:spLocks noChangeShapeType="1"/>
          </p:cNvSpPr>
          <p:nvPr/>
        </p:nvSpPr>
        <p:spPr bwMode="auto">
          <a:xfrm rot="4448490">
            <a:off x="6871313" y="2997200"/>
            <a:ext cx="1587" cy="3603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47" name="Line 80"/>
          <p:cNvSpPr>
            <a:spLocks noChangeShapeType="1"/>
          </p:cNvSpPr>
          <p:nvPr/>
        </p:nvSpPr>
        <p:spPr bwMode="auto">
          <a:xfrm rot="10800000">
            <a:off x="4643438" y="5157788"/>
            <a:ext cx="0"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48" name="Line 81"/>
          <p:cNvSpPr>
            <a:spLocks noChangeShapeType="1"/>
          </p:cNvSpPr>
          <p:nvPr/>
        </p:nvSpPr>
        <p:spPr bwMode="auto">
          <a:xfrm rot="-6708084">
            <a:off x="2555875" y="4292601"/>
            <a:ext cx="1587" cy="36036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49" name="Line 82"/>
          <p:cNvSpPr>
            <a:spLocks noChangeShapeType="1"/>
          </p:cNvSpPr>
          <p:nvPr/>
        </p:nvSpPr>
        <p:spPr bwMode="auto">
          <a:xfrm rot="7037646">
            <a:off x="6653363" y="4135499"/>
            <a:ext cx="186406" cy="59533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250" name="Line 83"/>
          <p:cNvSpPr>
            <a:spLocks noChangeShapeType="1"/>
          </p:cNvSpPr>
          <p:nvPr/>
        </p:nvSpPr>
        <p:spPr bwMode="auto">
          <a:xfrm rot="-4313216">
            <a:off x="2484438" y="2924175"/>
            <a:ext cx="1587" cy="36036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166757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143000" y="400050"/>
            <a:ext cx="8001000" cy="814388"/>
          </a:xfrm>
          <a:noFill/>
        </p:spPr>
        <p:txBody>
          <a:bodyPr>
            <a:normAutofit/>
          </a:bodyPr>
          <a:lstStyle/>
          <a:p>
            <a:pPr eaLnBrk="1" hangingPunct="1"/>
            <a:r>
              <a:rPr lang="en-US" sz="4000" dirty="0" smtClean="0"/>
              <a:t> Measures to mitigate climate change</a:t>
            </a:r>
            <a:endParaRPr lang="en-GB" sz="4000" dirty="0" smtClean="0"/>
          </a:p>
        </p:txBody>
      </p:sp>
      <p:sp>
        <p:nvSpPr>
          <p:cNvPr id="2051" name="Rectangle 3"/>
          <p:cNvSpPr>
            <a:spLocks noGrp="1" noChangeArrowheads="1"/>
          </p:cNvSpPr>
          <p:nvPr>
            <p:ph idx="1"/>
          </p:nvPr>
        </p:nvSpPr>
        <p:spPr>
          <a:xfrm>
            <a:off x="1295400" y="1362075"/>
            <a:ext cx="7848600" cy="3962400"/>
          </a:xfrm>
        </p:spPr>
        <p:txBody>
          <a:bodyPr>
            <a:normAutofit fontScale="85000" lnSpcReduction="20000"/>
          </a:bodyPr>
          <a:lstStyle/>
          <a:p>
            <a:pPr eaLnBrk="1" hangingPunct="1">
              <a:lnSpc>
                <a:spcPct val="90000"/>
              </a:lnSpc>
              <a:buFont typeface="Wingdings" pitchFamily="2" charset="2"/>
              <a:buChar char="§"/>
            </a:pPr>
            <a:r>
              <a:rPr lang="en-GB" sz="3000" b="1" dirty="0" smtClean="0">
                <a:solidFill>
                  <a:srgbClr val="1D03A1"/>
                </a:solidFill>
                <a:cs typeface="Arial" pitchFamily="34" charset="0"/>
              </a:rPr>
              <a:t>Para. 37 of Decision 17/CP.8</a:t>
            </a:r>
          </a:p>
          <a:p>
            <a:pPr eaLnBrk="1" hangingPunct="1">
              <a:lnSpc>
                <a:spcPct val="90000"/>
              </a:lnSpc>
              <a:buFont typeface="Wingdings" pitchFamily="2" charset="2"/>
              <a:buChar char="§"/>
            </a:pPr>
            <a:endParaRPr lang="en-GB" sz="500" b="1" dirty="0" smtClean="0">
              <a:solidFill>
                <a:srgbClr val="040404"/>
              </a:solidFill>
              <a:cs typeface="Arial" pitchFamily="34" charset="0"/>
            </a:endParaRPr>
          </a:p>
          <a:p>
            <a:pPr eaLnBrk="1" hangingPunct="1">
              <a:lnSpc>
                <a:spcPct val="90000"/>
              </a:lnSpc>
              <a:buFont typeface="Wingdings" pitchFamily="2" charset="2"/>
              <a:buChar char="ü"/>
            </a:pPr>
            <a:r>
              <a:rPr lang="en-GB" b="1" dirty="0" smtClean="0">
                <a:solidFill>
                  <a:srgbClr val="040404"/>
                </a:solidFill>
                <a:cs typeface="Arial" pitchFamily="34" charset="0"/>
              </a:rPr>
              <a:t>Articles 4.1 </a:t>
            </a:r>
            <a:r>
              <a:rPr lang="en-GB" dirty="0" smtClean="0">
                <a:solidFill>
                  <a:srgbClr val="040404"/>
                </a:solidFill>
                <a:cs typeface="Arial" pitchFamily="34" charset="0"/>
              </a:rPr>
              <a:t>and</a:t>
            </a:r>
            <a:r>
              <a:rPr lang="en-GB" b="1" dirty="0" smtClean="0">
                <a:solidFill>
                  <a:srgbClr val="040404"/>
                </a:solidFill>
                <a:cs typeface="Arial" pitchFamily="34" charset="0"/>
              </a:rPr>
              <a:t> 12.1 </a:t>
            </a:r>
            <a:r>
              <a:rPr lang="en-GB" dirty="0" smtClean="0">
                <a:solidFill>
                  <a:srgbClr val="040404"/>
                </a:solidFill>
                <a:cs typeface="Arial" pitchFamily="34" charset="0"/>
              </a:rPr>
              <a:t>of the Convention, commits Parties to </a:t>
            </a:r>
            <a:r>
              <a:rPr lang="en-GB" b="1" dirty="0" smtClean="0">
                <a:solidFill>
                  <a:srgbClr val="040404"/>
                </a:solidFill>
                <a:cs typeface="Arial" pitchFamily="34" charset="0"/>
              </a:rPr>
              <a:t>develop</a:t>
            </a:r>
            <a:r>
              <a:rPr lang="en-GB" dirty="0" smtClean="0">
                <a:solidFill>
                  <a:srgbClr val="040404"/>
                </a:solidFill>
                <a:cs typeface="Arial" pitchFamily="34" charset="0"/>
              </a:rPr>
              <a:t> national and, where appropriate, regional </a:t>
            </a:r>
            <a:r>
              <a:rPr lang="en-GB" b="1" dirty="0" smtClean="0">
                <a:solidFill>
                  <a:srgbClr val="040404"/>
                </a:solidFill>
                <a:cs typeface="Arial" pitchFamily="34" charset="0"/>
              </a:rPr>
              <a:t>programmes and measures</a:t>
            </a:r>
            <a:r>
              <a:rPr lang="en-GB" dirty="0" smtClean="0">
                <a:solidFill>
                  <a:srgbClr val="040404"/>
                </a:solidFill>
                <a:cs typeface="Arial" pitchFamily="34" charset="0"/>
              </a:rPr>
              <a:t> that will result in the mitigation of human induced climate change.</a:t>
            </a:r>
          </a:p>
          <a:p>
            <a:pPr eaLnBrk="1" hangingPunct="1">
              <a:lnSpc>
                <a:spcPct val="90000"/>
              </a:lnSpc>
              <a:buFont typeface="Wingdings" pitchFamily="2" charset="2"/>
              <a:buChar char="ü"/>
            </a:pPr>
            <a:endParaRPr lang="en-GB" sz="300" dirty="0" smtClean="0">
              <a:solidFill>
                <a:srgbClr val="040404"/>
              </a:solidFill>
              <a:cs typeface="Arial" pitchFamily="34" charset="0"/>
            </a:endParaRPr>
          </a:p>
          <a:p>
            <a:pPr eaLnBrk="1" hangingPunct="1">
              <a:lnSpc>
                <a:spcPct val="90000"/>
              </a:lnSpc>
              <a:buFont typeface="Wingdings" pitchFamily="2" charset="2"/>
              <a:buChar char="ü"/>
            </a:pPr>
            <a:r>
              <a:rPr lang="en-GB" dirty="0" smtClean="0">
                <a:solidFill>
                  <a:srgbClr val="040404"/>
                </a:solidFill>
                <a:cs typeface="Arial" pitchFamily="34" charset="0"/>
              </a:rPr>
              <a:t>Although developing countries are not required to take on emission reduction commitments, undertaking climate change mitigation and assessment </a:t>
            </a:r>
            <a:r>
              <a:rPr lang="en-GB" b="1" dirty="0" smtClean="0">
                <a:solidFill>
                  <a:srgbClr val="040404"/>
                </a:solidFill>
                <a:cs typeface="Arial" pitchFamily="34" charset="0"/>
              </a:rPr>
              <a:t>could provide</a:t>
            </a:r>
            <a:r>
              <a:rPr lang="en-GB" dirty="0" smtClean="0">
                <a:solidFill>
                  <a:srgbClr val="040404"/>
                </a:solidFill>
                <a:cs typeface="Arial" pitchFamily="34" charset="0"/>
              </a:rPr>
              <a:t> </a:t>
            </a:r>
            <a:r>
              <a:rPr lang="en-GB" b="1" dirty="0" smtClean="0">
                <a:solidFill>
                  <a:srgbClr val="040404"/>
                </a:solidFill>
                <a:cs typeface="Arial" pitchFamily="34" charset="0"/>
              </a:rPr>
              <a:t>ancillary benefits for </a:t>
            </a:r>
            <a:r>
              <a:rPr lang="en-GB" b="1" u="sng" dirty="0" smtClean="0">
                <a:solidFill>
                  <a:srgbClr val="B31731"/>
                </a:solidFill>
                <a:cs typeface="Arial" pitchFamily="34" charset="0"/>
              </a:rPr>
              <a:t>sustainable development</a:t>
            </a:r>
            <a:r>
              <a:rPr lang="en-GB" dirty="0" smtClean="0">
                <a:solidFill>
                  <a:srgbClr val="040404"/>
                </a:solidFill>
                <a:cs typeface="Arial" pitchFamily="34" charset="0"/>
              </a:rPr>
              <a:t>, such as particulate pollution reduction,      ..</a:t>
            </a:r>
            <a:r>
              <a:rPr lang="en-GB" dirty="0" smtClean="0">
                <a:solidFill>
                  <a:srgbClr val="2A7E2A"/>
                </a:solidFill>
              </a:rPr>
              <a:t>/..</a:t>
            </a:r>
          </a:p>
        </p:txBody>
      </p:sp>
      <p:sp>
        <p:nvSpPr>
          <p:cNvPr id="2053" name="Rectangle 6"/>
          <p:cNvSpPr>
            <a:spLocks noChangeArrowheads="1"/>
          </p:cNvSpPr>
          <p:nvPr/>
        </p:nvSpPr>
        <p:spPr bwMode="auto">
          <a:xfrm>
            <a:off x="1709738" y="1281113"/>
            <a:ext cx="9144000" cy="0"/>
          </a:xfrm>
          <a:prstGeom prst="rect">
            <a:avLst/>
          </a:prstGeom>
          <a:noFill/>
          <a:ln w="9525">
            <a:noFill/>
            <a:miter lim="800000"/>
            <a:headEnd/>
            <a:tailEnd/>
          </a:ln>
        </p:spPr>
        <p:txBody>
          <a:bodyPr>
            <a:spAutoFit/>
          </a:bodyPr>
          <a:lstStyle/>
          <a:p>
            <a:endParaRPr lang="en-US"/>
          </a:p>
        </p:txBody>
      </p:sp>
      <p:graphicFrame>
        <p:nvGraphicFramePr>
          <p:cNvPr id="2050" name="Object 1024"/>
          <p:cNvGraphicFramePr>
            <a:graphicFrameLocks noChangeAspect="1"/>
          </p:cNvGraphicFramePr>
          <p:nvPr/>
        </p:nvGraphicFramePr>
        <p:xfrm>
          <a:off x="1295400" y="4953000"/>
          <a:ext cx="76200" cy="1447800"/>
        </p:xfrm>
        <a:graphic>
          <a:graphicData uri="http://schemas.openxmlformats.org/presentationml/2006/ole">
            <p:oleObj spid="_x0000_s4098" name="Bitmap Image" r:id="rId4" imgW="1247619" imgH="1267002" progId="PBrus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400" b="1"/>
              <a:t>Why Nepal concerned?</a:t>
            </a:r>
          </a:p>
        </p:txBody>
      </p:sp>
      <p:sp>
        <p:nvSpPr>
          <p:cNvPr id="20483" name="Rectangle 3"/>
          <p:cNvSpPr>
            <a:spLocks noGrp="1" noChangeArrowheads="1"/>
          </p:cNvSpPr>
          <p:nvPr>
            <p:ph idx="1"/>
          </p:nvPr>
        </p:nvSpPr>
        <p:spPr>
          <a:xfrm>
            <a:off x="1143000" y="1752600"/>
            <a:ext cx="7543800" cy="4525963"/>
          </a:xfrm>
        </p:spPr>
        <p:txBody>
          <a:bodyPr>
            <a:normAutofit lnSpcReduction="10000"/>
          </a:bodyPr>
          <a:lstStyle/>
          <a:p>
            <a:r>
              <a:rPr lang="en-US" sz="2200" dirty="0"/>
              <a:t>Nepalese should be concerned about climate change since this phenomenon might have substantial adverse impacts on them.</a:t>
            </a:r>
          </a:p>
          <a:p>
            <a:pPr>
              <a:buFont typeface="Wingdings" pitchFamily="2" charset="2"/>
              <a:buNone/>
            </a:pPr>
            <a:endParaRPr lang="en-US" sz="2200" dirty="0"/>
          </a:p>
          <a:p>
            <a:r>
              <a:rPr lang="en-US" sz="2200" dirty="0"/>
              <a:t> Main categories of impacts are : water resources and hydro power; agriculture and human health.</a:t>
            </a:r>
          </a:p>
          <a:p>
            <a:pPr>
              <a:buFont typeface="Wingdings" pitchFamily="2" charset="2"/>
              <a:buNone/>
            </a:pPr>
            <a:endParaRPr lang="en-US" sz="2200" dirty="0"/>
          </a:p>
          <a:p>
            <a:r>
              <a:rPr lang="en-US" sz="2200" dirty="0"/>
              <a:t>Each of these impacts poses serious threats to economy of Nepal </a:t>
            </a:r>
          </a:p>
          <a:p>
            <a:pPr>
              <a:buFont typeface="Wingdings" pitchFamily="2" charset="2"/>
              <a:buNone/>
            </a:pPr>
            <a:endParaRPr lang="en-US" sz="2200" dirty="0"/>
          </a:p>
          <a:p>
            <a:r>
              <a:rPr lang="en-US" sz="2200" dirty="0"/>
              <a:t>Therefore, Nepal has to initiate mitigation measures for its own sake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3230562"/>
          </a:xfrm>
        </p:spPr>
        <p:txBody>
          <a:bodyPr>
            <a:normAutofit fontScale="90000"/>
          </a:bodyPr>
          <a:lstStyle/>
          <a:p>
            <a:r>
              <a:rPr lang="en-US" b="1" dirty="0" smtClean="0">
                <a:solidFill>
                  <a:srgbClr val="000099"/>
                </a:solidFill>
              </a:rPr>
              <a:t>Developing Mitigation strategy: </a:t>
            </a:r>
            <a:br>
              <a:rPr lang="en-US" b="1" dirty="0" smtClean="0">
                <a:solidFill>
                  <a:srgbClr val="000099"/>
                </a:solidFill>
              </a:rPr>
            </a:br>
            <a:r>
              <a:rPr lang="en-US" b="1" dirty="0" smtClean="0">
                <a:solidFill>
                  <a:srgbClr val="000099"/>
                </a:solidFill>
              </a:rPr>
              <a:t/>
            </a:r>
            <a:br>
              <a:rPr lang="en-US" b="1" dirty="0" smtClean="0">
                <a:solidFill>
                  <a:srgbClr val="000099"/>
                </a:solidFill>
              </a:rPr>
            </a:br>
            <a:r>
              <a:rPr lang="en-US" b="1" dirty="0" smtClean="0">
                <a:solidFill>
                  <a:srgbClr val="000099"/>
                </a:solidFill>
              </a:rPr>
              <a:t>Identifying target GHG and sources</a:t>
            </a:r>
            <a:br>
              <a:rPr lang="en-US" b="1" dirty="0" smtClean="0">
                <a:solidFill>
                  <a:srgbClr val="000099"/>
                </a:solidFill>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1524000"/>
          <a:ext cx="70104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066800" y="457200"/>
            <a:ext cx="6781800" cy="1077218"/>
          </a:xfrm>
          <a:prstGeom prst="rect">
            <a:avLst/>
          </a:prstGeom>
        </p:spPr>
        <p:txBody>
          <a:bodyPr wrap="square">
            <a:spAutoFit/>
          </a:bodyPr>
          <a:lstStyle/>
          <a:p>
            <a:r>
              <a:rPr lang="en-US" sz="3200" dirty="0" smtClean="0"/>
              <a:t>GHG emissions from Nepal in the base year 2000 (</a:t>
            </a:r>
            <a:r>
              <a:rPr lang="en-US" sz="2000" dirty="0" smtClean="0"/>
              <a:t>MOEST, 2014</a:t>
            </a:r>
            <a:r>
              <a:rPr lang="en-US" sz="3200" dirty="0" smtClean="0"/>
              <a:t>)</a:t>
            </a:r>
            <a:endParaRPr lang="en-US" sz="3200" dirty="0"/>
          </a:p>
        </p:txBody>
      </p:sp>
      <p:sp>
        <p:nvSpPr>
          <p:cNvPr id="5" name="Rectangle 4"/>
          <p:cNvSpPr/>
          <p:nvPr/>
        </p:nvSpPr>
        <p:spPr>
          <a:xfrm>
            <a:off x="1752600" y="5460326"/>
            <a:ext cx="4280922" cy="646331"/>
          </a:xfrm>
          <a:prstGeom prst="rect">
            <a:avLst/>
          </a:prstGeom>
        </p:spPr>
        <p:txBody>
          <a:bodyPr wrap="square">
            <a:spAutoFit/>
          </a:bodyPr>
          <a:lstStyle/>
          <a:p>
            <a:r>
              <a:rPr lang="en-US" dirty="0" smtClean="0"/>
              <a:t>Total </a:t>
            </a:r>
            <a:r>
              <a:rPr lang="en-US" dirty="0" err="1" smtClean="0"/>
              <a:t>ghg</a:t>
            </a:r>
            <a:r>
              <a:rPr lang="en-US" dirty="0" smtClean="0"/>
              <a:t> emission =24877 </a:t>
            </a:r>
            <a:r>
              <a:rPr lang="en-US" dirty="0" err="1" smtClean="0"/>
              <a:t>Gg</a:t>
            </a:r>
            <a:r>
              <a:rPr lang="en-US" dirty="0" smtClean="0"/>
              <a:t> CO2 equivalent (</a:t>
            </a:r>
            <a:r>
              <a:rPr lang="en-US" dirty="0" err="1" smtClean="0"/>
              <a:t>eq</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sources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first five emission sources in the list of key emission sources in Nepal, together accounting for 90.2% of emissions, are as follows:</a:t>
            </a:r>
          </a:p>
          <a:p>
            <a:pPr lvl="1"/>
            <a:r>
              <a:rPr lang="en-US" dirty="0" smtClean="0"/>
              <a:t>Enteric Fermentation </a:t>
            </a:r>
          </a:p>
          <a:p>
            <a:pPr lvl="1"/>
            <a:r>
              <a:rPr lang="en-US" dirty="0" smtClean="0"/>
              <a:t>Agricultural Soils</a:t>
            </a:r>
          </a:p>
          <a:p>
            <a:pPr lvl="1"/>
            <a:r>
              <a:rPr lang="en-US" dirty="0" smtClean="0"/>
              <a:t>Residential (CH4 emission)</a:t>
            </a:r>
          </a:p>
          <a:p>
            <a:pPr lvl="1"/>
            <a:r>
              <a:rPr lang="en-US" dirty="0" smtClean="0"/>
              <a:t>Road Vehicles</a:t>
            </a:r>
          </a:p>
          <a:p>
            <a:pPr lvl="1"/>
            <a:r>
              <a:rPr lang="en-US" dirty="0" smtClean="0"/>
              <a:t> Residential (CO2 emission)</a:t>
            </a:r>
          </a:p>
          <a:p>
            <a:pPr lvl="1"/>
            <a:r>
              <a:rPr lang="en-US" dirty="0" smtClean="0"/>
              <a:t>Manure Management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3687762"/>
          </a:xfrm>
        </p:spPr>
        <p:txBody>
          <a:bodyPr>
            <a:normAutofit/>
          </a:bodyPr>
          <a:lstStyle/>
          <a:p>
            <a:r>
              <a:rPr lang="en-US" dirty="0" err="1" smtClean="0"/>
              <a:t>Sectoral</a:t>
            </a:r>
            <a:r>
              <a:rPr lang="en-US" dirty="0" smtClean="0"/>
              <a:t>  GHG emission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95400" y="685800"/>
          <a:ext cx="6629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5410200"/>
            <a:ext cx="7391400" cy="1200329"/>
          </a:xfrm>
          <a:prstGeom prst="rect">
            <a:avLst/>
          </a:prstGeom>
          <a:noFill/>
        </p:spPr>
        <p:txBody>
          <a:bodyPr wrap="square" rtlCol="0">
            <a:spAutoFit/>
          </a:bodyPr>
          <a:lstStyle/>
          <a:p>
            <a:r>
              <a:rPr lang="en-US" sz="2400" dirty="0" smtClean="0"/>
              <a:t>The methane emission from overall livestock sector is in increasing trend  with the growth rate of 1.46% per annum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457200"/>
            <a:ext cx="7086600" cy="1143000"/>
          </a:xfrm>
        </p:spPr>
        <p:txBody>
          <a:bodyPr/>
          <a:lstStyle/>
          <a:p>
            <a:r>
              <a:rPr lang="en-US" b="1" dirty="0"/>
              <a:t>What is climate change?</a:t>
            </a:r>
          </a:p>
        </p:txBody>
      </p:sp>
      <p:sp>
        <p:nvSpPr>
          <p:cNvPr id="4099" name="Rectangle 3"/>
          <p:cNvSpPr>
            <a:spLocks noGrp="1" noChangeArrowheads="1"/>
          </p:cNvSpPr>
          <p:nvPr>
            <p:ph idx="1"/>
          </p:nvPr>
        </p:nvSpPr>
        <p:spPr>
          <a:xfrm>
            <a:off x="715963" y="1752600"/>
            <a:ext cx="7554912" cy="3719513"/>
          </a:xfrm>
        </p:spPr>
        <p:txBody>
          <a:bodyPr>
            <a:normAutofit/>
          </a:bodyPr>
          <a:lstStyle/>
          <a:p>
            <a:pPr algn="just">
              <a:lnSpc>
                <a:spcPct val="90000"/>
              </a:lnSpc>
            </a:pPr>
            <a:r>
              <a:rPr lang="en-GB" sz="2400" dirty="0" smtClean="0"/>
              <a:t>Climate change is the </a:t>
            </a:r>
            <a:r>
              <a:rPr lang="en-GB" sz="2400" b="1" dirty="0" smtClean="0"/>
              <a:t>changes </a:t>
            </a:r>
            <a:r>
              <a:rPr lang="en-GB" sz="2400" dirty="0" smtClean="0"/>
              <a:t>in  average weather at a given point and time of year, over a long period (typically 30 years).</a:t>
            </a:r>
          </a:p>
          <a:p>
            <a:pPr>
              <a:lnSpc>
                <a:spcPct val="90000"/>
              </a:lnSpc>
            </a:pPr>
            <a:endParaRPr lang="en-GB" sz="2400" dirty="0" smtClean="0"/>
          </a:p>
          <a:p>
            <a:pPr>
              <a:lnSpc>
                <a:spcPct val="90000"/>
              </a:lnSpc>
              <a:buNone/>
            </a:pPr>
            <a:endParaRPr lang="en-US" sz="2400" dirty="0" smtClean="0"/>
          </a:p>
          <a:p>
            <a:pPr algn="just">
              <a:lnSpc>
                <a:spcPct val="90000"/>
              </a:lnSpc>
            </a:pPr>
            <a:r>
              <a:rPr lang="en-US" sz="2400" dirty="0" smtClean="0"/>
              <a:t>It is </a:t>
            </a:r>
            <a:r>
              <a:rPr lang="en-US" sz="2400" dirty="0"/>
              <a:t>one of the most important global environmental challenges facing humanity with implications for food production, natural ecosystems, freshwater supply, health, etc </a:t>
            </a:r>
          </a:p>
          <a:p>
            <a:pPr>
              <a:lnSpc>
                <a:spcPct val="90000"/>
              </a:lnSpc>
              <a:buFont typeface="Wingdings" pitchFamily="2" charset="2"/>
              <a:buNone/>
            </a:pPr>
            <a:endParaRPr 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609600"/>
          <a:ext cx="70866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381000"/>
          <a:ext cx="6858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19200" y="5334000"/>
            <a:ext cx="5638800" cy="1384995"/>
          </a:xfrm>
          <a:prstGeom prst="rect">
            <a:avLst/>
          </a:prstGeom>
        </p:spPr>
        <p:txBody>
          <a:bodyPr wrap="square">
            <a:spAutoFit/>
          </a:bodyPr>
          <a:lstStyle/>
          <a:p>
            <a:r>
              <a:rPr lang="en-US" sz="2800" dirty="0" smtClean="0"/>
              <a:t>Growth rate:</a:t>
            </a:r>
          </a:p>
          <a:p>
            <a:r>
              <a:rPr lang="en-US" sz="2800" dirty="0" smtClean="0"/>
              <a:t> 2000/01-2005/06:  20.5 </a:t>
            </a:r>
            <a:r>
              <a:rPr lang="en-US" sz="2800" dirty="0" err="1" smtClean="0"/>
              <a:t>Gg</a:t>
            </a:r>
            <a:r>
              <a:rPr lang="en-US" sz="2800" dirty="0" smtClean="0"/>
              <a:t>/yr</a:t>
            </a:r>
          </a:p>
          <a:p>
            <a:r>
              <a:rPr lang="en-US" sz="2800" dirty="0" smtClean="0"/>
              <a:t>2006/07-2011/12:     222.38 </a:t>
            </a:r>
            <a:r>
              <a:rPr lang="en-US" sz="2800" dirty="0" err="1" smtClean="0"/>
              <a:t>Gg</a:t>
            </a:r>
            <a:r>
              <a:rPr lang="en-US" sz="2800" dirty="0" smtClean="0"/>
              <a:t>/yr</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85800" y="990600"/>
            <a:ext cx="7315200" cy="4724400"/>
          </a:xfrm>
          <a:prstGeom prst="rect">
            <a:avLst/>
          </a:prstGeom>
          <a:noFill/>
          <a:ln w="9525">
            <a:noFill/>
            <a:miter lim="800000"/>
            <a:headEnd/>
            <a:tailEnd/>
          </a:ln>
          <a:effectLst>
            <a:outerShdw blurRad="50800" sx="102000" sy="102000" algn="ctr" rotWithShape="0">
              <a:schemeClr val="accent3">
                <a:lumMod val="50000"/>
                <a:alpha val="40000"/>
              </a:scheme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295400" y="1524000"/>
            <a:ext cx="6781800" cy="4648200"/>
          </a:xfrm>
          <a:prstGeom prst="rect">
            <a:avLst/>
          </a:prstGeom>
          <a:noFill/>
          <a:ln w="9525">
            <a:noFill/>
            <a:miter lim="800000"/>
            <a:headEnd/>
            <a:tailEnd/>
          </a:ln>
          <a:effectLst>
            <a:innerShdw blurRad="711200">
              <a:schemeClr val="accent3">
                <a:lumMod val="50000"/>
              </a:schemeClr>
            </a:innerShdw>
          </a:effectLst>
        </p:spPr>
      </p:pic>
      <p:sp>
        <p:nvSpPr>
          <p:cNvPr id="43009" name="Rectangle 1"/>
          <p:cNvSpPr>
            <a:spLocks noChangeArrowheads="1"/>
          </p:cNvSpPr>
          <p:nvPr/>
        </p:nvSpPr>
        <p:spPr bwMode="auto">
          <a:xfrm>
            <a:off x="990600" y="286062"/>
            <a:ext cx="6477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mbria" pitchFamily="18" charset="0"/>
                <a:ea typeface="Times New Roman" pitchFamily="18" charset="0"/>
                <a:cs typeface="Mangal" pitchFamily="18" charset="0"/>
              </a:rPr>
              <a:t>Calculated annual GHG emissions by different types of vehicles in 2012/13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52600" y="609600"/>
          <a:ext cx="5263116" cy="219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905000" y="3200400"/>
          <a:ext cx="5410200" cy="2457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Climate Effects of Black Carbon Aerosols in China and India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p>
          <a:p>
            <a:pPr>
              <a:buNone/>
            </a:pPr>
            <a:r>
              <a:rPr lang="en-US" dirty="0" smtClean="0"/>
              <a:t>  </a:t>
            </a:r>
            <a:r>
              <a:rPr lang="en-US" dirty="0" err="1" smtClean="0"/>
              <a:t>Surabi</a:t>
            </a:r>
            <a:r>
              <a:rPr lang="en-US" dirty="0" smtClean="0"/>
              <a:t> </a:t>
            </a:r>
            <a:r>
              <a:rPr lang="en-US" dirty="0" err="1" smtClean="0"/>
              <a:t>Menon</a:t>
            </a:r>
            <a:r>
              <a:rPr lang="en-US" dirty="0" smtClean="0"/>
              <a:t>, James Hansen, Larissa </a:t>
            </a:r>
            <a:r>
              <a:rPr lang="en-US" dirty="0" err="1" smtClean="0"/>
              <a:t>Nazarenko</a:t>
            </a:r>
            <a:r>
              <a:rPr lang="en-US" dirty="0" smtClean="0"/>
              <a:t>, </a:t>
            </a:r>
            <a:r>
              <a:rPr lang="en-US" dirty="0" err="1" smtClean="0"/>
              <a:t>Yunfeng</a:t>
            </a:r>
            <a:r>
              <a:rPr lang="en-US" dirty="0" smtClean="0"/>
              <a:t> </a:t>
            </a:r>
            <a:r>
              <a:rPr lang="en-US" dirty="0" err="1" smtClean="0"/>
              <a:t>Luo</a:t>
            </a:r>
            <a:endParaRPr lang="en-US" dirty="0" smtClean="0"/>
          </a:p>
          <a:p>
            <a:pPr>
              <a:buNone/>
            </a:pPr>
            <a:endParaRPr lang="en-US" dirty="0" smtClean="0"/>
          </a:p>
          <a:p>
            <a:pPr>
              <a:buNone/>
            </a:pPr>
            <a:r>
              <a:rPr lang="en-US" dirty="0" smtClean="0"/>
              <a:t>In recent decades, there has been a tendency toward increased summer floods in south China, increased drought in north China, and moderate cooling in China and India while most of the world has been warming. We used a global climate model to investigate possible aerosol contributions to these trends. </a:t>
            </a:r>
            <a:r>
              <a:rPr lang="en-US" dirty="0" smtClean="0">
                <a:solidFill>
                  <a:srgbClr val="FF0000"/>
                </a:solidFill>
              </a:rPr>
              <a:t>We found precipitation and temperature changes in the model that were comparable to those observed if the aerosols included a large proportion of absorbing black carbon ("soot"), similar to observed amounts. </a:t>
            </a:r>
            <a:r>
              <a:rPr lang="en-US" dirty="0" smtClean="0"/>
              <a:t>Absorbing aerosols heat the air, alter regional atmospheric stability and vertical motions, and affect the large scale circulation and hydrologic cycle with significant regional climate effects (Science, 27 September 2002).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304800"/>
          <a:ext cx="7239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44034" name="Rectangle 2"/>
          <p:cNvSpPr>
            <a:spLocks noChangeArrowheads="1"/>
          </p:cNvSpPr>
          <p:nvPr/>
        </p:nvSpPr>
        <p:spPr bwMode="auto">
          <a:xfrm>
            <a:off x="1066800" y="-99655"/>
            <a:ext cx="7010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Diurnal Variation of  BC EC February 2016 (T)  and 2010  (B) in KTM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Chart 3"/>
          <p:cNvGraphicFramePr/>
          <p:nvPr/>
        </p:nvGraphicFramePr>
        <p:xfrm>
          <a:off x="1066800" y="2743200"/>
          <a:ext cx="80772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0593" name="Object 1"/>
          <p:cNvGraphicFramePr>
            <a:graphicFrameLocks noChangeAspect="1"/>
          </p:cNvGraphicFramePr>
          <p:nvPr/>
        </p:nvGraphicFramePr>
        <p:xfrm>
          <a:off x="762000" y="0"/>
          <a:ext cx="8677036" cy="6324600"/>
        </p:xfrm>
        <a:graphic>
          <a:graphicData uri="http://schemas.openxmlformats.org/presentationml/2006/ole">
            <p:oleObj spid="_x0000_s110593" name="Slide" r:id="rId3" imgW="4570603" imgH="3427427" progId="PowerPoint.Slide.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3" name="Object 1"/>
          <p:cNvGraphicFramePr>
            <a:graphicFrameLocks noChangeAspect="1"/>
          </p:cNvGraphicFramePr>
          <p:nvPr/>
        </p:nvGraphicFramePr>
        <p:xfrm>
          <a:off x="298008" y="0"/>
          <a:ext cx="8845992" cy="7073265"/>
        </p:xfrm>
        <a:graphic>
          <a:graphicData uri="http://schemas.openxmlformats.org/presentationml/2006/ole">
            <p:oleObj spid="_x0000_s115713" name="Slide" r:id="rId3" imgW="4570603" imgH="3427427" progId="PowerPoint.Slide.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563562"/>
          </a:xfrm>
        </p:spPr>
        <p:txBody>
          <a:bodyPr>
            <a:noAutofit/>
          </a:bodyPr>
          <a:lstStyle/>
          <a:p>
            <a:r>
              <a:rPr lang="en-US" sz="3600" b="1" dirty="0" smtClean="0"/>
              <a:t>Impact------</a:t>
            </a:r>
            <a:endParaRPr lang="en-US" sz="3600" b="1" dirty="0"/>
          </a:p>
        </p:txBody>
      </p:sp>
      <p:sp>
        <p:nvSpPr>
          <p:cNvPr id="3" name="Content Placeholder 2"/>
          <p:cNvSpPr>
            <a:spLocks noGrp="1"/>
          </p:cNvSpPr>
          <p:nvPr>
            <p:ph idx="1"/>
          </p:nvPr>
        </p:nvSpPr>
        <p:spPr>
          <a:xfrm>
            <a:off x="1143000" y="914400"/>
            <a:ext cx="8001000" cy="8686800"/>
          </a:xfrm>
        </p:spPr>
        <p:txBody>
          <a:bodyPr>
            <a:normAutofit/>
          </a:bodyPr>
          <a:lstStyle/>
          <a:p>
            <a:r>
              <a:rPr lang="en-US" sz="2000" dirty="0" smtClean="0"/>
              <a:t>Days &amp; nights becoming warmer  - cool days &amp; cool nights becoming less frequent </a:t>
            </a:r>
            <a:r>
              <a:rPr lang="en-US" sz="2000" i="1" dirty="0" smtClean="0"/>
              <a:t>(Baidya et. al.2008</a:t>
            </a:r>
            <a:r>
              <a:rPr lang="en-US" sz="2000" dirty="0" smtClean="0"/>
              <a:t>)</a:t>
            </a:r>
          </a:p>
          <a:p>
            <a:r>
              <a:rPr lang="en-US" sz="2000" dirty="0" smtClean="0"/>
              <a:t>Majority of glaciers retreated by 30-60m &amp; glacier surface thinning </a:t>
            </a:r>
            <a:r>
              <a:rPr lang="en-US" sz="2000" i="1" dirty="0" smtClean="0"/>
              <a:t>(Mool et. al. 2002; Shrestha et. Al 2012</a:t>
            </a:r>
            <a:r>
              <a:rPr lang="en-US" sz="2000" dirty="0" smtClean="0"/>
              <a:t>). </a:t>
            </a:r>
          </a:p>
          <a:p>
            <a:r>
              <a:rPr lang="en-US" sz="2000" dirty="0" smtClean="0"/>
              <a:t>Winter rains failed in 2005 and 2008 (</a:t>
            </a:r>
            <a:r>
              <a:rPr lang="en-US" sz="2000" i="1" dirty="0" smtClean="0"/>
              <a:t>NAPA, 2010</a:t>
            </a:r>
            <a:r>
              <a:rPr lang="en-US" sz="2000" dirty="0" smtClean="0"/>
              <a:t>)</a:t>
            </a:r>
          </a:p>
          <a:p>
            <a:r>
              <a:rPr lang="en-US" sz="2000" dirty="0" smtClean="0"/>
              <a:t>Across hills &amp; mnts, springs &amp; rivers drying causing drinking water scarcity (</a:t>
            </a:r>
            <a:r>
              <a:rPr lang="en-US" sz="2000" i="1" dirty="0" smtClean="0"/>
              <a:t>WFP 2009; Regmi and Adhikari 2007</a:t>
            </a:r>
            <a:r>
              <a:rPr lang="en-US" sz="2000" dirty="0" smtClean="0"/>
              <a:t>)</a:t>
            </a:r>
          </a:p>
          <a:p>
            <a:r>
              <a:rPr lang="en-US" sz="2000" dirty="0" smtClean="0"/>
              <a:t>Biodiversity affected due to drought, forest fires, land use changes &amp; desertification in some of the areas (</a:t>
            </a:r>
            <a:r>
              <a:rPr lang="en-US" sz="2000" i="1" dirty="0" smtClean="0"/>
              <a:t>Regmi and Adhikari 2007</a:t>
            </a:r>
            <a:r>
              <a:rPr lang="en-US" sz="2000" dirty="0" smtClean="0"/>
              <a:t>)  </a:t>
            </a:r>
          </a:p>
          <a:p>
            <a:r>
              <a:rPr lang="en-US" sz="2000" dirty="0" smtClean="0"/>
              <a:t>Extreme Weather Events (floods, landslides etc) on rise</a:t>
            </a:r>
          </a:p>
          <a:p>
            <a:r>
              <a:rPr lang="en-US" sz="2000" dirty="0" smtClean="0"/>
              <a:t>Floods &amp; landslides resulted in over Rs 9 billion ($ 90 million) worth of damages  (2001-2008) (</a:t>
            </a:r>
            <a:r>
              <a:rPr lang="en-US" sz="2000" i="1" dirty="0" err="1" smtClean="0"/>
              <a:t>Banskota</a:t>
            </a:r>
            <a:r>
              <a:rPr lang="en-US" sz="2000" i="1" dirty="0" smtClean="0"/>
              <a:t> 2011</a:t>
            </a:r>
            <a:r>
              <a:rPr lang="en-US" sz="2000" dirty="0" smtClean="0"/>
              <a:t>)</a:t>
            </a:r>
          </a:p>
          <a:p>
            <a:r>
              <a:rPr lang="en-US" sz="2000" dirty="0" smtClean="0"/>
              <a:t>Highly dependent on climate-sensitive economic activities such as agriculture, forestry, tourism etc are affected.</a:t>
            </a:r>
          </a:p>
          <a:p>
            <a:endParaRPr lang="en-US" sz="2000" dirty="0" smtClean="0"/>
          </a:p>
          <a:p>
            <a:endParaRPr lang="en-US" sz="2000" dirty="0" smtClean="0"/>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xmlns="" val="680541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smtClean="0"/>
              <a:t>Anthropogenic climate change drivers</a:t>
            </a:r>
          </a:p>
        </p:txBody>
      </p:sp>
      <p:sp>
        <p:nvSpPr>
          <p:cNvPr id="51203" name="Content Placeholder 2"/>
          <p:cNvSpPr>
            <a:spLocks noGrp="1"/>
          </p:cNvSpPr>
          <p:nvPr>
            <p:ph idx="1"/>
          </p:nvPr>
        </p:nvSpPr>
        <p:spPr>
          <a:xfrm>
            <a:off x="685800" y="1981200"/>
            <a:ext cx="8150225" cy="4114800"/>
          </a:xfrm>
        </p:spPr>
        <p:txBody>
          <a:bodyPr>
            <a:normAutofit lnSpcReduction="10000"/>
          </a:bodyPr>
          <a:lstStyle/>
          <a:p>
            <a:pPr>
              <a:spcAft>
                <a:spcPts val="1200"/>
              </a:spcAft>
            </a:pPr>
            <a:r>
              <a:rPr lang="en-US" smtClean="0"/>
              <a:t>Radiative forcing from CO</a:t>
            </a:r>
            <a:r>
              <a:rPr lang="en-US" baseline="-25000" smtClean="0"/>
              <a:t>2</a:t>
            </a:r>
            <a:r>
              <a:rPr lang="en-US" smtClean="0"/>
              <a:t>, methane and nitrous oxide is +2.30 W m</a:t>
            </a:r>
            <a:r>
              <a:rPr lang="en-US" baseline="30000" smtClean="0"/>
              <a:t>-2</a:t>
            </a:r>
            <a:r>
              <a:rPr lang="en-US" smtClean="0"/>
              <a:t> (± 10%)</a:t>
            </a:r>
          </a:p>
          <a:p>
            <a:pPr>
              <a:spcAft>
                <a:spcPts val="1200"/>
              </a:spcAft>
            </a:pPr>
            <a:r>
              <a:rPr lang="en-US" smtClean="0"/>
              <a:t>Other gases contribute about + 0.7 W m</a:t>
            </a:r>
            <a:r>
              <a:rPr lang="en-US" baseline="30000" smtClean="0"/>
              <a:t>-2</a:t>
            </a:r>
            <a:endParaRPr lang="en-US" smtClean="0"/>
          </a:p>
          <a:p>
            <a:pPr>
              <a:spcAft>
                <a:spcPts val="1200"/>
              </a:spcAft>
            </a:pPr>
            <a:r>
              <a:rPr lang="en-US" smtClean="0"/>
              <a:t>Aerosols provide net cooling of about -1.2 W m</a:t>
            </a:r>
            <a:r>
              <a:rPr lang="en-US" baseline="30000" smtClean="0"/>
              <a:t>-2</a:t>
            </a:r>
            <a:r>
              <a:rPr lang="en-US" smtClean="0"/>
              <a:t>.  Uncertainty in this estimate is the dominant uncertanty in radiative forcing.</a:t>
            </a:r>
            <a:endParaRPr lang="en-US" baseline="30000" smtClean="0"/>
          </a:p>
          <a:p>
            <a:r>
              <a:rPr lang="en-US" smtClean="0"/>
              <a:t>Net forcing is + 1.6 W m</a:t>
            </a:r>
            <a:r>
              <a:rPr lang="en-US" baseline="30000" smtClean="0"/>
              <a:t>-2</a:t>
            </a:r>
            <a:endParaRPr lang="en-US" smtClean="0"/>
          </a:p>
          <a:p>
            <a:pPr lvl="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Mitigation option: Livestock and Paddy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Population management and genetic improvement (management and animal breeding, increase production efficiency, reduction in the number of low productive cattle, disposal of unproductive animals, improved feeding practices) </a:t>
            </a:r>
          </a:p>
          <a:p>
            <a:pPr lvl="0"/>
            <a:r>
              <a:rPr lang="en-US" dirty="0" smtClean="0"/>
              <a:t>Manure management</a:t>
            </a:r>
          </a:p>
          <a:p>
            <a:pPr lvl="0"/>
            <a:r>
              <a:rPr lang="en-US" dirty="0" smtClean="0"/>
              <a:t>Pasture Management (avoid over grazing and careful selection of new species)</a:t>
            </a:r>
          </a:p>
          <a:p>
            <a:r>
              <a:rPr lang="en-US" dirty="0" smtClean="0"/>
              <a:t>Paddy: water and soil management and fertilizer application </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2819400"/>
          </a:xfrm>
        </p:spPr>
        <p:txBody>
          <a:bodyPr>
            <a:normAutofit fontScale="90000"/>
          </a:bodyPr>
          <a:lstStyle/>
          <a:p>
            <a:r>
              <a:rPr lang="en-US" sz="5400" dirty="0" smtClean="0"/>
              <a:t>Livestock, Paddy and forestry-Projection</a:t>
            </a:r>
            <a:r>
              <a:rPr lang="en-US" dirty="0" smtClean="0"/>
              <a:t/>
            </a:r>
            <a:br>
              <a:rPr lang="en-US" dirty="0" smtClean="0"/>
            </a:br>
            <a:r>
              <a:rPr lang="en-US" sz="3600" dirty="0" smtClean="0"/>
              <a:t>Use of EXACT Model developed by FAO</a:t>
            </a:r>
            <a:br>
              <a:rPr lang="en-US" sz="3600" dirty="0" smtClean="0"/>
            </a:br>
            <a:r>
              <a:rPr lang="en-US" sz="3600" dirty="0" smtClean="0"/>
              <a:t>2015-2035</a:t>
            </a:r>
            <a:endParaRPr lang="en-US" dirty="0"/>
          </a:p>
        </p:txBody>
      </p:sp>
      <p:sp>
        <p:nvSpPr>
          <p:cNvPr id="3" name="Content Placeholder 2"/>
          <p:cNvSpPr>
            <a:spLocks noGrp="1"/>
          </p:cNvSpPr>
          <p:nvPr>
            <p:ph idx="1"/>
          </p:nvPr>
        </p:nvSpPr>
        <p:spPr>
          <a:xfrm>
            <a:off x="1371600" y="2895601"/>
            <a:ext cx="7315200" cy="3276600"/>
          </a:xfrm>
        </p:spPr>
        <p:txBody>
          <a:bodyPr/>
          <a:lstStyle/>
          <a:p>
            <a:pPr>
              <a:buNone/>
            </a:pPr>
            <a:r>
              <a:rPr lang="en-US" dirty="0" smtClean="0"/>
              <a:t>Assumptions</a:t>
            </a:r>
          </a:p>
          <a:p>
            <a:pPr>
              <a:buNone/>
            </a:pPr>
            <a:r>
              <a:rPr lang="en-US" dirty="0" smtClean="0"/>
              <a:t>Livestock</a:t>
            </a:r>
          </a:p>
          <a:p>
            <a:r>
              <a:rPr lang="en-US" dirty="0" smtClean="0"/>
              <a:t>Low- 3% replacement</a:t>
            </a:r>
          </a:p>
          <a:p>
            <a:r>
              <a:rPr lang="en-US" dirty="0" smtClean="0"/>
              <a:t>Medium- 5% replacement</a:t>
            </a:r>
          </a:p>
          <a:p>
            <a:r>
              <a:rPr lang="en-US" dirty="0" smtClean="0"/>
              <a:t>High- 7% replacement</a:t>
            </a:r>
            <a:endParaRPr lang="en-US" dirty="0"/>
          </a:p>
        </p:txBody>
      </p:sp>
      <p:sp>
        <p:nvSpPr>
          <p:cNvPr id="4" name="Rectangle 3"/>
          <p:cNvSpPr/>
          <p:nvPr/>
        </p:nvSpPr>
        <p:spPr>
          <a:xfrm>
            <a:off x="3657600" y="6198990"/>
            <a:ext cx="5029200" cy="369332"/>
          </a:xfrm>
          <a:prstGeom prst="rect">
            <a:avLst/>
          </a:prstGeom>
        </p:spPr>
        <p:txBody>
          <a:bodyPr wrap="square">
            <a:spAutoFit/>
          </a:bodyPr>
          <a:lstStyle/>
          <a:p>
            <a:r>
              <a:rPr lang="en-US" dirty="0" smtClean="0"/>
              <a:t>Source for all scenario: LCED (2014), ADAPT- Nepal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14400" y="609600"/>
          <a:ext cx="6553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638800" y="6019800"/>
            <a:ext cx="3276600" cy="307777"/>
          </a:xfrm>
          <a:prstGeom prst="rect">
            <a:avLst/>
          </a:prstGeom>
        </p:spPr>
        <p:txBody>
          <a:bodyPr wrap="square">
            <a:spAutoFit/>
          </a:bodyPr>
          <a:lstStyle/>
          <a:p>
            <a:r>
              <a:rPr lang="en-US" sz="1400" dirty="0" smtClean="0"/>
              <a:t>Source: LCED (2014), ADAPT- Nepal</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43000" y="1143000"/>
          <a:ext cx="7620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105400" y="6248400"/>
            <a:ext cx="4038600" cy="369332"/>
          </a:xfrm>
          <a:prstGeom prst="rect">
            <a:avLst/>
          </a:prstGeom>
        </p:spPr>
        <p:txBody>
          <a:bodyPr wrap="square">
            <a:spAutoFit/>
          </a:bodyPr>
          <a:lstStyle/>
          <a:p>
            <a:r>
              <a:rPr lang="en-US" dirty="0" smtClean="0"/>
              <a:t>Source: LCED (2014), ADAPT- Nepal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0" y="1219200"/>
          <a:ext cx="60198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715962"/>
          </a:xfrm>
        </p:spPr>
        <p:txBody>
          <a:bodyPr>
            <a:normAutofit fontScale="90000"/>
          </a:bodyPr>
          <a:lstStyle/>
          <a:p>
            <a:r>
              <a:rPr lang="en-US" dirty="0" smtClean="0"/>
              <a:t>Forestry</a:t>
            </a:r>
            <a:endParaRPr lang="en-US" dirty="0"/>
          </a:p>
        </p:txBody>
      </p:sp>
      <p:sp>
        <p:nvSpPr>
          <p:cNvPr id="3" name="Content Placeholder 2"/>
          <p:cNvSpPr>
            <a:spLocks noGrp="1"/>
          </p:cNvSpPr>
          <p:nvPr>
            <p:ph idx="1"/>
          </p:nvPr>
        </p:nvSpPr>
        <p:spPr>
          <a:xfrm>
            <a:off x="914400" y="1066800"/>
            <a:ext cx="7772400" cy="5791200"/>
          </a:xfrm>
        </p:spPr>
        <p:txBody>
          <a:bodyPr>
            <a:normAutofit lnSpcReduction="10000"/>
          </a:bodyPr>
          <a:lstStyle/>
          <a:p>
            <a:r>
              <a:rPr lang="en-US" dirty="0" smtClean="0"/>
              <a:t>The high LCED scenario is set to achieve 40 percent forest cover as per the national vision and Millennium Development Goal (MDG). </a:t>
            </a:r>
          </a:p>
          <a:p>
            <a:r>
              <a:rPr lang="en-US" dirty="0" smtClean="0"/>
              <a:t>Medium LCED scenario involves abatement activities at the moderate intensity and aims to achieve half the targets of the high LCED scenario. </a:t>
            </a:r>
          </a:p>
          <a:p>
            <a:r>
              <a:rPr lang="en-US" dirty="0" smtClean="0"/>
              <a:t>Low LCED scenario involves the abatement options are planned and implemented at the minimum level of a quarter of the targets of the high LCED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1295400"/>
          <a:ext cx="7010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85800" y="152400"/>
            <a:ext cx="7924800" cy="646331"/>
          </a:xfrm>
          <a:prstGeom prst="rect">
            <a:avLst/>
          </a:prstGeom>
        </p:spPr>
        <p:txBody>
          <a:bodyPr wrap="square">
            <a:spAutoFit/>
          </a:bodyPr>
          <a:lstStyle/>
          <a:p>
            <a:r>
              <a:rPr lang="en-US" dirty="0" smtClean="0"/>
              <a:t>Carbon balance (net emissions versus sequestration) in baseline (in million tCO</a:t>
            </a:r>
            <a:r>
              <a:rPr lang="en-US" baseline="-25000" dirty="0" smtClean="0"/>
              <a:t>2-eq</a:t>
            </a:r>
            <a:r>
              <a:rPr lang="en-US" dirty="0" smtClean="0"/>
              <a:t>) and LCED scenarios without double accounting due to deforestation (2015-35)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858000" cy="792162"/>
          </a:xfrm>
        </p:spPr>
        <p:txBody>
          <a:bodyPr>
            <a:normAutofit/>
          </a:bodyPr>
          <a:lstStyle/>
          <a:p>
            <a:r>
              <a:rPr lang="en-US" b="1" dirty="0" smtClean="0"/>
              <a:t>Energy: Overall Scenarios</a:t>
            </a:r>
            <a:endParaRPr lang="en-GB" b="1" dirty="0"/>
          </a:p>
        </p:txBody>
      </p:sp>
      <p:sp>
        <p:nvSpPr>
          <p:cNvPr id="3" name="Content Placeholder 2"/>
          <p:cNvSpPr>
            <a:spLocks noGrp="1"/>
          </p:cNvSpPr>
          <p:nvPr>
            <p:ph idx="1"/>
          </p:nvPr>
        </p:nvSpPr>
        <p:spPr>
          <a:xfrm>
            <a:off x="1066800" y="1066800"/>
            <a:ext cx="7010400" cy="5334000"/>
          </a:xfrm>
        </p:spPr>
        <p:txBody>
          <a:bodyPr>
            <a:normAutofit fontScale="85000" lnSpcReduction="10000"/>
          </a:bodyPr>
          <a:lstStyle/>
          <a:p>
            <a:pPr lvl="0"/>
            <a:r>
              <a:rPr lang="en-US" dirty="0" smtClean="0"/>
              <a:t>Replacement of traditional and fossil fuels by clean energy alternatives – electricity, LPG and ICS.</a:t>
            </a:r>
            <a:endParaRPr lang="en-GB" dirty="0" smtClean="0"/>
          </a:p>
          <a:p>
            <a:pPr lvl="0"/>
            <a:r>
              <a:rPr lang="en-US" dirty="0" smtClean="0"/>
              <a:t>Replacement of incandescent bulbs by CFL and LED.</a:t>
            </a:r>
            <a:endParaRPr lang="en-GB" dirty="0" smtClean="0"/>
          </a:p>
          <a:p>
            <a:pPr lvl="0"/>
            <a:r>
              <a:rPr lang="en-US" dirty="0" smtClean="0"/>
              <a:t>Promotion of electrification in all 5 sectors for lighting, heating and other purposes.</a:t>
            </a:r>
            <a:endParaRPr lang="en-GB" dirty="0" smtClean="0"/>
          </a:p>
          <a:p>
            <a:pPr lvl="0"/>
            <a:r>
              <a:rPr lang="en-US" dirty="0" smtClean="0"/>
              <a:t>Intervention of more efficient process technologies in industries</a:t>
            </a:r>
            <a:endParaRPr lang="en-GB" dirty="0" smtClean="0"/>
          </a:p>
          <a:p>
            <a:pPr lvl="0"/>
            <a:r>
              <a:rPr lang="en-US" dirty="0" smtClean="0"/>
              <a:t>Intervention of mass transportation system </a:t>
            </a:r>
            <a:endParaRPr lang="en-GB" dirty="0" smtClean="0"/>
          </a:p>
          <a:p>
            <a:pPr lvl="0"/>
            <a:r>
              <a:rPr lang="en-US" dirty="0" smtClean="0"/>
              <a:t>Introduction of new electric and bio-fuel transportation technologies </a:t>
            </a:r>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Emission Strategic Option Scenario (LESO)</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GDP growth rate according to BAU case, </a:t>
            </a:r>
            <a:r>
              <a:rPr lang="en-US" dirty="0" err="1" smtClean="0"/>
              <a:t>i</a:t>
            </a:r>
            <a:r>
              <a:rPr lang="en-US" dirty="0" smtClean="0"/>
              <a:t>. e. with an average GDP growth rate of 6 %</a:t>
            </a:r>
          </a:p>
          <a:p>
            <a:pPr lvl="0"/>
            <a:r>
              <a:rPr lang="en-US" dirty="0" smtClean="0"/>
              <a:t>Electrification in major end-uses in all five sectors. </a:t>
            </a:r>
          </a:p>
          <a:p>
            <a:pPr lvl="0"/>
            <a:r>
              <a:rPr lang="en-US" dirty="0" smtClean="0"/>
              <a:t>Total electrification for lighting in rural and urban sub-sectors and cooking in urban sub-sector, with use of efficient lighting technologies such as CFL and LED. </a:t>
            </a:r>
          </a:p>
          <a:p>
            <a:pPr lvl="0"/>
            <a:r>
              <a:rPr lang="en-US" dirty="0" smtClean="0"/>
              <a:t>Energy efficiency improvement in industrial sector end-uses such as lighting, process heat. </a:t>
            </a:r>
          </a:p>
          <a:p>
            <a:pPr lvl="0"/>
            <a:r>
              <a:rPr lang="en-US" dirty="0" smtClean="0"/>
              <a:t>Fuel switching to modern fuels such as electricity, LPG and other liquid petroleum and renewable energy such as solar, biogas, bio-fuel etc. </a:t>
            </a:r>
          </a:p>
          <a:p>
            <a:pPr lvl="0"/>
            <a:r>
              <a:rPr lang="en-US" dirty="0" smtClean="0"/>
              <a:t>Penetration of ICS as efficient biomass conversion technology for cooking. </a:t>
            </a:r>
          </a:p>
          <a:p>
            <a:pPr lvl="0"/>
            <a:r>
              <a:rPr lang="en-US" dirty="0" smtClean="0"/>
              <a:t>Mass transportation in transport sector.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Economic Growth (HIG) Scenario</a:t>
            </a:r>
            <a:endParaRPr lang="en-US" dirty="0"/>
          </a:p>
        </p:txBody>
      </p:sp>
      <p:sp>
        <p:nvSpPr>
          <p:cNvPr id="3" name="Content Placeholder 2"/>
          <p:cNvSpPr>
            <a:spLocks noGrp="1"/>
          </p:cNvSpPr>
          <p:nvPr>
            <p:ph idx="1"/>
          </p:nvPr>
        </p:nvSpPr>
        <p:spPr/>
        <p:txBody>
          <a:bodyPr/>
          <a:lstStyle/>
          <a:p>
            <a:pPr lvl="0"/>
            <a:r>
              <a:rPr lang="en-US" dirty="0" smtClean="0"/>
              <a:t>GDP growth rate was considered 6.5 % for 2015, 11.2 % for 2020 and an average GDP growth rate of 9.2 % from 2025-30</a:t>
            </a:r>
          </a:p>
          <a:p>
            <a:pPr lvl="0"/>
            <a:r>
              <a:rPr lang="en-US" dirty="0" smtClean="0"/>
              <a:t>The shares of each demand technology in the energy supply in future years are considered to be invariant </a:t>
            </a:r>
            <a:r>
              <a:rPr lang="en-US" dirty="0" err="1" smtClean="0"/>
              <a:t>i</a:t>
            </a:r>
            <a:r>
              <a:rPr lang="en-US" dirty="0" smtClean="0"/>
              <a:t>. e. energy mix of total demand will be as similar as in the base year.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cstate="print"/>
          <a:srcRect/>
          <a:stretch>
            <a:fillRect/>
          </a:stretch>
        </p:blipFill>
        <p:spPr bwMode="auto">
          <a:xfrm>
            <a:off x="0" y="-76200"/>
            <a:ext cx="9144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 Emission High Economic Growth (LEHI) Scenario</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GDP growth rate according to HIG case</a:t>
            </a:r>
          </a:p>
          <a:p>
            <a:pPr lvl="0"/>
            <a:r>
              <a:rPr lang="en-US" dirty="0" smtClean="0"/>
              <a:t>Electrification in major end-uses in all five sectors. </a:t>
            </a:r>
          </a:p>
          <a:p>
            <a:pPr lvl="0"/>
            <a:r>
              <a:rPr lang="en-US" dirty="0" smtClean="0"/>
              <a:t>Total electrification for lighting in rural and urban sub-sectors and cooking in urban sub-sector, with use of efficient lighting technologies such as CFL and LED. </a:t>
            </a:r>
          </a:p>
          <a:p>
            <a:pPr lvl="0"/>
            <a:r>
              <a:rPr lang="en-US" dirty="0" smtClean="0"/>
              <a:t>Energy efficiency improvement in industrial sector end-uses such as lighting, process heat. </a:t>
            </a:r>
          </a:p>
          <a:p>
            <a:pPr lvl="0"/>
            <a:r>
              <a:rPr lang="en-US" dirty="0" smtClean="0"/>
              <a:t>Fuel switching to modern fuels such as electricity, LPG and other liquid petroleum and renewable energy such as solar, biogas, bio-fuel etc. </a:t>
            </a:r>
          </a:p>
          <a:p>
            <a:pPr lvl="0"/>
            <a:r>
              <a:rPr lang="en-US" dirty="0" smtClean="0"/>
              <a:t>Penetration of ICS as efficient biomass conversion technology for cooking. </a:t>
            </a:r>
          </a:p>
          <a:p>
            <a:pPr lvl="0"/>
            <a:r>
              <a:rPr lang="en-US" dirty="0" smtClean="0"/>
              <a:t>Mass transportation in transport sector.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graphicFrame>
        <p:nvGraphicFramePr>
          <p:cNvPr id="6" name="Chart 5"/>
          <p:cNvGraphicFramePr/>
          <p:nvPr/>
        </p:nvGraphicFramePr>
        <p:xfrm>
          <a:off x="228600" y="762000"/>
          <a:ext cx="77724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2766034510"/>
              </p:ext>
            </p:extLst>
          </p:nvPr>
        </p:nvGraphicFramePr>
        <p:xfrm>
          <a:off x="990600" y="5105400"/>
          <a:ext cx="6705599" cy="1645920"/>
        </p:xfrm>
        <a:graphic>
          <a:graphicData uri="http://schemas.openxmlformats.org/drawingml/2006/table">
            <a:tbl>
              <a:tblPr firstRow="1" firstCol="1">
                <a:tableStyleId>{5C22544A-7EE6-4342-B048-85BDC9FD1C3A}</a:tableStyleId>
              </a:tblPr>
              <a:tblGrid>
                <a:gridCol w="877625"/>
                <a:gridCol w="918764"/>
                <a:gridCol w="918764"/>
                <a:gridCol w="918764"/>
                <a:gridCol w="1023894"/>
                <a:gridCol w="1023894"/>
                <a:gridCol w="1023894"/>
              </a:tblGrid>
              <a:tr h="190500">
                <a:tc>
                  <a:txBody>
                    <a:bodyPr/>
                    <a:lstStyle/>
                    <a:p>
                      <a:pPr algn="ctr" fontAlgn="b"/>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a:effectLst/>
                        </a:rPr>
                        <a:t>2010</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a:effectLst/>
                        </a:rPr>
                        <a:t>2015</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a:effectLst/>
                        </a:rPr>
                        <a:t>2020</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a:effectLst/>
                        </a:rPr>
                        <a:t>2025</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dirty="0">
                          <a:effectLst/>
                        </a:rPr>
                        <a:t>2030</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b="1" u="none" strike="noStrike" kern="1200" dirty="0" smtClean="0">
                          <a:solidFill>
                            <a:schemeClr val="lt1"/>
                          </a:solidFill>
                          <a:effectLst/>
                          <a:latin typeface="+mn-lt"/>
                          <a:ea typeface="+mn-ea"/>
                          <a:cs typeface="+mn-cs"/>
                        </a:rPr>
                        <a:t>Reduction</a:t>
                      </a:r>
                      <a:endParaRPr lang="en-US" sz="1800" b="1" u="none" strike="noStrike" kern="1200" dirty="0">
                        <a:solidFill>
                          <a:schemeClr val="lt1"/>
                        </a:solidFill>
                        <a:effectLst/>
                        <a:latin typeface="+mn-lt"/>
                        <a:ea typeface="+mn-ea"/>
                        <a:cs typeface="+mn-cs"/>
                      </a:endParaRPr>
                    </a:p>
                  </a:txBody>
                  <a:tcPr marL="0" marR="0" marT="0" marB="0" anchor="ctr"/>
                </a:tc>
              </a:tr>
              <a:tr h="190500">
                <a:tc>
                  <a:txBody>
                    <a:bodyPr/>
                    <a:lstStyle/>
                    <a:p>
                      <a:pPr algn="ctr" fontAlgn="b"/>
                      <a:r>
                        <a:rPr lang="en-US" sz="1800" u="none" strike="noStrike">
                          <a:effectLst/>
                        </a:rPr>
                        <a:t>BAU</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dirty="0" smtClean="0">
                          <a:effectLst/>
                        </a:rPr>
                        <a:t>4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5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7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9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13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0" marR="0" marT="0" marB="0" anchor="ctr"/>
                </a:tc>
              </a:tr>
              <a:tr h="190500">
                <a:tc>
                  <a:txBody>
                    <a:bodyPr/>
                    <a:lstStyle/>
                    <a:p>
                      <a:pPr algn="ctr" fontAlgn="b"/>
                      <a:r>
                        <a:rPr lang="en-US" sz="1800" u="none" strike="noStrike">
                          <a:effectLst/>
                        </a:rPr>
                        <a:t>LESO</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dirty="0" smtClean="0">
                          <a:effectLst/>
                        </a:rPr>
                        <a:t>4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5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6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7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8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b="0" i="0" u="none" strike="noStrike" dirty="0" smtClean="0">
                          <a:solidFill>
                            <a:srgbClr val="000000"/>
                          </a:solidFill>
                          <a:effectLst/>
                          <a:latin typeface="Calibri"/>
                        </a:rPr>
                        <a:t>42%</a:t>
                      </a:r>
                      <a:endParaRPr lang="en-US" sz="1800" b="0" i="0" u="none" strike="noStrike" dirty="0">
                        <a:solidFill>
                          <a:srgbClr val="000000"/>
                        </a:solidFill>
                        <a:effectLst/>
                        <a:latin typeface="Calibri"/>
                      </a:endParaRPr>
                    </a:p>
                  </a:txBody>
                  <a:tcPr marL="0" marR="0" marT="0" marB="0" anchor="ctr"/>
                </a:tc>
              </a:tr>
              <a:tr h="190500">
                <a:tc>
                  <a:txBody>
                    <a:bodyPr/>
                    <a:lstStyle/>
                    <a:p>
                      <a:pPr algn="ctr" fontAlgn="b"/>
                      <a:r>
                        <a:rPr lang="en-US" sz="1800" u="none" strike="noStrike" dirty="0">
                          <a:effectLst/>
                        </a:rPr>
                        <a:t>HIG</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4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5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7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11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18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0" marR="0" marT="0" marB="0" anchor="ctr"/>
                </a:tc>
              </a:tr>
              <a:tr h="190500">
                <a:tc>
                  <a:txBody>
                    <a:bodyPr/>
                    <a:lstStyle/>
                    <a:p>
                      <a:pPr algn="ctr" fontAlgn="b"/>
                      <a:r>
                        <a:rPr lang="en-US" sz="1800" u="none" strike="noStrike">
                          <a:effectLst/>
                        </a:rPr>
                        <a:t>LEHI</a:t>
                      </a:r>
                      <a:endParaRPr lang="en-US" sz="1800" b="0" i="0" u="none" strike="noStrike">
                        <a:solidFill>
                          <a:srgbClr val="000000"/>
                        </a:solidFill>
                        <a:effectLst/>
                        <a:latin typeface="Calibri"/>
                      </a:endParaRPr>
                    </a:p>
                  </a:txBody>
                  <a:tcPr marL="0" marR="0" marT="0" marB="0" anchor="ctr"/>
                </a:tc>
                <a:tc>
                  <a:txBody>
                    <a:bodyPr/>
                    <a:lstStyle/>
                    <a:p>
                      <a:pPr algn="ctr" fontAlgn="b"/>
                      <a:r>
                        <a:rPr lang="en-US" sz="1800" u="none" strike="noStrike" dirty="0" smtClean="0">
                          <a:effectLst/>
                        </a:rPr>
                        <a:t>4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5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6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8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10 </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b="0" i="0" u="none" strike="noStrike" dirty="0" smtClean="0">
                          <a:solidFill>
                            <a:srgbClr val="000000"/>
                          </a:solidFill>
                          <a:effectLst/>
                          <a:latin typeface="Calibri"/>
                        </a:rPr>
                        <a:t>43%</a:t>
                      </a:r>
                      <a:endParaRPr lang="en-US" sz="1800" b="0" i="0" u="none" strike="noStrike" dirty="0">
                        <a:solidFill>
                          <a:srgbClr val="000000"/>
                        </a:solidFill>
                        <a:effectLst/>
                        <a:latin typeface="Calibri"/>
                      </a:endParaRPr>
                    </a:p>
                  </a:txBody>
                  <a:tcPr marL="0" marR="0" marT="0" marB="0" anchor="ctr"/>
                </a:tc>
              </a:tr>
            </a:tbl>
          </a:graphicData>
        </a:graphic>
      </p:graphicFrame>
      <p:sp>
        <p:nvSpPr>
          <p:cNvPr id="5" name="Rectangle 4"/>
          <p:cNvSpPr/>
          <p:nvPr/>
        </p:nvSpPr>
        <p:spPr>
          <a:xfrm>
            <a:off x="4495800" y="381000"/>
            <a:ext cx="4191000" cy="369332"/>
          </a:xfrm>
          <a:prstGeom prst="rect">
            <a:avLst/>
          </a:prstGeom>
        </p:spPr>
        <p:txBody>
          <a:bodyPr wrap="square">
            <a:spAutoFit/>
          </a:bodyPr>
          <a:lstStyle/>
          <a:p>
            <a:r>
              <a:rPr lang="en-US" dirty="0" smtClean="0"/>
              <a:t>Source: LCED (2014), ADAPT- Nepal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5"/>
          <p:cNvSpPr>
            <a:spLocks noGrp="1"/>
          </p:cNvSpPr>
          <p:nvPr>
            <p:ph idx="1"/>
          </p:nvPr>
        </p:nvSpPr>
        <p:spPr>
          <a:xfrm>
            <a:off x="228600" y="685800"/>
            <a:ext cx="8686800" cy="6019800"/>
          </a:xfrm>
        </p:spPr>
        <p:txBody>
          <a:bodyPr/>
          <a:lstStyle/>
          <a:p>
            <a:r>
              <a:rPr lang="en-GB" dirty="0" smtClean="0"/>
              <a:t>Climate Change Policy, 2011. </a:t>
            </a:r>
          </a:p>
          <a:p>
            <a:pPr lvl="1"/>
            <a:r>
              <a:rPr lang="en-GB" sz="2400" dirty="0" smtClean="0"/>
              <a:t>Vulnerability Assessment </a:t>
            </a:r>
          </a:p>
          <a:p>
            <a:pPr lvl="1"/>
            <a:r>
              <a:rPr lang="en-GB" sz="2400" dirty="0" smtClean="0"/>
              <a:t>Capacity Enhancement</a:t>
            </a:r>
          </a:p>
          <a:p>
            <a:pPr lvl="1"/>
            <a:r>
              <a:rPr lang="en-GB" sz="2400" dirty="0" smtClean="0"/>
              <a:t>Resource Allocation</a:t>
            </a:r>
          </a:p>
          <a:p>
            <a:pPr lvl="1"/>
            <a:r>
              <a:rPr lang="en-GB" sz="2400" dirty="0" smtClean="0"/>
              <a:t>Mainstreaming in Planning Process</a:t>
            </a:r>
          </a:p>
          <a:p>
            <a:pPr lvl="1"/>
            <a:r>
              <a:rPr lang="en-GB" sz="2400" dirty="0" smtClean="0"/>
              <a:t>Social Mobilization</a:t>
            </a:r>
          </a:p>
          <a:p>
            <a:r>
              <a:rPr lang="en-US" dirty="0" smtClean="0"/>
              <a:t>National Periodic Plan (2013/14-2015/16)</a:t>
            </a:r>
          </a:p>
          <a:p>
            <a:pPr lvl="1"/>
            <a:r>
              <a:rPr lang="en-US" dirty="0" smtClean="0"/>
              <a:t>Information Dissemination </a:t>
            </a:r>
          </a:p>
          <a:p>
            <a:pPr lvl="1"/>
            <a:r>
              <a:rPr lang="en-US" dirty="0" smtClean="0"/>
              <a:t>Integration in Development Programs</a:t>
            </a:r>
          </a:p>
          <a:p>
            <a:pPr lvl="1"/>
            <a:r>
              <a:rPr lang="en-US" dirty="0" smtClean="0"/>
              <a:t>Capacity for Climate Change Resilient </a:t>
            </a:r>
          </a:p>
          <a:p>
            <a:r>
              <a:rPr lang="en-US" dirty="0" smtClean="0"/>
              <a:t>Climate Change Budget Code, 2012</a:t>
            </a:r>
          </a:p>
          <a:p>
            <a:pPr lvl="1"/>
            <a:r>
              <a:rPr lang="en-US" dirty="0" smtClean="0"/>
              <a:t>Budget tracking</a:t>
            </a:r>
          </a:p>
          <a:p>
            <a:pPr lvl="1"/>
            <a:endParaRPr lang="en-US" dirty="0" smtClean="0"/>
          </a:p>
        </p:txBody>
      </p:sp>
      <p:sp>
        <p:nvSpPr>
          <p:cNvPr id="5" name="Title 4"/>
          <p:cNvSpPr>
            <a:spLocks noGrp="1"/>
          </p:cNvSpPr>
          <p:nvPr>
            <p:ph type="title"/>
          </p:nvPr>
        </p:nvSpPr>
        <p:spPr>
          <a:xfrm>
            <a:off x="1645920" y="0"/>
            <a:ext cx="7498080" cy="609600"/>
          </a:xfrm>
        </p:spPr>
        <p:txBody>
          <a:bodyPr>
            <a:normAutofit fontScale="90000"/>
          </a:bodyPr>
          <a:lstStyle/>
          <a:p>
            <a:pPr algn="ctr"/>
            <a:r>
              <a:rPr lang="en-US" dirty="0" smtClean="0"/>
              <a:t>Nepal’s Response</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62000"/>
          </a:xfrm>
          <a:solidFill>
            <a:schemeClr val="accent1">
              <a:lumMod val="20000"/>
              <a:lumOff val="80000"/>
            </a:schemeClr>
          </a:solidFill>
        </p:spPr>
        <p:txBody>
          <a:bodyPr/>
          <a:lstStyle/>
          <a:p>
            <a:pPr>
              <a:defRPr/>
            </a:pPr>
            <a:r>
              <a:rPr lang="en-US" sz="2800" dirty="0" smtClean="0"/>
              <a:t>NAPA/LAPA</a:t>
            </a:r>
            <a:endParaRPr lang="en-GB" sz="2800" dirty="0" smtClean="0"/>
          </a:p>
        </p:txBody>
      </p:sp>
      <p:sp>
        <p:nvSpPr>
          <p:cNvPr id="6" name="Content Placeholder 5"/>
          <p:cNvSpPr>
            <a:spLocks noGrp="1"/>
          </p:cNvSpPr>
          <p:nvPr>
            <p:ph idx="1"/>
          </p:nvPr>
        </p:nvSpPr>
        <p:spPr>
          <a:xfrm>
            <a:off x="228600" y="838200"/>
            <a:ext cx="8763000" cy="5562600"/>
          </a:xfrm>
        </p:spPr>
        <p:txBody>
          <a:bodyPr/>
          <a:lstStyle/>
          <a:p>
            <a:pPr>
              <a:defRPr/>
            </a:pPr>
            <a:r>
              <a:rPr lang="en-US" dirty="0" smtClean="0"/>
              <a:t>National Adaptation Program of Action (NAPA)</a:t>
            </a:r>
          </a:p>
          <a:p>
            <a:pPr lvl="1">
              <a:defRPr/>
            </a:pPr>
            <a:r>
              <a:rPr lang="en-US" dirty="0" smtClean="0"/>
              <a:t>Country Vulnerability Assessment</a:t>
            </a:r>
          </a:p>
          <a:p>
            <a:pPr lvl="1">
              <a:defRPr/>
            </a:pPr>
            <a:r>
              <a:rPr lang="en-US" dirty="0" smtClean="0"/>
              <a:t>Coping Strategy Development</a:t>
            </a:r>
          </a:p>
          <a:p>
            <a:pPr lvl="1">
              <a:defRPr/>
            </a:pPr>
            <a:r>
              <a:rPr lang="en-US" dirty="0" smtClean="0"/>
              <a:t>Community Engagement</a:t>
            </a:r>
          </a:p>
          <a:p>
            <a:pPr lvl="1">
              <a:buFontTx/>
              <a:buNone/>
              <a:defRPr/>
            </a:pPr>
            <a:r>
              <a:rPr lang="en-GB" sz="2000" i="1" dirty="0" smtClean="0">
                <a:solidFill>
                  <a:srgbClr val="FF0000"/>
                </a:solidFill>
              </a:rPr>
              <a:t>( The total cost for implementing National Adaptation program of Action (NAPA) is estimated at US$ 350 million)</a:t>
            </a:r>
            <a:endParaRPr lang="en-US" sz="2000" i="1" dirty="0" smtClean="0">
              <a:solidFill>
                <a:srgbClr val="FF0000"/>
              </a:solidFill>
            </a:endParaRPr>
          </a:p>
          <a:p>
            <a:pPr>
              <a:defRPr/>
            </a:pPr>
            <a:r>
              <a:rPr lang="en-US" dirty="0" smtClean="0"/>
              <a:t>Local Adaption Plan for Action (LAPA)</a:t>
            </a:r>
          </a:p>
          <a:p>
            <a:pPr lvl="1">
              <a:defRPr/>
            </a:pPr>
            <a:r>
              <a:rPr lang="en-US" dirty="0" smtClean="0">
                <a:ea typeface="+mn-ea"/>
                <a:cs typeface="+mn-cs"/>
              </a:rPr>
              <a:t> Integrating climate change into local participatory planning process.</a:t>
            </a:r>
            <a:endParaRPr lang="en-GB" b="1" i="1" dirty="0" smtClean="0">
              <a:latin typeface="Garamond" panose="02020404030301010803" pitchFamily="18" charset="0"/>
            </a:endParaRPr>
          </a:p>
          <a:p>
            <a:pPr lvl="1">
              <a:defRPr/>
            </a:pPr>
            <a:r>
              <a:rPr lang="en-US" dirty="0" smtClean="0">
                <a:ea typeface="+mn-ea"/>
                <a:cs typeface="+mn-cs"/>
              </a:rPr>
              <a:t> Implementing adaptation actions</a:t>
            </a:r>
          </a:p>
          <a:p>
            <a:pPr marL="60325" indent="-60325" algn="ctr">
              <a:buFontTx/>
              <a:buNone/>
              <a:defRPr/>
            </a:pPr>
            <a:r>
              <a:rPr lang="en-GB" sz="2000" i="1" dirty="0" smtClean="0">
                <a:solidFill>
                  <a:srgbClr val="FF0000"/>
                </a:solidFill>
              </a:rPr>
              <a:t>(80% of  estimated NAPA cost is committed to be spent at the local - village/municipal  level)</a:t>
            </a:r>
          </a:p>
          <a:p>
            <a:pPr lvl="1">
              <a:buFontTx/>
              <a:buNone/>
              <a:defRPr/>
            </a:pP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0638"/>
            <a:ext cx="9144000" cy="665162"/>
          </a:xfrm>
          <a:solidFill>
            <a:schemeClr val="accent1">
              <a:lumMod val="20000"/>
              <a:lumOff val="80000"/>
            </a:schemeClr>
          </a:solidFill>
        </p:spPr>
        <p:txBody>
          <a:bodyPr/>
          <a:lstStyle/>
          <a:p>
            <a:pPr>
              <a:defRPr/>
            </a:pPr>
            <a:r>
              <a:rPr lang="en-US" sz="2800" dirty="0" smtClean="0"/>
              <a:t>Climate Public Expenditure</a:t>
            </a:r>
          </a:p>
        </p:txBody>
      </p:sp>
      <p:sp>
        <p:nvSpPr>
          <p:cNvPr id="1028" name="Content Placeholder 2"/>
          <p:cNvSpPr>
            <a:spLocks noGrp="1"/>
          </p:cNvSpPr>
          <p:nvPr>
            <p:ph idx="1"/>
          </p:nvPr>
        </p:nvSpPr>
        <p:spPr>
          <a:xfrm>
            <a:off x="152400" y="1066800"/>
            <a:ext cx="5638800" cy="5486400"/>
          </a:xfrm>
        </p:spPr>
        <p:txBody>
          <a:bodyPr/>
          <a:lstStyle/>
          <a:p>
            <a:pPr>
              <a:spcBef>
                <a:spcPts val="600"/>
              </a:spcBef>
              <a:spcAft>
                <a:spcPts val="1200"/>
              </a:spcAft>
              <a:buClr>
                <a:srgbClr val="00B0F0"/>
              </a:buClr>
              <a:buSzPct val="90000"/>
            </a:pPr>
            <a:r>
              <a:rPr lang="en-GB" sz="2400" smtClean="0"/>
              <a:t>About 2 % of GDP and 8% of Government Expenditure is on climate activities . The trend is increasing.</a:t>
            </a:r>
            <a:endParaRPr lang="en-US" sz="2400" smtClean="0"/>
          </a:p>
          <a:p>
            <a:pPr>
              <a:spcBef>
                <a:spcPts val="600"/>
              </a:spcBef>
              <a:spcAft>
                <a:spcPts val="1200"/>
              </a:spcAft>
              <a:buClr>
                <a:srgbClr val="00B0F0"/>
              </a:buClr>
              <a:buSzPct val="90000"/>
            </a:pPr>
            <a:endParaRPr lang="en-GB" sz="2400" smtClean="0"/>
          </a:p>
          <a:p>
            <a:pPr>
              <a:spcBef>
                <a:spcPts val="600"/>
              </a:spcBef>
              <a:spcAft>
                <a:spcPts val="1200"/>
              </a:spcAft>
              <a:buClr>
                <a:srgbClr val="00B0F0"/>
              </a:buClr>
              <a:buSzPct val="90000"/>
            </a:pPr>
            <a:r>
              <a:rPr lang="en-GB" sz="2400" smtClean="0"/>
              <a:t>Around 80% of climate change expenditure relates to adaptation activities. </a:t>
            </a:r>
            <a:endParaRPr lang="en-US" sz="2400" smtClean="0"/>
          </a:p>
          <a:p>
            <a:pPr>
              <a:spcBef>
                <a:spcPts val="600"/>
              </a:spcBef>
              <a:spcAft>
                <a:spcPts val="1200"/>
              </a:spcAft>
              <a:buClr>
                <a:srgbClr val="00B0F0"/>
              </a:buClr>
              <a:buSzPct val="90000"/>
            </a:pPr>
            <a:endParaRPr lang="en-GB" sz="2400" smtClean="0"/>
          </a:p>
          <a:p>
            <a:pPr>
              <a:spcBef>
                <a:spcPts val="600"/>
              </a:spcBef>
              <a:spcAft>
                <a:spcPts val="1200"/>
              </a:spcAft>
              <a:buClr>
                <a:srgbClr val="00B0F0"/>
              </a:buClr>
              <a:buSzPct val="90000"/>
            </a:pPr>
            <a:r>
              <a:rPr lang="en-GB" sz="2400" smtClean="0"/>
              <a:t>Around 60% of the expenditure is executed directly by Central Agencies and 40% through Local Agencies (Unconditional Capital grants ).</a:t>
            </a:r>
            <a:endParaRPr lang="en-US" sz="2400" smtClean="0"/>
          </a:p>
        </p:txBody>
      </p:sp>
      <p:graphicFrame>
        <p:nvGraphicFramePr>
          <p:cNvPr id="1026" name="Chart 8"/>
          <p:cNvGraphicFramePr>
            <a:graphicFrameLocks/>
          </p:cNvGraphicFramePr>
          <p:nvPr/>
        </p:nvGraphicFramePr>
        <p:xfrm>
          <a:off x="5384800" y="1651000"/>
          <a:ext cx="4013200" cy="3708400"/>
        </p:xfrm>
        <a:graphic>
          <a:graphicData uri="http://schemas.openxmlformats.org/presentationml/2006/ole">
            <p:oleObj spid="_x0000_s90114" r:id="rId3" imgW="4017612" imgH="3706689" progId="Excel.Shee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900" b="1"/>
              <a:t>Conclusion</a:t>
            </a:r>
          </a:p>
        </p:txBody>
      </p:sp>
      <p:sp>
        <p:nvSpPr>
          <p:cNvPr id="34819" name="Rectangle 3"/>
          <p:cNvSpPr>
            <a:spLocks noGrp="1" noChangeArrowheads="1"/>
          </p:cNvSpPr>
          <p:nvPr>
            <p:ph idx="1"/>
          </p:nvPr>
        </p:nvSpPr>
        <p:spPr/>
        <p:txBody>
          <a:bodyPr/>
          <a:lstStyle/>
          <a:p>
            <a:pPr>
              <a:lnSpc>
                <a:spcPct val="80000"/>
              </a:lnSpc>
            </a:pPr>
            <a:r>
              <a:rPr lang="en-US" sz="2400" b="1" dirty="0"/>
              <a:t>Adoption of forest conservation, reforestation, </a:t>
            </a:r>
            <a:r>
              <a:rPr lang="en-US" sz="2400" b="1" dirty="0" err="1"/>
              <a:t>afforestation</a:t>
            </a:r>
            <a:r>
              <a:rPr lang="en-US" sz="2400" b="1" dirty="0"/>
              <a:t> and sustainable forest management</a:t>
            </a:r>
            <a:r>
              <a:rPr lang="en-US" sz="2400" dirty="0"/>
              <a:t> practices can contribute to conservation of biodiversity, watershed protection, rural employment generation, increased incomes to forest dwellers and carbon sink enhancement. </a:t>
            </a:r>
            <a:endParaRPr lang="en-US" sz="2400" dirty="0" smtClean="0"/>
          </a:p>
          <a:p>
            <a:pPr>
              <a:lnSpc>
                <a:spcPct val="80000"/>
              </a:lnSpc>
            </a:pPr>
            <a:r>
              <a:rPr lang="en-US" sz="2400" b="1" dirty="0" smtClean="0"/>
              <a:t>Livestock</a:t>
            </a:r>
            <a:r>
              <a:rPr lang="en-US" sz="2400" dirty="0" smtClean="0"/>
              <a:t>: Population management and genetic improvement can reduce methane emission substantially</a:t>
            </a:r>
            <a:endParaRPr lang="en-US" sz="2400" dirty="0"/>
          </a:p>
          <a:p>
            <a:pPr>
              <a:lnSpc>
                <a:spcPct val="80000"/>
              </a:lnSpc>
              <a:buFont typeface="Wingdings" pitchFamily="2" charset="2"/>
              <a:buNone/>
            </a:pPr>
            <a:endParaRPr lang="en-US" sz="2400" dirty="0"/>
          </a:p>
          <a:p>
            <a:pPr>
              <a:lnSpc>
                <a:spcPct val="80000"/>
              </a:lnSpc>
            </a:pPr>
            <a:r>
              <a:rPr lang="en-US" sz="2400" dirty="0"/>
              <a:t>Efficient, fast and reliable public transport systems such as </a:t>
            </a:r>
            <a:r>
              <a:rPr lang="en-US" sz="2400" dirty="0" smtClean="0"/>
              <a:t>Mass transport system, electric </a:t>
            </a:r>
            <a:r>
              <a:rPr lang="en-US" sz="2400" dirty="0"/>
              <a:t>driven buses can reduce urban congestion, local pollution and greenhouse gas emissions</a:t>
            </a:r>
          </a:p>
          <a:p>
            <a:pPr>
              <a:lnSpc>
                <a:spcPct val="80000"/>
              </a:lnSpc>
            </a:pPr>
            <a:endParaRPr lang="en-US" sz="2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87375" y="350838"/>
            <a:ext cx="7988300" cy="1057275"/>
          </a:xfrm>
        </p:spPr>
        <p:txBody>
          <a:bodyPr/>
          <a:lstStyle/>
          <a:p>
            <a:r>
              <a:rPr lang="en-US" sz="3500" b="1"/>
              <a:t>Conclusion</a:t>
            </a:r>
          </a:p>
        </p:txBody>
      </p:sp>
      <p:sp>
        <p:nvSpPr>
          <p:cNvPr id="33795" name="Rectangle 3"/>
          <p:cNvSpPr>
            <a:spLocks noGrp="1" noChangeArrowheads="1"/>
          </p:cNvSpPr>
          <p:nvPr>
            <p:ph idx="1"/>
          </p:nvPr>
        </p:nvSpPr>
        <p:spPr>
          <a:xfrm>
            <a:off x="914400" y="1676400"/>
            <a:ext cx="7924800" cy="4648200"/>
          </a:xfrm>
        </p:spPr>
        <p:txBody>
          <a:bodyPr/>
          <a:lstStyle/>
          <a:p>
            <a:pPr>
              <a:lnSpc>
                <a:spcPct val="90000"/>
              </a:lnSpc>
            </a:pPr>
            <a:r>
              <a:rPr lang="en-US" sz="2800" b="1" dirty="0"/>
              <a:t>Adoption of cost-effective energy-efficient technologies</a:t>
            </a:r>
            <a:r>
              <a:rPr lang="en-US" sz="2800" dirty="0"/>
              <a:t> </a:t>
            </a:r>
            <a:r>
              <a:rPr lang="en-US" sz="2800" dirty="0" smtClean="0"/>
              <a:t>in Industry, Transport, electricity generation and </a:t>
            </a:r>
            <a:r>
              <a:rPr lang="en-US" sz="2800" dirty="0"/>
              <a:t>end-use can reduce costs and local pollution in addition to reduction of greenhouse gas emissions.</a:t>
            </a:r>
          </a:p>
          <a:p>
            <a:pPr>
              <a:lnSpc>
                <a:spcPct val="90000"/>
              </a:lnSpc>
            </a:pPr>
            <a:endParaRPr lang="en-US" sz="2800" dirty="0"/>
          </a:p>
          <a:p>
            <a:pPr>
              <a:lnSpc>
                <a:spcPct val="90000"/>
              </a:lnSpc>
            </a:pPr>
            <a:r>
              <a:rPr lang="en-US" sz="2800" dirty="0"/>
              <a:t> </a:t>
            </a:r>
            <a:r>
              <a:rPr lang="en-US" sz="2800" b="1" dirty="0"/>
              <a:t>Shift to renewable</a:t>
            </a:r>
            <a:r>
              <a:rPr lang="en-US" sz="2800" dirty="0"/>
              <a:t>, some of which are already cost effective, can enhance sustainable energy supply, can reduce local pollution and greenhouse gas emissions.</a:t>
            </a:r>
          </a:p>
          <a:p>
            <a:pPr>
              <a:lnSpc>
                <a:spcPct val="90000"/>
              </a:lnSpc>
            </a:pPr>
            <a:endParaRPr lang="en-US"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95400" y="838200"/>
            <a:ext cx="7391400" cy="944563"/>
          </a:xfrm>
        </p:spPr>
        <p:txBody>
          <a:bodyPr>
            <a:normAutofit fontScale="90000"/>
          </a:bodyPr>
          <a:lstStyle/>
          <a:p>
            <a:r>
              <a:rPr lang="en-US" sz="3500" b="1" dirty="0"/>
              <a:t>Improvement Required</a:t>
            </a:r>
            <a:br>
              <a:rPr lang="en-US" sz="3500" b="1" dirty="0"/>
            </a:br>
            <a:endParaRPr lang="en-US" sz="3500" b="1" dirty="0"/>
          </a:p>
        </p:txBody>
      </p:sp>
      <p:sp>
        <p:nvSpPr>
          <p:cNvPr id="36867" name="Rectangle 3"/>
          <p:cNvSpPr>
            <a:spLocks noGrp="1" noChangeArrowheads="1"/>
          </p:cNvSpPr>
          <p:nvPr>
            <p:ph idx="1"/>
          </p:nvPr>
        </p:nvSpPr>
        <p:spPr>
          <a:xfrm>
            <a:off x="1066800" y="2057400"/>
            <a:ext cx="7696200" cy="3535363"/>
          </a:xfrm>
        </p:spPr>
        <p:txBody>
          <a:bodyPr>
            <a:normAutofit/>
          </a:bodyPr>
          <a:lstStyle/>
          <a:p>
            <a:pPr>
              <a:lnSpc>
                <a:spcPct val="90000"/>
              </a:lnSpc>
            </a:pPr>
            <a:r>
              <a:rPr lang="en-US" sz="2600" b="1" dirty="0" smtClean="0"/>
              <a:t>Wide gap on words and action</a:t>
            </a:r>
          </a:p>
          <a:p>
            <a:pPr>
              <a:lnSpc>
                <a:spcPct val="80000"/>
              </a:lnSpc>
              <a:buFontTx/>
              <a:buChar char="•"/>
            </a:pPr>
            <a:r>
              <a:rPr lang="en-US" sz="2800" dirty="0" smtClean="0"/>
              <a:t>Need to move away from the “DAD” approach (Decide, Announce, Defend) towards a participatory approach to policy development.</a:t>
            </a:r>
          </a:p>
          <a:p>
            <a:pPr>
              <a:lnSpc>
                <a:spcPct val="80000"/>
              </a:lnSpc>
              <a:buFontTx/>
              <a:buChar char="•"/>
            </a:pPr>
            <a:r>
              <a:rPr lang="en-US" sz="2800" dirty="0" smtClean="0"/>
              <a:t>A clearly defined standard policy development process can discourage “selective” consultation.</a:t>
            </a:r>
          </a:p>
          <a:p>
            <a:pPr>
              <a:lnSpc>
                <a:spcPct val="90000"/>
              </a:lnSpc>
              <a:buFont typeface="Wingdings" pitchFamily="2" charset="2"/>
              <a:buNone/>
            </a:pPr>
            <a:endParaRPr lang="en-US" sz="2600" b="1" dirty="0" smtClean="0"/>
          </a:p>
          <a:p>
            <a:pPr>
              <a:lnSpc>
                <a:spcPct val="90000"/>
              </a:lnSpc>
              <a:buFont typeface="Wingdings" pitchFamily="2" charset="2"/>
              <a:buNone/>
            </a:pPr>
            <a:endParaRPr lang="en-US" sz="2600" dirty="0"/>
          </a:p>
          <a:p>
            <a:pPr>
              <a:lnSpc>
                <a:spcPct val="90000"/>
              </a:lnSpc>
              <a:buFont typeface="Wingdings" pitchFamily="2" charset="2"/>
              <a:buNone/>
            </a:pPr>
            <a:endParaRPr lang="en-US" sz="2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WordArt 2"/>
          <p:cNvSpPr>
            <a:spLocks noChangeArrowheads="1" noChangeShapeType="1" noTextEdit="1"/>
          </p:cNvSpPr>
          <p:nvPr/>
        </p:nvSpPr>
        <p:spPr bwMode="auto">
          <a:xfrm>
            <a:off x="3619500" y="2789238"/>
            <a:ext cx="1905000"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2" cstate="print"/>
          <a:srcRect l="926" t="1691" r="926" b="3381"/>
          <a:stretch>
            <a:fillRect/>
          </a:stretch>
        </p:blipFill>
        <p:spPr bwMode="auto">
          <a:xfrm>
            <a:off x="169863" y="2011363"/>
            <a:ext cx="8974137" cy="4752975"/>
          </a:xfrm>
          <a:prstGeom prst="rect">
            <a:avLst/>
          </a:prstGeom>
          <a:noFill/>
          <a:ln w="9525">
            <a:noFill/>
            <a:miter lim="800000"/>
            <a:headEnd/>
            <a:tailEnd/>
          </a:ln>
        </p:spPr>
      </p:pic>
      <p:sp>
        <p:nvSpPr>
          <p:cNvPr id="58371" name="Title 2"/>
          <p:cNvSpPr>
            <a:spLocks noGrp="1"/>
          </p:cNvSpPr>
          <p:nvPr>
            <p:ph type="title"/>
          </p:nvPr>
        </p:nvSpPr>
        <p:spPr/>
        <p:txBody>
          <a:bodyPr>
            <a:normAutofit fontScale="90000"/>
          </a:bodyPr>
          <a:lstStyle/>
          <a:p>
            <a:r>
              <a:rPr lang="en-US" smtClean="0"/>
              <a:t>Probability of extreme weather events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838200"/>
          </a:xfrm>
        </p:spPr>
        <p:txBody>
          <a:bodyPr/>
          <a:lstStyle/>
          <a:p>
            <a:pPr eaLnBrk="1" hangingPunct="1"/>
            <a:r>
              <a:rPr lang="en-US" sz="3300" b="0" dirty="0" smtClean="0"/>
              <a:t>Glaciers and frozen ground are receding</a:t>
            </a:r>
          </a:p>
        </p:txBody>
      </p:sp>
      <p:sp>
        <p:nvSpPr>
          <p:cNvPr id="25603" name="Text Box 3"/>
          <p:cNvSpPr txBox="1">
            <a:spLocks noChangeArrowheads="1"/>
          </p:cNvSpPr>
          <p:nvPr/>
        </p:nvSpPr>
        <p:spPr bwMode="auto">
          <a:xfrm>
            <a:off x="4572000" y="5326063"/>
            <a:ext cx="4572000" cy="1187450"/>
          </a:xfrm>
          <a:prstGeom prst="rect">
            <a:avLst/>
          </a:prstGeom>
          <a:solidFill>
            <a:schemeClr val="accent1"/>
          </a:solidFill>
          <a:ln w="38100">
            <a:noFill/>
            <a:miter lim="800000"/>
            <a:headEnd/>
            <a:tailEnd/>
          </a:ln>
        </p:spPr>
        <p:txBody>
          <a:bodyPr>
            <a:spAutoFit/>
          </a:bodyPr>
          <a:lstStyle/>
          <a:p>
            <a:r>
              <a:rPr lang="en-US" b="1"/>
              <a:t>Area of seasonally frozen ground in NH has decreased</a:t>
            </a:r>
          </a:p>
          <a:p>
            <a:r>
              <a:rPr lang="en-US" b="1"/>
              <a:t>by 7% from 1901 to 2002</a:t>
            </a:r>
            <a:endParaRPr lang="en-GB" b="1"/>
          </a:p>
        </p:txBody>
      </p:sp>
      <p:pic>
        <p:nvPicPr>
          <p:cNvPr id="25604" name="Picture 4"/>
          <p:cNvPicPr>
            <a:picLocks noChangeAspect="1" noChangeArrowheads="1"/>
          </p:cNvPicPr>
          <p:nvPr/>
        </p:nvPicPr>
        <p:blipFill>
          <a:blip r:embed="rId2" cstate="print"/>
          <a:srcRect/>
          <a:stretch>
            <a:fillRect/>
          </a:stretch>
        </p:blipFill>
        <p:spPr bwMode="auto">
          <a:xfrm>
            <a:off x="4572000" y="914400"/>
            <a:ext cx="4419600" cy="4100513"/>
          </a:xfrm>
          <a:prstGeom prst="rect">
            <a:avLst/>
          </a:prstGeom>
          <a:noFill/>
          <a:ln w="9525">
            <a:noFill/>
            <a:miter lim="800000"/>
            <a:headEnd/>
            <a:tailEnd/>
          </a:ln>
        </p:spPr>
      </p:pic>
      <p:sp>
        <p:nvSpPr>
          <p:cNvPr id="25605" name="Text Box 5"/>
          <p:cNvSpPr txBox="1">
            <a:spLocks noChangeArrowheads="1"/>
          </p:cNvSpPr>
          <p:nvPr/>
        </p:nvSpPr>
        <p:spPr bwMode="auto">
          <a:xfrm>
            <a:off x="152400" y="5692775"/>
            <a:ext cx="4114800" cy="822325"/>
          </a:xfrm>
          <a:prstGeom prst="rect">
            <a:avLst/>
          </a:prstGeom>
          <a:solidFill>
            <a:schemeClr val="accent1"/>
          </a:solidFill>
          <a:ln w="38100">
            <a:noFill/>
            <a:miter lim="800000"/>
            <a:headEnd/>
            <a:tailEnd/>
          </a:ln>
        </p:spPr>
        <p:txBody>
          <a:bodyPr>
            <a:spAutoFit/>
          </a:bodyPr>
          <a:lstStyle/>
          <a:p>
            <a:r>
              <a:rPr lang="en-US" b="1"/>
              <a:t>Increased Glacier retreat since the early 1990s</a:t>
            </a:r>
          </a:p>
        </p:txBody>
      </p:sp>
      <p:pic>
        <p:nvPicPr>
          <p:cNvPr id="25606" name="Picture 6"/>
          <p:cNvPicPr>
            <a:picLocks noChangeAspect="1" noChangeArrowheads="1"/>
          </p:cNvPicPr>
          <p:nvPr/>
        </p:nvPicPr>
        <p:blipFill>
          <a:blip r:embed="rId3" cstate="print"/>
          <a:srcRect/>
          <a:stretch>
            <a:fillRect/>
          </a:stretch>
        </p:blipFill>
        <p:spPr bwMode="auto">
          <a:xfrm>
            <a:off x="515938" y="914400"/>
            <a:ext cx="3560762" cy="4724400"/>
          </a:xfrm>
          <a:prstGeom prst="rect">
            <a:avLst/>
          </a:prstGeom>
          <a:noFill/>
          <a:ln w="9525">
            <a:noFill/>
            <a:miter lim="800000"/>
            <a:headEnd/>
            <a:tailEnd/>
          </a:ln>
        </p:spPr>
      </p:pic>
      <p:sp>
        <p:nvSpPr>
          <p:cNvPr id="143367" name="Line 7"/>
          <p:cNvSpPr>
            <a:spLocks noChangeShapeType="1"/>
          </p:cNvSpPr>
          <p:nvPr/>
        </p:nvSpPr>
        <p:spPr bwMode="auto">
          <a:xfrm>
            <a:off x="5105400" y="2759075"/>
            <a:ext cx="3810000" cy="0"/>
          </a:xfrm>
          <a:prstGeom prst="line">
            <a:avLst/>
          </a:prstGeom>
          <a:noFill/>
          <a:ln w="1905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smtClean="0"/>
              <a:t>Who are vulnerable?</a:t>
            </a:r>
          </a:p>
        </p:txBody>
      </p:sp>
      <p:sp>
        <p:nvSpPr>
          <p:cNvPr id="9219" name="Rectangle 3"/>
          <p:cNvSpPr>
            <a:spLocks noGrp="1" noChangeArrowheads="1"/>
          </p:cNvSpPr>
          <p:nvPr>
            <p:ph idx="1"/>
          </p:nvPr>
        </p:nvSpPr>
        <p:spPr>
          <a:xfrm>
            <a:off x="1066800" y="1981200"/>
            <a:ext cx="7162800" cy="3200400"/>
          </a:xfrm>
        </p:spPr>
        <p:txBody>
          <a:bodyPr>
            <a:normAutofit lnSpcReduction="10000"/>
          </a:bodyPr>
          <a:lstStyle/>
          <a:p>
            <a:pPr eaLnBrk="1" hangingPunct="1">
              <a:buFontTx/>
              <a:buNone/>
            </a:pPr>
            <a:r>
              <a:rPr lang="en-US" sz="2400" b="1" dirty="0" smtClean="0"/>
              <a:t>Geographical space</a:t>
            </a:r>
            <a:r>
              <a:rPr lang="en-US" sz="2400" dirty="0" smtClean="0"/>
              <a:t>: “people who live on High mountain areas or, arid or semi-arid lands, in low-lying coastal areas, in water limited or flood-prone areas, or on small islands……”</a:t>
            </a:r>
          </a:p>
          <a:p>
            <a:pPr eaLnBrk="1" hangingPunct="1">
              <a:buFontTx/>
              <a:buNone/>
            </a:pPr>
            <a:r>
              <a:rPr lang="en-US" sz="2400" b="1" dirty="0" smtClean="0"/>
              <a:t>Social space</a:t>
            </a:r>
            <a:r>
              <a:rPr lang="en-US" sz="2400" dirty="0" smtClean="0"/>
              <a:t>: “developing countries… have lesser capacity to adapt and are more vulnerable to climate change damages, just as they are to other stresses. This condition is more extreme among the poorest people” (double-exposure).</a:t>
            </a:r>
          </a:p>
          <a:p>
            <a:pPr eaLnBrk="1" hangingPunct="1">
              <a:buFontTx/>
              <a:buNone/>
            </a:pPr>
            <a:endParaRPr lang="en-US" sz="2400" dirty="0" smtClean="0"/>
          </a:p>
          <a:p>
            <a:pPr eaLnBrk="1" hangingPunct="1">
              <a:buFontTx/>
              <a:buNone/>
            </a:pPr>
            <a:endParaRPr lang="en-US" sz="1800" dirty="0" smtClean="0"/>
          </a:p>
          <a:p>
            <a:pPr eaLnBrk="1" hangingPunct="1">
              <a:buFontTx/>
              <a:buNone/>
            </a:pPr>
            <a:endParaRPr lang="en-US" sz="1200" dirty="0" smtClean="0"/>
          </a:p>
        </p:txBody>
      </p:sp>
      <p:sp>
        <p:nvSpPr>
          <p:cNvPr id="9220" name="Rectangle 5"/>
          <p:cNvSpPr>
            <a:spLocks noChangeArrowheads="1"/>
          </p:cNvSpPr>
          <p:nvPr/>
        </p:nvSpPr>
        <p:spPr bwMode="auto">
          <a:xfrm>
            <a:off x="152400" y="6019800"/>
            <a:ext cx="8534400" cy="422275"/>
          </a:xfrm>
          <a:prstGeom prst="rect">
            <a:avLst/>
          </a:prstGeom>
          <a:noFill/>
          <a:ln w="9525">
            <a:noFill/>
            <a:miter lim="800000"/>
            <a:headEnd/>
            <a:tailEnd/>
          </a:ln>
        </p:spPr>
        <p:txBody>
          <a:bodyPr>
            <a:spAutoFit/>
          </a:bodyPr>
          <a:lstStyle/>
          <a:p>
            <a:pPr>
              <a:lnSpc>
                <a:spcPct val="90000"/>
              </a:lnSpc>
              <a:spcBef>
                <a:spcPct val="20000"/>
              </a:spcBef>
            </a:pPr>
            <a:r>
              <a:rPr lang="en-US" sz="1200"/>
              <a:t>Source: Olmos, “Vulnerability and Adaptation to Climate Change: Concepts, Issues, Assessment Methods”, </a:t>
            </a:r>
            <a:r>
              <a:rPr lang="en-US" sz="1200" i="1"/>
              <a:t>Foundation Paper</a:t>
            </a:r>
            <a:r>
              <a:rPr lang="en-US" sz="1200"/>
              <a:t>, Climate 	    Change Knowledge network, 2001.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0"/>
            <a:ext cx="8615362" cy="1108075"/>
          </a:xfrm>
          <a:prstGeom prst="rect">
            <a:avLst/>
          </a:prstGeom>
          <a:noFill/>
          <a:ln w="9525">
            <a:noFill/>
            <a:miter lim="800000"/>
            <a:headEnd/>
            <a:tailEnd/>
          </a:ln>
        </p:spPr>
        <p:txBody>
          <a:bodyPr>
            <a:spAutoFit/>
          </a:bodyPr>
          <a:lstStyle/>
          <a:p>
            <a:pPr algn="ctr"/>
            <a:r>
              <a:rPr lang="en-GB" sz="3600" b="1" dirty="0">
                <a:solidFill>
                  <a:srgbClr val="000099"/>
                </a:solidFill>
                <a:latin typeface="Souvenir Lt BT" pitchFamily="18" charset="0"/>
              </a:rPr>
              <a:t>Dealing with Climate Change:</a:t>
            </a:r>
            <a:r>
              <a:rPr lang="en-GB" sz="2800" b="1" dirty="0">
                <a:solidFill>
                  <a:schemeClr val="bg1"/>
                </a:solidFill>
                <a:latin typeface="Souvenir Lt BT" pitchFamily="18" charset="0"/>
              </a:rPr>
              <a:t> </a:t>
            </a:r>
          </a:p>
          <a:p>
            <a:pPr algn="ctr"/>
            <a:r>
              <a:rPr lang="en-GB" sz="2800" b="1" dirty="0">
                <a:solidFill>
                  <a:srgbClr val="000099"/>
                </a:solidFill>
                <a:latin typeface="Souvenir Lt BT" pitchFamily="18" charset="0"/>
              </a:rPr>
              <a:t>Mitigation and Adaptation</a:t>
            </a:r>
            <a:endParaRPr lang="en-GB" sz="2800" dirty="0">
              <a:solidFill>
                <a:srgbClr val="000099"/>
              </a:solidFill>
            </a:endParaRPr>
          </a:p>
        </p:txBody>
      </p:sp>
      <p:sp>
        <p:nvSpPr>
          <p:cNvPr id="10243" name="Rectangle 3"/>
          <p:cNvSpPr>
            <a:spLocks noChangeArrowheads="1"/>
          </p:cNvSpPr>
          <p:nvPr/>
        </p:nvSpPr>
        <p:spPr bwMode="auto">
          <a:xfrm>
            <a:off x="3276600" y="1524000"/>
            <a:ext cx="2819400" cy="762000"/>
          </a:xfrm>
          <a:prstGeom prst="rect">
            <a:avLst/>
          </a:prstGeom>
          <a:solidFill>
            <a:schemeClr val="accent1"/>
          </a:solidFill>
          <a:ln w="9525">
            <a:solidFill>
              <a:schemeClr val="tx1"/>
            </a:solidFill>
            <a:miter lim="800000"/>
            <a:headEnd/>
            <a:tailEnd/>
          </a:ln>
        </p:spPr>
        <p:txBody>
          <a:bodyPr wrap="none" anchor="ctr"/>
          <a:lstStyle/>
          <a:p>
            <a:pPr algn="ctr"/>
            <a:r>
              <a:rPr lang="en-GB">
                <a:latin typeface="Arial" pitchFamily="34" charset="0"/>
              </a:rPr>
              <a:t>Climate change</a:t>
            </a:r>
            <a:endParaRPr lang="en-GB"/>
          </a:p>
        </p:txBody>
      </p:sp>
      <p:sp>
        <p:nvSpPr>
          <p:cNvPr id="10244" name="Rectangle 4"/>
          <p:cNvSpPr>
            <a:spLocks noChangeArrowheads="1"/>
          </p:cNvSpPr>
          <p:nvPr/>
        </p:nvSpPr>
        <p:spPr bwMode="auto">
          <a:xfrm>
            <a:off x="3276600" y="2971800"/>
            <a:ext cx="2819400" cy="762000"/>
          </a:xfrm>
          <a:prstGeom prst="rect">
            <a:avLst/>
          </a:prstGeom>
          <a:solidFill>
            <a:schemeClr val="accent1"/>
          </a:solidFill>
          <a:ln w="9525">
            <a:solidFill>
              <a:schemeClr val="tx1"/>
            </a:solidFill>
            <a:miter lim="800000"/>
            <a:headEnd/>
            <a:tailEnd/>
          </a:ln>
        </p:spPr>
        <p:txBody>
          <a:bodyPr wrap="none" anchor="ctr"/>
          <a:lstStyle/>
          <a:p>
            <a:pPr algn="ctr"/>
            <a:r>
              <a:rPr lang="en-GB">
                <a:latin typeface="Arial" pitchFamily="34" charset="0"/>
              </a:rPr>
              <a:t>Impacts</a:t>
            </a:r>
          </a:p>
        </p:txBody>
      </p:sp>
      <p:sp>
        <p:nvSpPr>
          <p:cNvPr id="10245" name="Oval 5"/>
          <p:cNvSpPr>
            <a:spLocks noChangeArrowheads="1"/>
          </p:cNvSpPr>
          <p:nvPr/>
        </p:nvSpPr>
        <p:spPr bwMode="auto">
          <a:xfrm>
            <a:off x="3276600" y="5410200"/>
            <a:ext cx="2819400" cy="1066800"/>
          </a:xfrm>
          <a:prstGeom prst="ellipse">
            <a:avLst/>
          </a:prstGeom>
          <a:solidFill>
            <a:schemeClr val="accent1"/>
          </a:solidFill>
          <a:ln w="9525">
            <a:solidFill>
              <a:schemeClr val="tx1"/>
            </a:solidFill>
            <a:round/>
            <a:headEnd/>
            <a:tailEnd/>
          </a:ln>
        </p:spPr>
        <p:txBody>
          <a:bodyPr wrap="none" anchor="ctr"/>
          <a:lstStyle/>
          <a:p>
            <a:pPr algn="ctr"/>
            <a:r>
              <a:rPr lang="en-GB">
                <a:latin typeface="Arial" pitchFamily="34" charset="0"/>
              </a:rPr>
              <a:t>Responses</a:t>
            </a:r>
          </a:p>
        </p:txBody>
      </p:sp>
      <p:sp>
        <p:nvSpPr>
          <p:cNvPr id="10246" name="Line 6"/>
          <p:cNvSpPr>
            <a:spLocks noChangeShapeType="1"/>
          </p:cNvSpPr>
          <p:nvPr/>
        </p:nvSpPr>
        <p:spPr bwMode="auto">
          <a:xfrm>
            <a:off x="4572000" y="2286000"/>
            <a:ext cx="0" cy="685800"/>
          </a:xfrm>
          <a:prstGeom prst="line">
            <a:avLst/>
          </a:prstGeom>
          <a:noFill/>
          <a:ln w="38100">
            <a:solidFill>
              <a:schemeClr val="tx1"/>
            </a:solidFill>
            <a:round/>
            <a:headEnd/>
            <a:tailEnd type="triangle" w="med" len="med"/>
          </a:ln>
        </p:spPr>
        <p:txBody>
          <a:bodyPr wrap="none" anchor="ctr"/>
          <a:lstStyle/>
          <a:p>
            <a:endParaRPr lang="en-US"/>
          </a:p>
        </p:txBody>
      </p:sp>
      <p:sp>
        <p:nvSpPr>
          <p:cNvPr id="10247" name="Line 7"/>
          <p:cNvSpPr>
            <a:spLocks noChangeShapeType="1"/>
          </p:cNvSpPr>
          <p:nvPr/>
        </p:nvSpPr>
        <p:spPr bwMode="auto">
          <a:xfrm>
            <a:off x="4572000" y="3733800"/>
            <a:ext cx="0" cy="1676400"/>
          </a:xfrm>
          <a:prstGeom prst="line">
            <a:avLst/>
          </a:prstGeom>
          <a:noFill/>
          <a:ln w="38100">
            <a:solidFill>
              <a:schemeClr val="tx1"/>
            </a:solidFill>
            <a:round/>
            <a:headEnd/>
            <a:tailEnd type="triangle" w="med" len="med"/>
          </a:ln>
        </p:spPr>
        <p:txBody>
          <a:bodyPr wrap="none" anchor="ctr"/>
          <a:lstStyle/>
          <a:p>
            <a:endParaRPr lang="en-US"/>
          </a:p>
        </p:txBody>
      </p:sp>
      <p:grpSp>
        <p:nvGrpSpPr>
          <p:cNvPr id="2" name="Group 8"/>
          <p:cNvGrpSpPr>
            <a:grpSpLocks/>
          </p:cNvGrpSpPr>
          <p:nvPr/>
        </p:nvGrpSpPr>
        <p:grpSpPr bwMode="auto">
          <a:xfrm>
            <a:off x="457200" y="4191000"/>
            <a:ext cx="2819400" cy="1752600"/>
            <a:chOff x="288" y="2640"/>
            <a:chExt cx="1776" cy="1104"/>
          </a:xfrm>
        </p:grpSpPr>
        <p:sp>
          <p:nvSpPr>
            <p:cNvPr id="10267" name="Rectangle 9"/>
            <p:cNvSpPr>
              <a:spLocks noChangeArrowheads="1"/>
            </p:cNvSpPr>
            <p:nvPr/>
          </p:nvSpPr>
          <p:spPr bwMode="auto">
            <a:xfrm>
              <a:off x="288" y="2640"/>
              <a:ext cx="1536" cy="624"/>
            </a:xfrm>
            <a:prstGeom prst="rect">
              <a:avLst/>
            </a:prstGeom>
            <a:solidFill>
              <a:srgbClr val="00CC00"/>
            </a:solidFill>
            <a:ln w="9525">
              <a:solidFill>
                <a:schemeClr val="tx1"/>
              </a:solidFill>
              <a:miter lim="800000"/>
              <a:headEnd/>
              <a:tailEnd/>
            </a:ln>
          </p:spPr>
          <p:txBody>
            <a:bodyPr wrap="none" anchor="ctr"/>
            <a:lstStyle/>
            <a:p>
              <a:pPr algn="ctr"/>
              <a:r>
                <a:rPr lang="en-GB">
                  <a:latin typeface="Arial" pitchFamily="34" charset="0"/>
                </a:rPr>
                <a:t>Mitigation</a:t>
              </a:r>
              <a:endParaRPr lang="en-GB"/>
            </a:p>
          </p:txBody>
        </p:sp>
        <p:sp>
          <p:nvSpPr>
            <p:cNvPr id="10268" name="Line 10"/>
            <p:cNvSpPr>
              <a:spLocks noChangeShapeType="1"/>
            </p:cNvSpPr>
            <p:nvPr/>
          </p:nvSpPr>
          <p:spPr bwMode="auto">
            <a:xfrm flipH="1">
              <a:off x="960" y="3744"/>
              <a:ext cx="1104" cy="0"/>
            </a:xfrm>
            <a:prstGeom prst="line">
              <a:avLst/>
            </a:prstGeom>
            <a:noFill/>
            <a:ln w="38100">
              <a:solidFill>
                <a:schemeClr val="tx1"/>
              </a:solidFill>
              <a:round/>
              <a:headEnd/>
              <a:tailEnd/>
            </a:ln>
          </p:spPr>
          <p:txBody>
            <a:bodyPr wrap="none" anchor="ctr"/>
            <a:lstStyle/>
            <a:p>
              <a:endParaRPr lang="en-US"/>
            </a:p>
          </p:txBody>
        </p:sp>
        <p:sp>
          <p:nvSpPr>
            <p:cNvPr id="10269" name="Line 11"/>
            <p:cNvSpPr>
              <a:spLocks noChangeShapeType="1"/>
            </p:cNvSpPr>
            <p:nvPr/>
          </p:nvSpPr>
          <p:spPr bwMode="auto">
            <a:xfrm flipV="1">
              <a:off x="960" y="3264"/>
              <a:ext cx="0" cy="480"/>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3" name="Group 12"/>
          <p:cNvGrpSpPr>
            <a:grpSpLocks/>
          </p:cNvGrpSpPr>
          <p:nvPr/>
        </p:nvGrpSpPr>
        <p:grpSpPr bwMode="auto">
          <a:xfrm>
            <a:off x="1524000" y="1828800"/>
            <a:ext cx="1752600" cy="2362200"/>
            <a:chOff x="960" y="1152"/>
            <a:chExt cx="1104" cy="1488"/>
          </a:xfrm>
        </p:grpSpPr>
        <p:sp>
          <p:nvSpPr>
            <p:cNvPr id="10265" name="Line 13"/>
            <p:cNvSpPr>
              <a:spLocks noChangeShapeType="1"/>
            </p:cNvSpPr>
            <p:nvPr/>
          </p:nvSpPr>
          <p:spPr bwMode="auto">
            <a:xfrm flipV="1">
              <a:off x="960" y="1152"/>
              <a:ext cx="0" cy="1488"/>
            </a:xfrm>
            <a:prstGeom prst="line">
              <a:avLst/>
            </a:prstGeom>
            <a:noFill/>
            <a:ln w="38100">
              <a:solidFill>
                <a:schemeClr val="tx1"/>
              </a:solidFill>
              <a:round/>
              <a:headEnd/>
              <a:tailEnd/>
            </a:ln>
          </p:spPr>
          <p:txBody>
            <a:bodyPr wrap="none" anchor="ctr"/>
            <a:lstStyle/>
            <a:p>
              <a:endParaRPr lang="en-US"/>
            </a:p>
          </p:txBody>
        </p:sp>
        <p:sp>
          <p:nvSpPr>
            <p:cNvPr id="10266" name="Line 14"/>
            <p:cNvSpPr>
              <a:spLocks noChangeShapeType="1"/>
            </p:cNvSpPr>
            <p:nvPr/>
          </p:nvSpPr>
          <p:spPr bwMode="auto">
            <a:xfrm>
              <a:off x="960" y="1152"/>
              <a:ext cx="1104" cy="0"/>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4" name="Group 15"/>
          <p:cNvGrpSpPr>
            <a:grpSpLocks/>
          </p:cNvGrpSpPr>
          <p:nvPr/>
        </p:nvGrpSpPr>
        <p:grpSpPr bwMode="auto">
          <a:xfrm>
            <a:off x="2286000" y="3352800"/>
            <a:ext cx="990600" cy="838200"/>
            <a:chOff x="1440" y="2112"/>
            <a:chExt cx="624" cy="528"/>
          </a:xfrm>
        </p:grpSpPr>
        <p:sp>
          <p:nvSpPr>
            <p:cNvPr id="10263" name="Line 16"/>
            <p:cNvSpPr>
              <a:spLocks noChangeShapeType="1"/>
            </p:cNvSpPr>
            <p:nvPr/>
          </p:nvSpPr>
          <p:spPr bwMode="auto">
            <a:xfrm flipV="1">
              <a:off x="1440" y="2112"/>
              <a:ext cx="0" cy="528"/>
            </a:xfrm>
            <a:prstGeom prst="line">
              <a:avLst/>
            </a:prstGeom>
            <a:noFill/>
            <a:ln w="28575">
              <a:solidFill>
                <a:schemeClr val="tx1"/>
              </a:solidFill>
              <a:prstDash val="dash"/>
              <a:round/>
              <a:headEnd/>
              <a:tailEnd/>
            </a:ln>
          </p:spPr>
          <p:txBody>
            <a:bodyPr wrap="none" anchor="ctr"/>
            <a:lstStyle/>
            <a:p>
              <a:endParaRPr lang="en-US"/>
            </a:p>
          </p:txBody>
        </p:sp>
        <p:sp>
          <p:nvSpPr>
            <p:cNvPr id="10264" name="Line 17"/>
            <p:cNvSpPr>
              <a:spLocks noChangeShapeType="1"/>
            </p:cNvSpPr>
            <p:nvPr/>
          </p:nvSpPr>
          <p:spPr bwMode="auto">
            <a:xfrm>
              <a:off x="1440" y="2112"/>
              <a:ext cx="624" cy="0"/>
            </a:xfrm>
            <a:prstGeom prst="line">
              <a:avLst/>
            </a:prstGeom>
            <a:noFill/>
            <a:ln w="28575">
              <a:solidFill>
                <a:schemeClr val="tx1"/>
              </a:solidFill>
              <a:prstDash val="dash"/>
              <a:round/>
              <a:headEnd/>
              <a:tailEnd type="triangle" w="med" len="med"/>
            </a:ln>
          </p:spPr>
          <p:txBody>
            <a:bodyPr wrap="none" anchor="ctr"/>
            <a:lstStyle/>
            <a:p>
              <a:endParaRPr lang="en-US"/>
            </a:p>
          </p:txBody>
        </p:sp>
      </p:grpSp>
      <p:grpSp>
        <p:nvGrpSpPr>
          <p:cNvPr id="5" name="Group 18"/>
          <p:cNvGrpSpPr>
            <a:grpSpLocks/>
          </p:cNvGrpSpPr>
          <p:nvPr/>
        </p:nvGrpSpPr>
        <p:grpSpPr bwMode="auto">
          <a:xfrm>
            <a:off x="6096000" y="4267200"/>
            <a:ext cx="2667000" cy="1676400"/>
            <a:chOff x="3840" y="2688"/>
            <a:chExt cx="1680" cy="1056"/>
          </a:xfrm>
        </p:grpSpPr>
        <p:sp>
          <p:nvSpPr>
            <p:cNvPr id="10260" name="Rectangle 19"/>
            <p:cNvSpPr>
              <a:spLocks noChangeArrowheads="1"/>
            </p:cNvSpPr>
            <p:nvPr/>
          </p:nvSpPr>
          <p:spPr bwMode="auto">
            <a:xfrm>
              <a:off x="4128" y="2688"/>
              <a:ext cx="1392" cy="672"/>
            </a:xfrm>
            <a:prstGeom prst="rect">
              <a:avLst/>
            </a:prstGeom>
            <a:solidFill>
              <a:srgbClr val="FF6600"/>
            </a:solidFill>
            <a:ln w="9525">
              <a:solidFill>
                <a:schemeClr val="tx1"/>
              </a:solidFill>
              <a:miter lim="800000"/>
              <a:headEnd/>
              <a:tailEnd/>
            </a:ln>
          </p:spPr>
          <p:txBody>
            <a:bodyPr wrap="none" anchor="ctr"/>
            <a:lstStyle/>
            <a:p>
              <a:pPr algn="ctr"/>
              <a:r>
                <a:rPr lang="en-GB">
                  <a:latin typeface="Arial" pitchFamily="34" charset="0"/>
                </a:rPr>
                <a:t>Adaptation</a:t>
              </a:r>
              <a:endParaRPr lang="en-GB"/>
            </a:p>
          </p:txBody>
        </p:sp>
        <p:sp>
          <p:nvSpPr>
            <p:cNvPr id="10261" name="Line 20"/>
            <p:cNvSpPr>
              <a:spLocks noChangeShapeType="1"/>
            </p:cNvSpPr>
            <p:nvPr/>
          </p:nvSpPr>
          <p:spPr bwMode="auto">
            <a:xfrm>
              <a:off x="3840" y="3744"/>
              <a:ext cx="1008" cy="0"/>
            </a:xfrm>
            <a:prstGeom prst="line">
              <a:avLst/>
            </a:prstGeom>
            <a:noFill/>
            <a:ln w="38100">
              <a:solidFill>
                <a:schemeClr val="tx1"/>
              </a:solidFill>
              <a:round/>
              <a:headEnd/>
              <a:tailEnd/>
            </a:ln>
          </p:spPr>
          <p:txBody>
            <a:bodyPr wrap="none" anchor="ctr"/>
            <a:lstStyle/>
            <a:p>
              <a:endParaRPr lang="en-US"/>
            </a:p>
          </p:txBody>
        </p:sp>
        <p:sp>
          <p:nvSpPr>
            <p:cNvPr id="10262" name="Line 21"/>
            <p:cNvSpPr>
              <a:spLocks noChangeShapeType="1"/>
            </p:cNvSpPr>
            <p:nvPr/>
          </p:nvSpPr>
          <p:spPr bwMode="auto">
            <a:xfrm flipV="1">
              <a:off x="4848" y="3360"/>
              <a:ext cx="0" cy="384"/>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6" name="Group 22"/>
          <p:cNvGrpSpPr>
            <a:grpSpLocks/>
          </p:cNvGrpSpPr>
          <p:nvPr/>
        </p:nvGrpSpPr>
        <p:grpSpPr bwMode="auto">
          <a:xfrm>
            <a:off x="6096000" y="3352800"/>
            <a:ext cx="990600" cy="914400"/>
            <a:chOff x="3840" y="2112"/>
            <a:chExt cx="624" cy="576"/>
          </a:xfrm>
        </p:grpSpPr>
        <p:sp>
          <p:nvSpPr>
            <p:cNvPr id="10258" name="Line 23"/>
            <p:cNvSpPr>
              <a:spLocks noChangeShapeType="1"/>
            </p:cNvSpPr>
            <p:nvPr/>
          </p:nvSpPr>
          <p:spPr bwMode="auto">
            <a:xfrm flipV="1">
              <a:off x="4464" y="2112"/>
              <a:ext cx="0" cy="576"/>
            </a:xfrm>
            <a:prstGeom prst="line">
              <a:avLst/>
            </a:prstGeom>
            <a:noFill/>
            <a:ln w="38100">
              <a:solidFill>
                <a:schemeClr val="tx1"/>
              </a:solidFill>
              <a:round/>
              <a:headEnd/>
              <a:tailEnd/>
            </a:ln>
          </p:spPr>
          <p:txBody>
            <a:bodyPr wrap="none" anchor="ctr"/>
            <a:lstStyle/>
            <a:p>
              <a:endParaRPr lang="en-US"/>
            </a:p>
          </p:txBody>
        </p:sp>
        <p:sp>
          <p:nvSpPr>
            <p:cNvPr id="10259" name="Line 24"/>
            <p:cNvSpPr>
              <a:spLocks noChangeShapeType="1"/>
            </p:cNvSpPr>
            <p:nvPr/>
          </p:nvSpPr>
          <p:spPr bwMode="auto">
            <a:xfrm flipH="1">
              <a:off x="3840" y="2112"/>
              <a:ext cx="624" cy="0"/>
            </a:xfrm>
            <a:prstGeom prst="line">
              <a:avLst/>
            </a:prstGeom>
            <a:noFill/>
            <a:ln w="38100">
              <a:solidFill>
                <a:schemeClr val="tx1"/>
              </a:solidFill>
              <a:round/>
              <a:headEnd/>
              <a:tailEnd type="triangle" w="med" len="med"/>
            </a:ln>
          </p:spPr>
          <p:txBody>
            <a:bodyPr wrap="none" anchor="ctr"/>
            <a:lstStyle/>
            <a:p>
              <a:endParaRPr lang="en-US"/>
            </a:p>
          </p:txBody>
        </p:sp>
      </p:grpSp>
      <p:grpSp>
        <p:nvGrpSpPr>
          <p:cNvPr id="7" name="Group 25"/>
          <p:cNvGrpSpPr>
            <a:grpSpLocks/>
          </p:cNvGrpSpPr>
          <p:nvPr/>
        </p:nvGrpSpPr>
        <p:grpSpPr bwMode="auto">
          <a:xfrm>
            <a:off x="6096000" y="1905000"/>
            <a:ext cx="1524000" cy="2362200"/>
            <a:chOff x="3840" y="1200"/>
            <a:chExt cx="960" cy="1488"/>
          </a:xfrm>
        </p:grpSpPr>
        <p:sp>
          <p:nvSpPr>
            <p:cNvPr id="10256" name="Line 26"/>
            <p:cNvSpPr>
              <a:spLocks noChangeShapeType="1"/>
            </p:cNvSpPr>
            <p:nvPr/>
          </p:nvSpPr>
          <p:spPr bwMode="auto">
            <a:xfrm flipV="1">
              <a:off x="4800" y="1200"/>
              <a:ext cx="0" cy="1488"/>
            </a:xfrm>
            <a:prstGeom prst="line">
              <a:avLst/>
            </a:prstGeom>
            <a:noFill/>
            <a:ln w="28575">
              <a:solidFill>
                <a:schemeClr val="tx1"/>
              </a:solidFill>
              <a:prstDash val="dash"/>
              <a:round/>
              <a:headEnd/>
              <a:tailEnd/>
            </a:ln>
          </p:spPr>
          <p:txBody>
            <a:bodyPr wrap="none" anchor="ctr"/>
            <a:lstStyle/>
            <a:p>
              <a:endParaRPr lang="en-US"/>
            </a:p>
          </p:txBody>
        </p:sp>
        <p:sp>
          <p:nvSpPr>
            <p:cNvPr id="10257" name="Line 27"/>
            <p:cNvSpPr>
              <a:spLocks noChangeShapeType="1"/>
            </p:cNvSpPr>
            <p:nvPr/>
          </p:nvSpPr>
          <p:spPr bwMode="auto">
            <a:xfrm flipH="1">
              <a:off x="3840" y="1200"/>
              <a:ext cx="960" cy="0"/>
            </a:xfrm>
            <a:prstGeom prst="line">
              <a:avLst/>
            </a:prstGeom>
            <a:noFill/>
            <a:ln w="28575">
              <a:solidFill>
                <a:schemeClr val="tx1"/>
              </a:solidFill>
              <a:prstDash val="dash"/>
              <a:round/>
              <a:headEnd/>
              <a:tailEnd type="triangle" w="med" len="med"/>
            </a:ln>
          </p:spPr>
          <p:txBody>
            <a:bodyPr wrap="none" anchor="ctr"/>
            <a:lstStyle/>
            <a:p>
              <a:endParaRPr lang="en-US"/>
            </a:p>
          </p:txBody>
        </p:sp>
      </p:grpSp>
      <p:sp>
        <p:nvSpPr>
          <p:cNvPr id="10255" name="Rectangle 29"/>
          <p:cNvSpPr>
            <a:spLocks noGrp="1" noChangeArrowheads="1"/>
          </p:cNvSpPr>
          <p:nvPr>
            <p:ph type="body" idx="4294967295"/>
          </p:nvPr>
        </p:nvSpPr>
        <p:spPr>
          <a:xfrm>
            <a:off x="0" y="1600200"/>
            <a:ext cx="8229600" cy="4525963"/>
          </a:xfrm>
        </p:spPr>
        <p:txBody>
          <a:bodyPr/>
          <a:lstStyle/>
          <a:p>
            <a:pPr eaLnBrk="1" hangingPunct="1"/>
            <a:endParaRPr lang="es-CL" sz="2800" b="1" smtClean="0"/>
          </a:p>
          <a:p>
            <a:pPr eaLnBrk="1" hangingPunct="1"/>
            <a:endParaRPr lang="es-CL" sz="28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792162"/>
          </a:xfrm>
        </p:spPr>
        <p:txBody>
          <a:bodyPr>
            <a:normAutofit fontScale="90000"/>
          </a:bodyPr>
          <a:lstStyle/>
          <a:p>
            <a:r>
              <a:rPr lang="en-US" sz="3200" b="1" dirty="0" smtClean="0"/>
              <a:t>Move towards new Paradigm -</a:t>
            </a:r>
            <a:r>
              <a:rPr lang="en-US" sz="3200" dirty="0" smtClean="0"/>
              <a:t> </a:t>
            </a:r>
            <a:r>
              <a:rPr lang="en-US" sz="1800" b="1" dirty="0" smtClean="0"/>
              <a:t>low carbon economic development strategy must address – </a:t>
            </a:r>
            <a:r>
              <a:rPr lang="en-US" sz="1800" b="1" dirty="0" smtClean="0">
                <a:solidFill>
                  <a:srgbClr val="C00000"/>
                </a:solidFill>
              </a:rPr>
              <a:t>Win-Win Situation for Nepal</a:t>
            </a:r>
            <a:endParaRPr lang="en-US" sz="1800" b="1" dirty="0">
              <a:solidFill>
                <a:srgbClr val="C00000"/>
              </a:solidFill>
            </a:endParaRPr>
          </a:p>
        </p:txBody>
      </p:sp>
      <p:sp>
        <p:nvSpPr>
          <p:cNvPr id="3" name="Content Placeholder 2"/>
          <p:cNvSpPr>
            <a:spLocks noGrp="1"/>
          </p:cNvSpPr>
          <p:nvPr>
            <p:ph idx="1"/>
          </p:nvPr>
        </p:nvSpPr>
        <p:spPr>
          <a:xfrm>
            <a:off x="457200" y="1295400"/>
            <a:ext cx="7620000" cy="4876800"/>
          </a:xfrm>
        </p:spPr>
        <p:txBody>
          <a:bodyPr>
            <a:normAutofit fontScale="70000" lnSpcReduction="20000"/>
          </a:bodyPr>
          <a:lstStyle/>
          <a:p>
            <a:endParaRPr lang="en-US" dirty="0" smtClean="0"/>
          </a:p>
          <a:p>
            <a:pPr lvl="0"/>
            <a:r>
              <a:rPr lang="en-US" b="1" dirty="0" smtClean="0">
                <a:solidFill>
                  <a:schemeClr val="accent1">
                    <a:lumMod val="75000"/>
                  </a:schemeClr>
                </a:solidFill>
              </a:rPr>
              <a:t>Development</a:t>
            </a:r>
            <a:r>
              <a:rPr lang="en-US" dirty="0" smtClean="0"/>
              <a:t>: – sustained real growth of 8-10% over 20 yrs that embeds both adaptation and  mitigation into development that is low in carbon content, inclusive and broad based</a:t>
            </a:r>
          </a:p>
          <a:p>
            <a:pPr lvl="0"/>
            <a:r>
              <a:rPr lang="en-US" dirty="0" smtClean="0"/>
              <a:t>	</a:t>
            </a:r>
          </a:p>
          <a:p>
            <a:pPr lvl="0"/>
            <a:r>
              <a:rPr lang="en-US" b="1" dirty="0" smtClean="0">
                <a:solidFill>
                  <a:schemeClr val="accent1">
                    <a:lumMod val="75000"/>
                  </a:schemeClr>
                </a:solidFill>
              </a:rPr>
              <a:t>Adaptation</a:t>
            </a:r>
            <a:r>
              <a:rPr lang="en-US" dirty="0" smtClean="0"/>
              <a:t>: adjustments in human and natural systems, in response to actual or expected climate stimuli or their effects, that moderate harm or exploit beneficial opportunities (OECD 2009)</a:t>
            </a:r>
          </a:p>
          <a:p>
            <a:pPr lvl="0"/>
            <a:endParaRPr lang="en-US" dirty="0" smtClean="0"/>
          </a:p>
          <a:p>
            <a:pPr lvl="0"/>
            <a:r>
              <a:rPr lang="en-US" b="1" dirty="0" smtClean="0">
                <a:solidFill>
                  <a:schemeClr val="accent1">
                    <a:lumMod val="75000"/>
                  </a:schemeClr>
                </a:solidFill>
              </a:rPr>
              <a:t>Mitigation</a:t>
            </a:r>
            <a:r>
              <a:rPr lang="en-US" dirty="0" smtClean="0"/>
              <a:t>: consists of activities that aim to reduce GHG emissions, directly or indirectly, by avoiding or capturing GHGs before they are emitted to the atmosphere or sequestering those already in the atmosphere by enhancing “sinks” such as forests (OECD 2009)</a:t>
            </a:r>
          </a:p>
          <a:p>
            <a:pPr lvl="0"/>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1304</TotalTime>
  <Words>2582</Words>
  <Application>Microsoft Office PowerPoint</Application>
  <PresentationFormat>On-screen Show (4:3)</PresentationFormat>
  <Paragraphs>316</Paragraphs>
  <Slides>48</Slides>
  <Notes>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Solstice</vt:lpstr>
      <vt:lpstr>CorelDRAW</vt:lpstr>
      <vt:lpstr>Bitmap Image</vt:lpstr>
      <vt:lpstr>Microsoft Office Excel 97-2003 Worksheet</vt:lpstr>
      <vt:lpstr>Microsoft Office PowerPoint Slide</vt:lpstr>
      <vt:lpstr>Nepal’s Responses to Climate Change </vt:lpstr>
      <vt:lpstr>What is climate change?</vt:lpstr>
      <vt:lpstr>Anthropogenic climate change drivers</vt:lpstr>
      <vt:lpstr>Slide 4</vt:lpstr>
      <vt:lpstr>Probability of extreme weather events</vt:lpstr>
      <vt:lpstr>Glaciers and frozen ground are receding</vt:lpstr>
      <vt:lpstr>Who are vulnerable?</vt:lpstr>
      <vt:lpstr>Slide 8</vt:lpstr>
      <vt:lpstr>Move towards new Paradigm - low carbon economic development strategy must address – Win-Win Situation for Nepal</vt:lpstr>
      <vt:lpstr>Why Climate Change Mitigation?</vt:lpstr>
      <vt:lpstr>Slide 11</vt:lpstr>
      <vt:lpstr>Slide 12</vt:lpstr>
      <vt:lpstr> Measures to mitigate climate change</vt:lpstr>
      <vt:lpstr>Why Nepal concerned?</vt:lpstr>
      <vt:lpstr>Developing Mitigation strategy:   Identifying target GHG and sources </vt:lpstr>
      <vt:lpstr>Slide 16</vt:lpstr>
      <vt:lpstr>Key sources</vt:lpstr>
      <vt:lpstr>Sectoral  GHG emission</vt:lpstr>
      <vt:lpstr>Slide 19</vt:lpstr>
      <vt:lpstr>Slide 20</vt:lpstr>
      <vt:lpstr>Slide 21</vt:lpstr>
      <vt:lpstr>Slide 22</vt:lpstr>
      <vt:lpstr>Slide 23</vt:lpstr>
      <vt:lpstr>Slide 24</vt:lpstr>
      <vt:lpstr> Climate Effects of Black Carbon Aerosols in China and India  </vt:lpstr>
      <vt:lpstr>Slide 26</vt:lpstr>
      <vt:lpstr>Slide 27</vt:lpstr>
      <vt:lpstr>Slide 28</vt:lpstr>
      <vt:lpstr>Impact------</vt:lpstr>
      <vt:lpstr>Mitigation option: Livestock and Paddy</vt:lpstr>
      <vt:lpstr>Livestock, Paddy and forestry-Projection Use of EXACT Model developed by FAO 2015-2035</vt:lpstr>
      <vt:lpstr>Slide 32</vt:lpstr>
      <vt:lpstr>Slide 33</vt:lpstr>
      <vt:lpstr>Slide 34</vt:lpstr>
      <vt:lpstr>Forestry</vt:lpstr>
      <vt:lpstr>Slide 36</vt:lpstr>
      <vt:lpstr>Energy: Overall Scenarios</vt:lpstr>
      <vt:lpstr>Low Emission Strategic Option Scenario (LESO) </vt:lpstr>
      <vt:lpstr>High Economic Growth (HIG) Scenario</vt:lpstr>
      <vt:lpstr>Low Emission High Economic Growth (LEHI) Scenario</vt:lpstr>
      <vt:lpstr>Slide 41</vt:lpstr>
      <vt:lpstr>Nepal’s Response</vt:lpstr>
      <vt:lpstr>NAPA/LAPA</vt:lpstr>
      <vt:lpstr>Climate Public Expenditure</vt:lpstr>
      <vt:lpstr>Conclusion</vt:lpstr>
      <vt:lpstr>Conclusion</vt:lpstr>
      <vt:lpstr>Improvement Required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Mitigation in Nepal:   Challenges and Opportunities</dc:title>
  <dc:creator>Balkrishna Sapkota</dc:creator>
  <cp:lastModifiedBy>Balkrishna</cp:lastModifiedBy>
  <cp:revision>119</cp:revision>
  <dcterms:created xsi:type="dcterms:W3CDTF">2016-03-24T11:51:27Z</dcterms:created>
  <dcterms:modified xsi:type="dcterms:W3CDTF">2017-03-24T07:08:44Z</dcterms:modified>
</cp:coreProperties>
</file>