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4619-E93E-4719-AD24-0217CBD9AB7D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37C8-9545-42FD-BD9A-432E9808E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4619-E93E-4719-AD24-0217CBD9AB7D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37C8-9545-42FD-BD9A-432E9808E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4619-E93E-4719-AD24-0217CBD9AB7D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37C8-9545-42FD-BD9A-432E9808E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4619-E93E-4719-AD24-0217CBD9AB7D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37C8-9545-42FD-BD9A-432E9808E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4619-E93E-4719-AD24-0217CBD9AB7D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37C8-9545-42FD-BD9A-432E9808E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4619-E93E-4719-AD24-0217CBD9AB7D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37C8-9545-42FD-BD9A-432E9808E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4619-E93E-4719-AD24-0217CBD9AB7D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37C8-9545-42FD-BD9A-432E9808E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4619-E93E-4719-AD24-0217CBD9AB7D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37C8-9545-42FD-BD9A-432E9808E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4619-E93E-4719-AD24-0217CBD9AB7D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37C8-9545-42FD-BD9A-432E9808E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4619-E93E-4719-AD24-0217CBD9AB7D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37C8-9545-42FD-BD9A-432E9808E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4619-E93E-4719-AD24-0217CBD9AB7D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37C8-9545-42FD-BD9A-432E9808E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54619-E93E-4719-AD24-0217CBD9AB7D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F37C8-9545-42FD-BD9A-432E9808E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encrypted-tbn2.gstatic.com/images?q=tbn:ANd9GcSPDsNzJx4Lwd6g9mZx_z6wjhz3iT5LTDDn7AKUJtK9ApKJzoo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4427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Nepal India and Inundation Problems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6172200"/>
            <a:ext cx="6400800" cy="685800"/>
          </a:xfrm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Er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r>
              <a:rPr lang="en-US" dirty="0" err="1" smtClean="0">
                <a:solidFill>
                  <a:srgbClr val="002060"/>
                </a:solidFill>
              </a:rPr>
              <a:t>Shital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Babu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Regmee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Concern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UN Convention on the law of the  Non-Navigational Use of Watercourses, </a:t>
            </a:r>
            <a:r>
              <a:rPr lang="en-US" dirty="0" smtClean="0"/>
              <a:t>1997</a:t>
            </a:r>
          </a:p>
          <a:p>
            <a:r>
              <a:rPr lang="en-US" dirty="0" smtClean="0"/>
              <a:t>All </a:t>
            </a:r>
            <a:r>
              <a:rPr lang="en-US" dirty="0"/>
              <a:t>the rivers that drain to India from Nepal are a part of International Watercourse and Nepal and India are International Watercourse </a:t>
            </a:r>
            <a:r>
              <a:rPr lang="en-US" dirty="0" smtClean="0"/>
              <a:t>States</a:t>
            </a:r>
          </a:p>
          <a:p>
            <a:r>
              <a:rPr lang="en-US" dirty="0"/>
              <a:t>Watercourse States are entitled in their respective territories to utilize an International Watercourse in an equitable and reasonable </a:t>
            </a:r>
            <a:r>
              <a:rPr lang="en-US" dirty="0" smtClean="0"/>
              <a:t>manner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Concern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Measures </a:t>
            </a:r>
            <a:r>
              <a:rPr lang="en-US" dirty="0"/>
              <a:t>to prevent the causing of significant harm </a:t>
            </a:r>
            <a:r>
              <a:rPr lang="en-US" dirty="0" smtClean="0"/>
              <a:t>to </a:t>
            </a:r>
            <a:r>
              <a:rPr lang="en-US" dirty="0"/>
              <a:t>other watercourse </a:t>
            </a:r>
            <a:r>
              <a:rPr lang="en-US" dirty="0" smtClean="0"/>
              <a:t>States</a:t>
            </a:r>
          </a:p>
          <a:p>
            <a:r>
              <a:rPr lang="en-US" dirty="0"/>
              <a:t>No country </a:t>
            </a:r>
            <a:r>
              <a:rPr lang="en-US" dirty="0" smtClean="0"/>
              <a:t>is </a:t>
            </a:r>
            <a:r>
              <a:rPr lang="en-US" dirty="0"/>
              <a:t>allowed to use its territory against other </a:t>
            </a:r>
            <a:r>
              <a:rPr lang="en-US" dirty="0" smtClean="0"/>
              <a:t>country</a:t>
            </a:r>
          </a:p>
          <a:p>
            <a:r>
              <a:rPr lang="en-US" dirty="0" smtClean="0"/>
              <a:t>Timely </a:t>
            </a:r>
            <a:r>
              <a:rPr lang="en-US" dirty="0"/>
              <a:t>notification </a:t>
            </a:r>
            <a:r>
              <a:rPr lang="en-US" dirty="0" smtClean="0"/>
              <a:t>with </a:t>
            </a:r>
            <a:r>
              <a:rPr lang="en-US" dirty="0"/>
              <a:t>all the relevant data and information about </a:t>
            </a:r>
            <a:r>
              <a:rPr lang="en-US" dirty="0" smtClean="0"/>
              <a:t>all use</a:t>
            </a:r>
          </a:p>
          <a:p>
            <a:r>
              <a:rPr lang="en-US" dirty="0"/>
              <a:t>In cases where negotiation between the parties fail to reach any settlement they have the obligation of settling their difference by peaceful means 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*	In </a:t>
            </a:r>
            <a:r>
              <a:rPr lang="en-US" b="1" dirty="0"/>
              <a:t>case of flood control works done by India it is noticed by Nepal only after the construction is over and the subject became a</a:t>
            </a:r>
            <a:r>
              <a:rPr lang="en-US" b="1" i="1" dirty="0"/>
              <a:t> fait accompli</a:t>
            </a:r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Major </a:t>
            </a:r>
            <a:r>
              <a:rPr lang="en-US" dirty="0"/>
              <a:t>policy and legal </a:t>
            </a:r>
            <a:r>
              <a:rPr lang="en-US" dirty="0" smtClean="0"/>
              <a:t>dimensions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Nepal – India </a:t>
            </a:r>
            <a:r>
              <a:rPr lang="en-US" dirty="0" smtClean="0"/>
              <a:t>relations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National </a:t>
            </a:r>
            <a:r>
              <a:rPr lang="en-US" dirty="0"/>
              <a:t>laws and </a:t>
            </a:r>
            <a:r>
              <a:rPr lang="en-US" dirty="0" smtClean="0"/>
              <a:t>policy</a:t>
            </a:r>
            <a:endParaRPr lang="en-US" b="1" dirty="0" smtClean="0"/>
          </a:p>
          <a:p>
            <a:pPr>
              <a:buFont typeface="Arial" charset="0"/>
              <a:buChar char="•"/>
            </a:pPr>
            <a:r>
              <a:rPr lang="en-US" b="1" dirty="0" smtClean="0"/>
              <a:t>In case of flood control works done by India it is noticed by Nepal only after the construction is over and the subject became a</a:t>
            </a:r>
            <a:r>
              <a:rPr lang="en-US" b="1" i="1" dirty="0" smtClean="0"/>
              <a:t> fait accompli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All </a:t>
            </a:r>
            <a:r>
              <a:rPr lang="en-US" dirty="0"/>
              <a:t>flood </a:t>
            </a:r>
            <a:r>
              <a:rPr lang="en-US" dirty="0" smtClean="0"/>
              <a:t>water from </a:t>
            </a:r>
            <a:r>
              <a:rPr lang="en-US" dirty="0" smtClean="0"/>
              <a:t>Nepal </a:t>
            </a:r>
            <a:r>
              <a:rPr lang="en-US" dirty="0"/>
              <a:t>has to be transferred to </a:t>
            </a:r>
            <a:r>
              <a:rPr lang="en-US" dirty="0" smtClean="0"/>
              <a:t>India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Joint </a:t>
            </a:r>
            <a:r>
              <a:rPr lang="en-US" dirty="0"/>
              <a:t>long term solution must be worked </a:t>
            </a:r>
            <a:r>
              <a:rPr lang="en-US" dirty="0" smtClean="0"/>
              <a:t>out</a:t>
            </a:r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Present </a:t>
            </a:r>
            <a:r>
              <a:rPr lang="en-US" dirty="0" smtClean="0"/>
              <a:t>practice of making embankment unilaterally in India or in Nepal will not solve the problem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River Jacketing may be effective in Nepal but not in flat area of India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Long term solutions may be water retention in reservoirs, joint flood mitigation and adaptation.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28" y="0"/>
            <a:ext cx="9194828" cy="689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Thank You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6" name="Picture 14" descr="https://encrypted-tbn3.gstatic.com/images?q=tbn:ANd9GcRYRgh711Ro-H4olkn4cc-sG9uufhgIepRt_QmMc9XmrQVuw0e7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676400"/>
            <a:ext cx="2695575" cy="1695451"/>
          </a:xfrm>
          <a:prstGeom prst="rect">
            <a:avLst/>
          </a:prstGeom>
          <a:noFill/>
        </p:spPr>
      </p:pic>
      <p:pic>
        <p:nvPicPr>
          <p:cNvPr id="13324" name="Picture 12" descr="http://img.static.reliefweb.int/sites/reliefweb.int/files/styles/attachment-large/public/resources-pdf-previews/19906-2C921C9C1DF2448BC1257797004708FC-map.png?itok=HeVqwxI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1" y="3429000"/>
            <a:ext cx="3276599" cy="25297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66294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Area: </a:t>
            </a:r>
            <a:r>
              <a:rPr lang="en-US" dirty="0"/>
              <a:t>147,181 square kilometer </a:t>
            </a:r>
            <a:endParaRPr lang="en-US" dirty="0" smtClean="0"/>
          </a:p>
          <a:p>
            <a:r>
              <a:rPr lang="en-US" dirty="0" smtClean="0"/>
              <a:t>900 km </a:t>
            </a:r>
            <a:r>
              <a:rPr lang="en-US" dirty="0"/>
              <a:t>east- west and </a:t>
            </a:r>
            <a:endParaRPr lang="en-US" dirty="0" smtClean="0"/>
          </a:p>
          <a:p>
            <a:r>
              <a:rPr lang="en-US" dirty="0" smtClean="0"/>
              <a:t>200 </a:t>
            </a:r>
            <a:r>
              <a:rPr lang="en-US" dirty="0"/>
              <a:t>km </a:t>
            </a:r>
            <a:r>
              <a:rPr lang="en-US" dirty="0" smtClean="0"/>
              <a:t>north-south </a:t>
            </a:r>
          </a:p>
          <a:p>
            <a:r>
              <a:rPr lang="en-US" dirty="0" err="1" smtClean="0"/>
              <a:t>Terai</a:t>
            </a:r>
            <a:r>
              <a:rPr lang="en-US" dirty="0" smtClean="0"/>
              <a:t> </a:t>
            </a:r>
            <a:r>
              <a:rPr lang="en-US" dirty="0"/>
              <a:t>plain </a:t>
            </a:r>
            <a:r>
              <a:rPr lang="en-US" dirty="0" smtClean="0"/>
              <a:t>about </a:t>
            </a:r>
            <a:r>
              <a:rPr lang="en-US" dirty="0"/>
              <a:t>20% of the total area </a:t>
            </a:r>
            <a:endParaRPr lang="en-US" dirty="0" smtClean="0"/>
          </a:p>
          <a:p>
            <a:r>
              <a:rPr lang="en-US" dirty="0" smtClean="0"/>
              <a:t>Rest </a:t>
            </a:r>
            <a:r>
              <a:rPr lang="en-US" dirty="0"/>
              <a:t>is hills and mountains. </a:t>
            </a:r>
          </a:p>
          <a:p>
            <a:r>
              <a:rPr lang="en-US" dirty="0"/>
              <a:t>The average annual </a:t>
            </a:r>
            <a:r>
              <a:rPr lang="en-US" dirty="0" smtClean="0"/>
              <a:t>precipitation:1600 </a:t>
            </a:r>
            <a:r>
              <a:rPr lang="en-US" dirty="0"/>
              <a:t>mm </a:t>
            </a:r>
            <a:endParaRPr lang="en-US" dirty="0" smtClean="0"/>
          </a:p>
          <a:p>
            <a:pPr lvl="1"/>
            <a:r>
              <a:rPr lang="en-US" dirty="0" smtClean="0"/>
              <a:t>less </a:t>
            </a:r>
            <a:r>
              <a:rPr lang="en-US" dirty="0"/>
              <a:t>than 300 mm in the rain shadow </a:t>
            </a:r>
            <a:endParaRPr lang="en-US" dirty="0" smtClean="0"/>
          </a:p>
          <a:p>
            <a:pPr lvl="1"/>
            <a:r>
              <a:rPr lang="en-US" dirty="0" smtClean="0"/>
              <a:t>around </a:t>
            </a:r>
            <a:r>
              <a:rPr lang="en-US" dirty="0"/>
              <a:t>5000mm in the wet region. </a:t>
            </a:r>
          </a:p>
          <a:p>
            <a:r>
              <a:rPr lang="en-US" dirty="0" smtClean="0"/>
              <a:t>total </a:t>
            </a:r>
            <a:r>
              <a:rPr lang="en-US" dirty="0"/>
              <a:t>annual </a:t>
            </a:r>
            <a:r>
              <a:rPr lang="en-US" dirty="0" smtClean="0"/>
              <a:t>outflow: 225 </a:t>
            </a:r>
            <a:r>
              <a:rPr lang="en-US" dirty="0"/>
              <a:t>billion cubic meters. </a:t>
            </a:r>
          </a:p>
        </p:txBody>
      </p:sp>
      <p:sp>
        <p:nvSpPr>
          <p:cNvPr id="13314" name="AutoShape 2" descr="data:image/jpeg;base64,/9j/4AAQSkZJRgABAQAAAQABAAD/2wCEAAkGBhQSERUUExQVFRQWGBsaGBcYGBwcGhgaGBcVHRkcHB0YHCYfGhojGRcYHy8gIycpLSwtFx8xNTAqNSYrLCkBCQoKDgwOGg8PGiwkHCQsLCwsKSwsLCwpLCwsLCwsLCwsLCwsLCwsLCwsLCwsLCwsLCwsLCwsLCwsLCwsLCwsLP/AABEIAL4BCQMBIgACEQEDEQH/xAAbAAACAwEBAQAAAAAAAAAAAAAEBQIDBgEAB//EAEUQAAIBAwIDBgMGBAMGBAcAAAECEQADIRIxBAVBBhMiUWFxMoGRI1KhscHwFELR4RVighZTcpKi8QczQ9IkNGOTssLy/8QAGQEAAwEBAQAAAAAAAAAAAAAAAAECAwQF/8QAIxEAAgICAgICAwEAAAAAAAAAAAECESExAxJBURNhIjKhcf/aAAwDAQACEQMRAD8A4valk8GnWYMEDO+AcxWk5dxLXE1FdM+oP4g1881aTiAxlgGBnO/TCxH41oeC7RPaVdQkCBufFjeSTABxAiueLrbCzXBalBoPlvO7V8kKTqHQ4PuPOmISth2Vge1dq3TVfFXhbRnb4VBJ+VAWe/fWugVzg+JDorrEMJwZq3TSoCsn0r01YTG9csXgwBGxooZGa8CKtmuFfWigITXR+81I2vWvdyKKAjFej1FeNoV3u/WigPaa9pqLYroPkRSoDpWvFa4W9a5qP7NFAS0V7RXNdS1UUBxk96ibdSrmqigOBK6Frp2r2qigI6P3molf3NTkV6fKigKwlRa161dUWAooCo2461E2qtgdfzr0+W1AykpU9Poa9NW0CPmlm89xiyqpaPCGGSY9esUJxHFuLSs0Op8saWkAT54P4035VGtmKTsSmqGACmSoJ8WABgnfbNX8Fxavw95Si6RoAIGSNYOQPnn296mMUySP+FPpRrRlpOqG2iPXof3FNeS8wv61VtTA7gj4Qes+W9MuEsiHCLA1NiIEwN8Z3pzy7lJYyQFJEsY/Oq6gVzSbtDxAbh7yAGV0gyMGSrYPt+dMObi6lstatlyDkddI/mAnakdu1cvNct61Abu2MeIKzBpWRvgT+tN3oeA7k/HHubMJhm0zjYAycbZB+lOhWSQ3rS8OhBZmdyQvWC2MgwADvtmtWiGBO9CwMmDVfCnw+xI+jEVLTVXCrAb/AIm/Ez+tMAiK9FeiugGgCOmpRXs12gCGmuxXdVdmgCGmuFKsn1r00AUtZqAs0TIrlAFHd/Kvd16n60QAK5pFAFPd+9c7ur4r0UADm3UWt+9E6a8FooAYJ5CvfWiIr0UqAHDe9cdj0BogrXNFFADAGuFjRBSolKKAGINWwakyV7QKKA+acLzNkuaMLrwCQZ2/lOBnHnPnRdnkhd4Zn1NsqgyYPXG05z0ofgOcm0hti2rqTI1rqMjEjbTH1+tMuE54ScT8unzn5VzprwTHOzT8PwXFWELWwlxy0kXG8WRmIgDpUeM7fXLC6b3B3E9dXhJ/4iOtBcDzS9pM3RJ/lEED3JySfeu8z5WvE2x3juXG2YUf6f1mt48iL6NivmvbU8VACi2q/HLzI6YAH7NDdnOeunEpaXSbblQRgRLbjUQJA6zFS5xya3w3BkqNdx2hiZ8IgwFG2T19thvlFvyRFwAgAxvJBx5Svt9KmWZWjF2mfbubcElpwy/DbB1FjJAYqTpxk4FJ+Z85XSO7uLJ8smPasevay7dRbDLbUBRATJO4zLEk4YkxAnPSg7119QafD4pBInGQBA2/vUck2sIqzecv54rkKWyAJbYMx6AHOaPtX1DOCY8U5x/KtfK15iy+IsCR8JzHzGcARtGD9G63jdfUviJIkjKicyc+EASZ6VK5JLasaZ9IiuRXbS4AJyANvaux510lEdPrSftJzZuHtqyQzFohvKDnG0YyacBlPUVh+3nHrcK20YtEzp6Hpmf06b1MnSFLCDOG7dgga7ekzkziMyfoB6etabgeLW6iuvwsJFfJVYABTkiN9ycmTPz2/WtTZ7clLYQW1DKpAIwMDEDrnPlURl7IUvZuNNeK0Jyvj+9tq2xjI9aNBrQ0BhZ+0mT8O04+I+dXaKrLfaf6f1qy5dABJ2An6UAe01Uby+Y+tZ/mPOzckLItjeNz7ny9KDtnFJspI0l/mltRJb6VXwvMxdbTbUk9dQKgDzJgx7VXyvlVto1XEZvuKwn0n+atBa4cIIA0qOgH7getNJkv6Ae4uAEuoAH8wYEfjBBrgFEcwhxoYAiMggEfQ1Rb8KgKAAuNIEAe0bCromyNAc045rSggasmZ+XlTC5eWR4wCdgSKG4xjoY42naRj8IrOehmVTto0gMNMsQZUmI6RucZ/eNDyznC3pA3H0PqK+fcz5g7XSQqkTMwY3bb1x0pxwvEuinvDMddwPQdax7tCi7Nw5qOqsjxnaObSolwW31Sbmr+WMKVIxnqDNd5N2lSyrreu621AjSGfBAESQIyPxrVTTLRrCx8qlqoTgeOF5BcT4WmJ3wY2nzFGZqrEfGOM42CdTs5+78IEn8CM1XY49sAagpwFA8p2PUz+dWc24GX1IJBkbZkT1+X4V7gOXrcLAtBAESYE5xM7zt5x0rKMU42Z1kOXiri6VQSD4iDIIiMn99TRfB9o77sFbQR5jy+v7mk/DcKZOtSWBg6jgyoIxvMbGmfLrDW7kxIZdpJAnyJHpHyqZUk0U5M9xvF33Bs3CHETqCkHz/Lp+VZziLbIArSJ9OnSPxrZcNd1S0FdU+ItH0n4RjEDrS3jOzXEuE+zZlMhDhRO+5idx069acJWxP8hl2L4SyiFjBuEQxInSJ2WPln2HSiecct/mVmaTGxUAH6fuaq5X2dv2tNxykCR3asAUHnCwGnzzTHm/FFUCmT1GM/I+dLkXkuqiIzy60X0gwgU+GTjyIn570Q/Bqt0PaY6AFDLAg6SOgxBAH40qHGguGgzkafKOkevnRdpynxYgZ38zis25RRnZ9CtdpLTCVkkDb+sYoS/wAxZ9z8ht/esfwPHDvJGCSJMdPM/wB6ccZzG2UIFwoTI1KMj21DB+taRm5YZrGSoYQWVseGIGTjG8ViOIvb7gk6eny36/vyphd4lTpni+IQbbCcDqVWRJ9KV844Hql7vRgwQQZ2wI3OarpZM2paO8JwWs6gZIA8YOPhBMk/P6U95VZ4buyzElw32eCfCSBqOIOQSAfIeecvwlogQCBrhTPQFsE+ceop/wBm+zD3kcEgjWyhtfwYmYEyCDiCNwZqqIqj6Bynj0vprt6tMwCwifX9+dG6KA5NynuECqzHrDGcmPIdKZujDcRVosGA+0/0/wD7VdpFAcya5MWh4yuNvvCd/SlPMOJuWw03iDOmMKxzgjOJxk1MpdfANhHaFkSSVybbgGP5hoK588GsTe7aW0xoY/MRn296Yjmt5b4NxjABBTLE4jfYmf0ptdsIBr0pJzOgTJHUxNQuRPwOLbFvI+RNzJDeCaCjG2AczgNqnHn+FMW5JzLhh9kz42BOpZ6eFxH0pp2b7V2kWCxUsZOMKYGD77fI1sE5mGEYM/I1akiuzPlXEXuYu3x3B6AKuYE5gdZqg9nuKdyblxmU7K9wn9TX0Xj7Aa4TMGBPvApTw/KQruxedTkgRtKoIyfNSfnV2vYuz9Gb5XyC5ZuBwExn4z1EHod/0p7xfEh10ujiceGD+s7+lMmtJHU/v0oLmVlTbIUZ6E1DcRZezC87t914wFcAwVLhWGB4gP5gJGPSk/Hc9LkFUe3iIOQfI46fKm/Ouz95mGkT7UvbsbfIE6BnzzSio0Jp6RZxPFWjbQ6puYJEAR4RIGPxrq2UKFhORj0xRFvs8qgamLECMGFmevmfamXB8tCiFIgzgrPQ+dLC0aJe0OeyHE6kNuAFSIzuWknH73rS93Sjs7cVkJUzmDiNvanU1ayiZbPkHFc7021IHikMBHgkYYD9feg+X8xtOCtw6XACW4XC7y2BqPt5ke45zewXgWw7mcnAUD1MQSf+LFKuG4G8H1otzUJhlU7geYGDNTxRSRl+Ro+GvqLQJYM2kaQAIGlmDEkkZg9cyfSK5b4kDUuohdwQ34befoNqWDkHEaFAtHPxSRIyDiTjy/MUfxHDsiazpUYUCZzsTgbbbetTyJNiaZTxPHeIHDrgY3n/APqtJyntHrtabt7UUMSxO3QDV0pFZ4AtahQsvJMiSCpEEdPKrrfJlUKGAOfEAYj3nPlWfaKwVHDHv+09oYm2R7f+0b0JxnM7N0HTKH/NOkgAn3HXpXbXK00HQig/5hPtnMUPZsy0MoVRKlZnpnAHhHXJ6/KhyWkjSTdFPcooTGrJhhBz7DpOfl6VLiuLVpUtpjEx8MH9c71BOXLAe3lAT/N1idgcKMZMbjzqvh11SFEZOpQYiVO52iRtUuObMv8AAjh0Rcr4tR3MmenXHntj6VO7fUsUIwDMj5Ez5b9PLrVPD2yq6YMnIJ2A9CAfL50FbJ16RHxFskgjIiPPFJK3YBljl1zvAVGsNOAdt/EfKYjPUU14rhUkkHuwonznzMTMb59K8OMVQO6TUYgyc/M/e/eKV8x5zCjWILrBWBBM+nl9MVnLvKQ5YDUcrPhtgjIKqDO5BnyO3zqyxzwrcm7dYABS2kQxj4emSB1gwJ3igeC8JIYEalhN9+gIPQHrVPD8xFm8hdVuMyupQgwARpkZETJEn3roiDZ9o5fcR0DWyGU9ZBPzio8Za7wQGdfVDB/7V83R7thQUmywnbqo3Ph3H/frUG52+kA3LjYHxOSxmfMiPlG1WuetoR9EucMsScELpljvt8XntuIpdwfLLakP4GdR8SnVkzqPmCfX29/n3G8eVadHh6u0AZ6ZBYn2FOOQdrAtoqxUaVdgJIOCTpViIZjk5A6CtYtSyih3xXLUturmIZipnYBlxM7+JR9aW9oeMVYNtodRONip/D12qjtPecnIZSAB4isHUViCvodjB3xSEcWvEKw1ZtjTqzB0gkECDp2iJE4rJpjs7xd62pLJILQ0A41HJjeBvWo7P80LqGcuC+AC0zHTHXc/jWFsW2FrMYJMnIkE4/TO/tUG44oytpVoOoxsZxgR5T5U+tgnR9XuXapFwzVHLOaW+Jth7RkbEdVPkR0NEMnTApUaHdZpLxPae2LgtsGtsTjvFYas9CMfjT5OFxBiqrnLB5n5GihAT8yC7hSfQx+dKuYc1IQYlyIVekx1joNzTPiuBRcmPmZrL2OW27V5nBc6uhYECTOAfas/kUf2C0ijiOJvocqp8m8UH2gVZyrm15roDFNJDSoXaEY4JM03Rrfd6mJ64n+gofh3sKe8C5z96cgic+lV80BX9i/sjz57fFd3p1Je3jdWzBEnK5yMnE19L01lOz9ixbuSq21Mb4n+taX/ABG398VpHkjJWhGa4fhCUAZVOPI/rVtvh46CgOD5tKhZE+ik/maaWgYzn5RUdKGmQSznO1B8x5YlxYYA+5P6EUYeJUE5GPWk/MuN6qScGRjaP6+dZSdaHYIyL8KkQOgMRt6n0oa3q1AkgqJ65J3/AGfSvXOJwWIGYE7nruR6A4/SqlQEMVYCJMAyRHQz+96ySMwhOJYzpHhkLIIHlMEkdBvV/MObp3egIttdWo4IBz4dlJIx1neheB4ZzaUkAktI6ZiI8h86Z8Tyh+7kmdjp0kjrM7Zz6VpG0wptCHj+OBdo1lWMCFICiesNEQcx6Vy5ckAIQswYnSSI8RgT6DrtRtjhr6LoFkvg6SV+EGcbkCJ+dB8Twdy2Ud18ZIDAAbS0QPnPWtJEuNFrcYQCS0EjAEbAmRn2FWcNwRZUZSJwJY7+UH9P6UHcWX8QwJ3nfOkef1orgbhGvcjqemR1MfvyrJ4WATLzdhguAWJGoCIOSKUcdcRWYMCx8WlifhPpHv18vemf8SNe2qY0wDI2HzG2PSqOZ8t1FYAnTkFT5ECRvv1NaQ9sbyinknGknSW33kx1xkD8KcONJJUAahAO52B3+7FKuRX0tqCyM79E6NMgTAJxJPQYo/nRdH7w2gBG8rMmARnbHXNRONywSkTu8ezGGX/jMxMx5biJxULxC6lHgxKmcsFBPX94pVduFVOoSXAJzEDAmfczHp0qV8GBPxLtGZB6f9W/rVKJSYbc4I8SqiW1eeTmOoHtvjemPL+SskLGNiSDn1/tSngOT8SyqbdzuwDIMmY9ozucGK2CowgEknEk71onWEzWK9kb+q2sEYOnUjAMdIMgbwPaevpWT5mqHiHFtYBOonAzG2kbdcegrauqqJMQOp2FZftByXiLofuUbQ2SxAkkzOkHMYicbes1Sd4Y5RMzxvNYAjbYiZzH9fyqs3mQjxAgiYBgb+fXbzqY5Be1sroRdEMSchgRInybf3mreH5HcdVKMgZZkGdUA5kmQPaBvWqpGSTNJ2c41tLK1oIw/mAjV7nY7k4pxb5hmNv37VlOSvxRHcqgIXUdbEifECNhGwj/AFHyo/jOVccSCjWoiQIiMbS+d+nrWbjk17JI2vA84VhD+EgxPQx69On1poyYr5twvZ/i5+0ZYAMAGfFIJnG2Pf8AKtrwAcW4bUY2n22nqPeiyWUc2uDGkjX0nb6dc1leIfTchgZmZ+EEn398Vo+KFwj4czuI8+tK+NtvguomZEny9OnT0rjmnbZDRLj+cIwVCp1RGAGJJAGCOtJLqspIUMTsQzQwOOkDHrmruLMyCAMeEkbD5frQlnhu6d2e4rAg+fnM9Y9s7jyqU01b2BDh+KdGB0KCTBGScDcj5x/bd7/iLfdH/Kf/AGVnuK4m0ACTmJEHxifvGfKPwr3eW/vv/wDcpqLYjZcLwwTapceW7ohQST5b7UeiCNqTpzVmvkLpKKDiRJg5II6428vKumn5NBXYsmdMx7iBuNUk4Ox29qrYd0G2JP7BGZgCaY8zvKVdlcggGAFBaDG8+uazPDXFUQxLGJJO4BIH9KxcaRLYR3vhNswwJnbrGN8fsUE47pIJIJERt7T0jfJ/GjrVp215AUwVkZiB0OP3ND8XZAQqH1PImTmYxO+PSiOyQrs1x620u6/EoIIBYdYgL1nE4px/jjXoiAvWDt7edZLhbFxLZCeLecAQdhE59flR+oomm2ZjJBIJzudsr61U86BOjWcPxYCAaixzE7xJifyoLjOarsRO4iM46D6fOszd50MaiT0j9ZiPl7VMPrIUg4G/UEj069JqHBvY+wS3CKZckKGMx/NmcGMUbwhJbSB4Y2k9ekfrQhuxOABgTsDvAP8AWpcPdJxJGIxEAyYg+Xv5USVokp4/mzWm0oADMeHcZH47dat5hfS4wKAatPiZWOnxTsDt8/L1rl027ggozadwCD4h9DGOh9q9ybhiyHUum3pG8BnIkGDiSJIjzrSCVVQIa8qtkv4QWRYUv0MAbR77e1P7lmYn8qC5Vy7hlZXt3NyZGrckCAV9MmnTYP8AemuNJGkcAD2R1P5Vm+fsiW2GhndiSpiQpxHw+1bVQDuB+f5iuM4AOKuMUhvJleznGMsarLhmXUcFgSYOTMKY/fStNo70SUKx59f1q/gzRYq1lC0Jn5WutXIllMgkkgHzgmPwq9uYyCNQ8jEfTFE3OF6yfpWX47sotwz3l0eYUgTHyrNpouwx0tXLrE5dQJ32PzztV1rlluSwXJ3J3qjlnK0sLpSegJJkmPMxTBWnrRQM4OFVeldMDp+NF2+FDLDZ96pfkadC31/c1Ti/BNnbbJ1Kg+4q8cQuwdZ8pFU2uTKu0n3JqT8pTyHyJH61STHgteyaQ9o7mnRKmAZnzwfDj5H5VoBbIECIobi9vFB6+dKSwSfOeM497bEr1MjziPLaMz+5pHxHFOlwtiTMao6iTg4z/at1zzl1q7CWrbG6xGVGlczlnjbB2H5UDe7H2rNrVcuL3g3SZiVkrjrkH8qiMElZDRl73LVYa2vgkxqxMDE7eVW/4da/33/TVHOLFu2J0kScIZ+HGZ2iZ9dqBx5GqjF1t/wTPs9ywWRhMEgiaRtwmjhlYag9tSpHzIMxvk1oNYAkxgUi5tzBtB+GW8OiT5ev1pyaSLZj+NuEA58WxM4kbbnJqnhEdngrnAnfO4wJ/Yo1yvwgeL4Y+s5OK5pu2rJypaSRGSJ8wOsVzuRFBXFcRoTLAsMDymPX9POs9Yu3WeZ8YImQCI658hU05tqttrYjcjzJXAiNtutD2r1222ogeKTO5I/KD+lXGNJis0PD3roAGkESSdpAnEnEnaqOJsppNudDkb/pPRZqheKZ7TOGjHnkZoPhbpulcwVByfw39T+5qVF7CyXKLaqS1yIUwATOfX0z600PEWmmMb7DeOvSs9fuqpAIDEA+ksTufQTt7VU954LicnfyHt06Vq4XkV0Nl4wO0AzBnPWYj0+QxTbgwRc8OkamUMMRkkkAHzxSLlHCySWBA6HG5EADr61quy/Z88wuFEViqzruHCg7eZk7GOvpScbdIaGfaPkhZA1olWWCEVT4zOANOdUmo3uRd01u3cSDp0qSIbKgnfGDJJJr6lyTs0nDooLNddQPG+8jr7+tNL1hXBVlDA7ggEfQ1quPGS2fNOC7OLbbWj3BMYDAg/Ig9MUza0a0PMuVIifZq2oDwokZjyDED8aW/wCG3igYoyz/ACmNQ9wpI9cE0+lIaaFJtmoNaotk96hoH7FRRRXYWDRYbyqpbdW6aaA8wkUI1v2orTQ99odF8y0+wU/qRTApFvzipInrVrWR+zUlQUqAmgxU66q1KDVCIxUorly4FEsYA60InNLZ2b9D+NF0NJsJu0u4swJOwo4XFOAc+XX6HNIee2boUsbilPuhM+kGSaiTwJ4C7vGFUJRdZAmJA+pO2x+lfO+d8fduvdKyobxOAcHwgZnoFxTA84KtptkrIgg6ozHUiR196F4q0ls/eEEtmPi2E9Rqaem3rWankzbtmZ5tfLL9pcZ2GE+7p2gfd6YiKH1e/wBaL5xzE3EEWwEXwhiJ+h6HFQ7255L/AMq/0roTYvJs7/M9QEMS8wfIzM/UflQPHcWd46GY9j5V7i+HABKEGdx0ND2eHJty+oycADymMkx18q4b8jYHwnMQzyZlSYONsef73p73ogYBETmOnWTSLjbaBfCArEEjSTGwnJ3BjMSfzInAc3m3Dj4f5tyf3P1NaOHbKBOgnnPA2yo0CCMnTO2TnoB5Vff5mvcgASBEDoRt0+vmDWft8QXYCTk5jcxmPX50XyS1ca8BuFEmRgAbexO1aOFLPgmyKcSVUqZAJkex2+RqzhHUiCdEDPrkxtTzjOFtaZYSTgneJ6AkbVmeLTTdKhYz0zidwPltNEWpg8HbSlQW1Y1Bd95z1PQrVnDX21krgExGI8s/Umq+Gth2JJOlROBkbCM+/wCBqfC2tdzfSCfEfIE7yK2awIa3eOCIEDGI3Jypn8qach7aXeE1dzcKlmBYHxLHiMANgCWJx51l+a8PEQTkwMiCABn5mg+HDs2lcnbHpipjGlY8n3Hln/jMvdzftqWHVGgH1hpj6mtV2e7f8Jxa+C6qvBJRzpYRvvv8pr4hyjs4xwSAZyTtHpE6pNaC1wtu2SLY3OT1Yj9B0+u9Clk1jFvZvObdtxrZbI3xrPkPuj1zk0Hw3aS4vVh85H0NZm0k70fwlrM+WaTkaqI+43tEWQl7Cvg6WV9LEjoRpO5wOlZ2121szpuLdtnyZQY+a5+cCmOvUgEfv/tSzmHAWyAzAErMT19D9dqFL2Jx9Gj4S8rqGU6lYSD6UWg9K+acw5lfsN9iO6QwDpOJMgmNlk7dB0IiKN4LnnGAAltQxI/X8PXehuiMm/Kn0pdxl8JdScYOfKSv9KF4TmFy8F1ak2wmk/XJIn0qfF8oDHxFiCIgkfuaO1rBSXst4nmNpJl1kdAQTVNnmqscEBfb+9V/7KWYgp/1v/Wr17O2fuCPIbfhFFNgmke705ZWyYjEiB6T6naiL/M0VJnMfP8AoKlZ5TbXZYA9TH0msp/4gco8CNZbTqMXBI2xBHl5fMULA20z1/nXfNElo+mPw+dSsMBkZ/KvmZ5xdtlULSpjUGnzg533H4U95T2g13UtDwEuFJJxJmfXGKbgwU0at2l/CII6xmfQ7gzVfOWbutXdAsDlmYyu89fITO3vR/LGNohGMu4JGMALpBmf+IVDjFXibbFThSvg3DEqpgAEGcxM4M+VZuL9A3FoyC8cWRjdSCySDBBZ2kjbrhY+XnS1j9gsPmDKmCtwzlPM4MTB/CnPHWLxJ0iU8JIBmNcwMyzfCMz1FIF4WLigGCFbUM5KFyVnzIApRik7MKOXAZOIiRbQrPiIWcxmI3PkD513/Bm/3ifv506F+1ftKzHuwTcSeoBIO5OfkJAY7il38NZ/3l39/wCmtV2E0P8AjeQNpKggEwRnoQM/nVH8EDbAuRCiAoxtuWiOoOPenHFXSfHJIAgeoOPrSrjoI8RIY9PT2xiK898nbQ5IU8S0Op7pScQRnUFG2QczFBXuXsLZ8JUEkkbacbe2J+daG7fATSxA9Qc77yaA5rzcmLYM6xMrAUgDNawnK0khGY4C4EbJHz2xvTbheZkcRpBMMQBMbGDJnaQNhvH1R8TZPeFQMjYdY/ZrlzVbeThhBMdDgx8jXY4JiNlzdAZX+ckACcgkb+v9jRfK+SWrSgeF2jc5Py6AeVYqxxDXGnUxKjE9F6ifcn61rOStccBQ0IvvAPt1x+Zrl5IOMdg8jdOCtNg2kIP+UCZ2kADNAXeScMjGFIP+UkgTOIPpTU3uhaD6HcH2/eaWcV3j5KqRupBmd+nn4fniueMpXsdMS8y5fqX7PaRuBqEbZAyPX0qPZ/in4e6QRnaGXeRJz9KN4e4WQKENt8aWPwk+KVbOxyPSjk5S8gOQ2oAATMRE53Oxz612KdKpFJPY45cURC1sKNZ1NBnJ3/pFELpYzAH7/WkHE8muMo7l1ttEGZBGQZEEz5ZnegTzfjeEY97bW4g2aN8jqu3zFEaemb9qWja2+Cz4fpMwPU0JxXaWwha3qJKqSSBiRGKznHdszeAtcOrK7qZ8wQhYARvMdKK5N2SGib4OphlQfhmNz5/OqdR/YHL0Vt2/RQNKuY2mB085oa520uOYRBONyWOY6ADz/CmnHdhOEIgd4p6FXnb0acf0rIcz7NXbVxRbBu4jUgJypO46YI9MGqjKEtGTcgvjOZXy9u6RqVNwB4fMgxmCB18q+jcpspeRHtqIYSDvHn8xtSDspwF5NEggkeLUBHw7Z+lbTlPArbDBAFBOqFMgE7wOm21EoqRSbQfYshBArt0behritUzTEeqQFVXuJRB42A9zXuG4tLihrbBlPUGRTQEOM4bWpXOf6+lIOK4NrRDKA2YKlZBB339PWtPSznFljpK+efaD+sVE15Kiz5hx3Y03m7wnujJ8BEgDUTGpTPWJigv9mb1riDcVSQrMykZO5IxvO3Q5r6M3Bt5Vw2DUrkkh9UZLiG4+4yuqOpCkKQEXDaZ+Lz0jerOV8r4tUdWEaiD4iBECCBonB8hWwRhXdJ9N/nHX503zNk/GjI8u4XiLSkB1xAIIJJYYAHUfp1iszzUleIYtqHjkypA/zRqGevyNfR+N5atwySR6CQAOgEEevvNCJy1FiSzR8IYg6fadthWa5H5Dq9GJ4fk1xkKQRpbUD0kquPKOmT8qYf7Of/S/6616ooJIUCd/X6VfA8hQ+RspRSM6GYtp6R0wRt+hqvnKhhpA1SDB28icxg5r1rmy94xCgxK+f3T5R/3qrjOMdyugnwkmBEZHr60Q4nFW8GNCX7NVAd4ZRMHoDsANzjpQ38Sty4qrAzGoCN/iOehx86K47s/xN4l4UTiMTHT2irOB7GXNJ1MqtgL1gSCcDrimlFZsXSRE3FLTpWchhJ1iQRIJXMbYEzSzmVsXmIWW/ltxHQgmVnV57j671qOE7FLPjuM2ZgYBz9ab2uQWFfWEXV5yT0jzoUlF4L+NmH4bs9esoXOjTGZwfTePeJojhb1xlhABDZOMz5fSt6bQODUuG4NU+EAfn9alzvaLfGjGy/iMZEY8sDB9P7+tMuAvthSmkGZO3kevxTjcx+mm0j0qVuyOgFZSUWqoOiM9/iQY/Z2pK9YAI9AYmibXFao+yEjp77gacnamqcAgYtpWT1q4cICPhkUKMVofUXXwts5ttEEkqTAjz+Q9qMFtWgeYyD+Q6Hr1NEPYC4Ej26fWhm5af5XbrAJxnce3Sm4/YU/BGzwFqyzMltEZoBMZP9P71G9aLgxM77jHyn8vlUW4BxojJnxEt6nb0z5UwSxI8REneNvlUpW8k1exTw/DuZJbHkTkEDM+ed/n8vHhWtgOo332JInaIgUyXgV2nA6QP0opUgbVsqLSSFnDl23XSff9OlaLllrSmdzQtmyT5U1tIAK1hHyTJnis1W3CT1aPIGKvFdmtCRJx3ZlbhUyZUyJLb/I5+dS4HkRtzBQTuQGn/wDKPwpxNemlQ7YLb4MjdyfSB/SrDw4q3VXiaBAd7gidjS2/wDe9O2aqnWetTKKZSYnSyfKiTYxmjO6FQvJip6UOxTdbPyoQ0Xft53/GhmWsWUiBqyoVP970IZ9Y/hE+4v8Ayiu/wy/dX6CrK9Xec5X/AAy/dX6Cvfw6/dX6CrK9QBl+Z88NnirlsWluDRwoRcL4+IvcUhJYg+EC0h2Oxidq9w3au2ysTYhlNoMJU+K7xd3hiAYyFe0WnEgjANPL/KLT3O8ZAX+zzn/0mdrfX+Vrjn/VQr9lOGLBjbyCGwzgEi615SwDQ0XWZxqBgsYigBLZ7ZBgv/woBuhTZGtfHqvrZ8cL9mNTK383h9fDQ6dtO7X7aymrvrqsoYalROI7oaVCkvEzqOhYG4JitI/ZrhyoXuxCrpWCwKjWriCDIIdVYEGQQINDt2L4Qrp7oxmYuXBqly5LEPLnvCXBaSGJIgmgBG/bnuwRc4dS4fiDpQzNuxfa0NI0EtdbSYXAOk5WQKOtc+e5xVlFsqth7nEJrMEsbAZT4Y8HjUxkyFzpwKZ3uynDNM2zlnJh3APesGuKQGgozCSh8JMmMmrbXZ2wt7vwkXJYg6mgG58ZVS2lS27EAScmTQBnL3N7tviSbpNuz32hfsVew1v4R9rbl7d7Xjx6V1eGDIaucP24a6LRtcOv2lyyPExju7wunfQALq6MqNQGoQTONEezPD973vd+LX3ka30d59/u9Xd6+urTM53zUbHZXhkAC2z4ShXxudPdEm2FJaVRdTQghYYiIJoAzHB9uX0o121bDXbdgogMIHufxjOS4VmC6OHGApM46yDV7aFigt8ITqNlfG6oQ99CygjSTCx4j7EBtqcr2T4YKFFsrGnSVe4GXQbpXS4bUsd7cAgjDkbYq6z2d4dI02lGkoRvg2l0od+i4oAz/C9urdy5aQWPi7oOJlka65QBQFIdVIlmJWFMiYIFads3dbRXhVU3TwzLqcH7LibjJJ0rhxp2yPEDOCK0Cdl+GDKwtwU0wAzhToZnTUobS5V2LDUDBOIqR7N8PCjuwAi21WCwKrZfXbAIM+Fs/nNAAnZ7ny8Ubim0LbJpJQkawGLAB0Khkbw+RUz4WaDCrk3bI93w/wDE2Qhu27bm4CpULcVhrYR4PtAi6c/+aucEDR8t5FZ4ck2kKkgLlmaFWdKLrY6EGowqwBO1LOL7DcObDWLahEfQrg6nm1bfV3aan+zEzEYEkxOaABed88ufw3CXLSvbPEXFBVba3LgVrF64AFMDV4FnyE1Dhuf3UuiyyG67pZ7sXFWyddxuPZzc0htKi1ww2B2/zY1N/gkcoWUE221p/lbSyyP9LsPnQ3G8is3WLOnjOjxhmVh3ZuFNLIQVI725kEGHI2NACXh+2QeGFg92r27d5iyzbu3bndhQoHjCuV1NIwwI1ZAX3O3bK9t2sqtq9ZV7ILCW7y4oQuQpNuLcsygNuIk4rSp2W4ZWRhaA7sIFAZgv2ZJQsoOlypJILAkEzM1UvY3hRJFogkAAh7koFfWotnV9mA+QEgDpQAk43tm7WS1mxBVbZuFyPB3nEPa8KlftB9m7T4fCVIBJgT7T9p7nD8T3KKoVrVsi4yTbsF7zWzcukZ0DwwuJO5VQzK5udkOFYKDawoA+N/Fpc3BrhvtCLhLgvJ1MTuTR1/lVp2dnRWL2+6achrcsdJBwR4j9aAEN7tUbc/YNdRWuWldYL3b1m27sBbVcBjbdQQSdQ+GCDQN3ts/huJatvbWzxNy6q3Af/l24bKsVB1aLreBlUyRMCCX3+yHC5m1IKlYLuRlAhaC0C4UAXvB4o61anZnhwGHdzrW4jFmdmZboti4GZmLNItWxJMgIAIAoAU8156y8BxV63h7Vy4ikoDGi7owo+LG3U0usdp7q3XtkXLuk2dAewLN1muDijphgBoPcqA4AzqGYMa5+TWTbe0UBtuxZlzBZm1E79WzXb3J7T3BdZAXGjxZ/9M3CnWMG6/8AzGgDMcV/4hWhHdWTcBXWpJ0hgLVm4wWFYl4v2lAMAlmBK6aecq5r39y6os6bdsqNbESzPatXI0RIhbomeuIrz9k+FKC2LQVVLkBGZP8AzTNwSjAlWO6kwYGMCDLfKrStrVdJ1asEgau7W3MAwfAqiIgQKACO4X7o+grn8Ov3V+gqyvUAV/w6/dX6Cvfw6/dX6CrK9Q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AutoShape 4" descr="data:image/jpeg;base64,/9j/4AAQSkZJRgABAQAAAQABAAD/2wCEAAkGBhQSERUUExQVFRQWGBsaGBcYGBwcGhgaGBcVHRkcHB0YHCYfGhojGRcYHy8gIycpLSwtFx8xNTAqNSYrLCkBCQoKDgwOGg8PGiwkHCQsLCwsKSwsLCwpLCwsLCwsLCwsLCwsLCwsLCwsLCwsLCwsLCwsLCwsLCwsLCwsLCwsLP/AABEIAL4BCQMBIgACEQEDEQH/xAAbAAACAwEBAQAAAAAAAAAAAAAEBQIDBgEAB//EAEUQAAIBAwIDBgMGBAMGBAcAAAECEQADIRIxBAVBBhMiUWFxMoGRI1KhscHwFELR4RVighZTcpKi8QczQ9IkNGOTssLy/8QAGQEAAwEBAQAAAAAAAAAAAAAAAAECAwQF/8QAIxEAAgICAgICAwEAAAAAAAAAAAECESExAxJBURNhIjKhcf/aAAwDAQACEQMRAD8A4valk8GnWYMEDO+AcxWk5dxLXE1FdM+oP4g1881aTiAxlgGBnO/TCxH41oeC7RPaVdQkCBufFjeSTABxAiueLrbCzXBalBoPlvO7V8kKTqHQ4PuPOmISth2Vge1dq3TVfFXhbRnb4VBJ+VAWe/fWugVzg+JDorrEMJwZq3TSoCsn0r01YTG9csXgwBGxooZGa8CKtmuFfWigITXR+81I2vWvdyKKAjFej1FeNoV3u/WigPaa9pqLYroPkRSoDpWvFa4W9a5qP7NFAS0V7RXNdS1UUBxk96ibdSrmqigOBK6Frp2r2qigI6P3molf3NTkV6fKigKwlRa161dUWAooCo2461E2qtgdfzr0+W1AykpU9Poa9NW0CPmlm89xiyqpaPCGGSY9esUJxHFuLSs0Op8saWkAT54P4035VGtmKTsSmqGACmSoJ8WABgnfbNX8Fxavw95Si6RoAIGSNYOQPnn296mMUySP+FPpRrRlpOqG2iPXof3FNeS8wv61VtTA7gj4Qes+W9MuEsiHCLA1NiIEwN8Z3pzy7lJYyQFJEsY/Oq6gVzSbtDxAbh7yAGV0gyMGSrYPt+dMObi6lstatlyDkddI/mAnakdu1cvNct61Abu2MeIKzBpWRvgT+tN3oeA7k/HHubMJhm0zjYAycbZB+lOhWSQ3rS8OhBZmdyQvWC2MgwADvtmtWiGBO9CwMmDVfCnw+xI+jEVLTVXCrAb/AIm/Ez+tMAiK9FeiugGgCOmpRXs12gCGmuxXdVdmgCGmuFKsn1r00AUtZqAs0TIrlAFHd/Kvd16n60QAK5pFAFPd+9c7ur4r0UADm3UWt+9E6a8FooAYJ5CvfWiIr0UqAHDe9cdj0BogrXNFFADAGuFjRBSolKKAGINWwakyV7QKKA+acLzNkuaMLrwCQZ2/lOBnHnPnRdnkhd4Zn1NsqgyYPXG05z0ofgOcm0hti2rqTI1rqMjEjbTH1+tMuE54ScT8unzn5VzprwTHOzT8PwXFWELWwlxy0kXG8WRmIgDpUeM7fXLC6b3B3E9dXhJ/4iOtBcDzS9pM3RJ/lEED3JySfeu8z5WvE2x3juXG2YUf6f1mt48iL6NivmvbU8VACi2q/HLzI6YAH7NDdnOeunEpaXSbblQRgRLbjUQJA6zFS5xya3w3BkqNdx2hiZ8IgwFG2T19thvlFvyRFwAgAxvJBx5Svt9KmWZWjF2mfbubcElpwy/DbB1FjJAYqTpxk4FJ+Z85XSO7uLJ8smPasevay7dRbDLbUBRATJO4zLEk4YkxAnPSg7119QafD4pBInGQBA2/vUck2sIqzecv54rkKWyAJbYMx6AHOaPtX1DOCY8U5x/KtfK15iy+IsCR8JzHzGcARtGD9G63jdfUviJIkjKicyc+EASZ6VK5JLasaZ9IiuRXbS4AJyANvaux510lEdPrSftJzZuHtqyQzFohvKDnG0YyacBlPUVh+3nHrcK20YtEzp6Hpmf06b1MnSFLCDOG7dgga7ekzkziMyfoB6etabgeLW6iuvwsJFfJVYABTkiN9ycmTPz2/WtTZ7clLYQW1DKpAIwMDEDrnPlURl7IUvZuNNeK0Jyvj+9tq2xjI9aNBrQ0BhZ+0mT8O04+I+dXaKrLfaf6f1qy5dABJ2An6UAe01Uby+Y+tZ/mPOzckLItjeNz7ny9KDtnFJspI0l/mltRJb6VXwvMxdbTbUk9dQKgDzJgx7VXyvlVto1XEZvuKwn0n+atBa4cIIA0qOgH7getNJkv6Ae4uAEuoAH8wYEfjBBrgFEcwhxoYAiMggEfQ1Rb8KgKAAuNIEAe0bCromyNAc045rSggasmZ+XlTC5eWR4wCdgSKG4xjoY42naRj8IrOehmVTto0gMNMsQZUmI6RucZ/eNDyznC3pA3H0PqK+fcz5g7XSQqkTMwY3bb1x0pxwvEuinvDMddwPQdax7tCi7Nw5qOqsjxnaObSolwW31Sbmr+WMKVIxnqDNd5N2lSyrreu621AjSGfBAESQIyPxrVTTLRrCx8qlqoTgeOF5BcT4WmJ3wY2nzFGZqrEfGOM42CdTs5+78IEn8CM1XY49sAagpwFA8p2PUz+dWc24GX1IJBkbZkT1+X4V7gOXrcLAtBAESYE5xM7zt5x0rKMU42Z1kOXiri6VQSD4iDIIiMn99TRfB9o77sFbQR5jy+v7mk/DcKZOtSWBg6jgyoIxvMbGmfLrDW7kxIZdpJAnyJHpHyqZUk0U5M9xvF33Bs3CHETqCkHz/Lp+VZziLbIArSJ9OnSPxrZcNd1S0FdU+ItH0n4RjEDrS3jOzXEuE+zZlMhDhRO+5idx069acJWxP8hl2L4SyiFjBuEQxInSJ2WPln2HSiecct/mVmaTGxUAH6fuaq5X2dv2tNxykCR3asAUHnCwGnzzTHm/FFUCmT1GM/I+dLkXkuqiIzy60X0gwgU+GTjyIn570Q/Bqt0PaY6AFDLAg6SOgxBAH40qHGguGgzkafKOkevnRdpynxYgZ38zis25RRnZ9CtdpLTCVkkDb+sYoS/wAxZ9z8ht/esfwPHDvJGCSJMdPM/wB6ccZzG2UIFwoTI1KMj21DB+taRm5YZrGSoYQWVseGIGTjG8ViOIvb7gk6eny36/vyphd4lTpni+IQbbCcDqVWRJ9KV844Hql7vRgwQQZ2wI3OarpZM2paO8JwWs6gZIA8YOPhBMk/P6U95VZ4buyzElw32eCfCSBqOIOQSAfIeecvwlogQCBrhTPQFsE+ceop/wBm+zD3kcEgjWyhtfwYmYEyCDiCNwZqqIqj6Bynj0vprt6tMwCwifX9+dG6KA5NynuECqzHrDGcmPIdKZujDcRVosGA+0/0/wD7VdpFAcya5MWh4yuNvvCd/SlPMOJuWw03iDOmMKxzgjOJxk1MpdfANhHaFkSSVybbgGP5hoK588GsTe7aW0xoY/MRn296Yjmt5b4NxjABBTLE4jfYmf0ptdsIBr0pJzOgTJHUxNQuRPwOLbFvI+RNzJDeCaCjG2AczgNqnHn+FMW5JzLhh9kz42BOpZ6eFxH0pp2b7V2kWCxUsZOMKYGD77fI1sE5mGEYM/I1akiuzPlXEXuYu3x3B6AKuYE5gdZqg9nuKdyblxmU7K9wn9TX0Xj7Aa4TMGBPvApTw/KQruxedTkgRtKoIyfNSfnV2vYuz9Gb5XyC5ZuBwExn4z1EHod/0p7xfEh10ujiceGD+s7+lMmtJHU/v0oLmVlTbIUZ6E1DcRZezC87t914wFcAwVLhWGB4gP5gJGPSk/Hc9LkFUe3iIOQfI46fKm/Ouz95mGkT7UvbsbfIE6BnzzSio0Jp6RZxPFWjbQ6puYJEAR4RIGPxrq2UKFhORj0xRFvs8qgamLECMGFmevmfamXB8tCiFIgzgrPQ+dLC0aJe0OeyHE6kNuAFSIzuWknH73rS93Sjs7cVkJUzmDiNvanU1ayiZbPkHFc7021IHikMBHgkYYD9feg+X8xtOCtw6XACW4XC7y2BqPt5ke45zewXgWw7mcnAUD1MQSf+LFKuG4G8H1otzUJhlU7geYGDNTxRSRl+Ro+GvqLQJYM2kaQAIGlmDEkkZg9cyfSK5b4kDUuohdwQ34befoNqWDkHEaFAtHPxSRIyDiTjy/MUfxHDsiazpUYUCZzsTgbbbetTyJNiaZTxPHeIHDrgY3n/APqtJyntHrtabt7UUMSxO3QDV0pFZ4AtahQsvJMiSCpEEdPKrrfJlUKGAOfEAYj3nPlWfaKwVHDHv+09oYm2R7f+0b0JxnM7N0HTKH/NOkgAn3HXpXbXK00HQig/5hPtnMUPZsy0MoVRKlZnpnAHhHXJ6/KhyWkjSTdFPcooTGrJhhBz7DpOfl6VLiuLVpUtpjEx8MH9c71BOXLAe3lAT/N1idgcKMZMbjzqvh11SFEZOpQYiVO52iRtUuObMv8AAjh0Rcr4tR3MmenXHntj6VO7fUsUIwDMj5Ez5b9PLrVPD2yq6YMnIJ2A9CAfL50FbJ16RHxFskgjIiPPFJK3YBljl1zvAVGsNOAdt/EfKYjPUU14rhUkkHuwonznzMTMb59K8OMVQO6TUYgyc/M/e/eKV8x5zCjWILrBWBBM+nl9MVnLvKQ5YDUcrPhtgjIKqDO5BnyO3zqyxzwrcm7dYABS2kQxj4emSB1gwJ3igeC8JIYEalhN9+gIPQHrVPD8xFm8hdVuMyupQgwARpkZETJEn3roiDZ9o5fcR0DWyGU9ZBPzio8Za7wQGdfVDB/7V83R7thQUmywnbqo3Ph3H/frUG52+kA3LjYHxOSxmfMiPlG1WuetoR9EucMsScELpljvt8XntuIpdwfLLakP4GdR8SnVkzqPmCfX29/n3G8eVadHh6u0AZ6ZBYn2FOOQdrAtoqxUaVdgJIOCTpViIZjk5A6CtYtSyih3xXLUturmIZipnYBlxM7+JR9aW9oeMVYNtodRONip/D12qjtPecnIZSAB4isHUViCvodjB3xSEcWvEKw1ZtjTqzB0gkECDp2iJE4rJpjs7xd62pLJILQ0A41HJjeBvWo7P80LqGcuC+AC0zHTHXc/jWFsW2FrMYJMnIkE4/TO/tUG44oytpVoOoxsZxgR5T5U+tgnR9XuXapFwzVHLOaW+Jth7RkbEdVPkR0NEMnTApUaHdZpLxPae2LgtsGtsTjvFYas9CMfjT5OFxBiqrnLB5n5GihAT8yC7hSfQx+dKuYc1IQYlyIVekx1joNzTPiuBRcmPmZrL2OW27V5nBc6uhYECTOAfas/kUf2C0ijiOJvocqp8m8UH2gVZyrm15roDFNJDSoXaEY4JM03Rrfd6mJ64n+gofh3sKe8C5z96cgic+lV80BX9i/sjz57fFd3p1Je3jdWzBEnK5yMnE19L01lOz9ixbuSq21Mb4n+taX/ABG398VpHkjJWhGa4fhCUAZVOPI/rVtvh46CgOD5tKhZE+ik/maaWgYzn5RUdKGmQSznO1B8x5YlxYYA+5P6EUYeJUE5GPWk/MuN6qScGRjaP6+dZSdaHYIyL8KkQOgMRt6n0oa3q1AkgqJ65J3/AGfSvXOJwWIGYE7nruR6A4/SqlQEMVYCJMAyRHQz+96ySMwhOJYzpHhkLIIHlMEkdBvV/MObp3egIttdWo4IBz4dlJIx1neheB4ZzaUkAktI6ZiI8h86Z8Tyh+7kmdjp0kjrM7Zz6VpG0wptCHj+OBdo1lWMCFICiesNEQcx6Vy5ckAIQswYnSSI8RgT6DrtRtjhr6LoFkvg6SV+EGcbkCJ+dB8Twdy2Ud18ZIDAAbS0QPnPWtJEuNFrcYQCS0EjAEbAmRn2FWcNwRZUZSJwJY7+UH9P6UHcWX8QwJ3nfOkef1orgbhGvcjqemR1MfvyrJ4WATLzdhguAWJGoCIOSKUcdcRWYMCx8WlifhPpHv18vemf8SNe2qY0wDI2HzG2PSqOZ8t1FYAnTkFT5ECRvv1NaQ9sbyinknGknSW33kx1xkD8KcONJJUAahAO52B3+7FKuRX0tqCyM79E6NMgTAJxJPQYo/nRdH7w2gBG8rMmARnbHXNRONywSkTu8ezGGX/jMxMx5biJxULxC6lHgxKmcsFBPX94pVduFVOoSXAJzEDAmfczHp0qV8GBPxLtGZB6f9W/rVKJSYbc4I8SqiW1eeTmOoHtvjemPL+SskLGNiSDn1/tSngOT8SyqbdzuwDIMmY9ozucGK2CowgEknEk71onWEzWK9kb+q2sEYOnUjAMdIMgbwPaevpWT5mqHiHFtYBOonAzG2kbdcegrauqqJMQOp2FZftByXiLofuUbQ2SxAkkzOkHMYicbes1Sd4Y5RMzxvNYAjbYiZzH9fyqs3mQjxAgiYBgb+fXbzqY5Be1sroRdEMSchgRInybf3mreH5HcdVKMgZZkGdUA5kmQPaBvWqpGSTNJ2c41tLK1oIw/mAjV7nY7k4pxb5hmNv37VlOSvxRHcqgIXUdbEifECNhGwj/AFHyo/jOVccSCjWoiQIiMbS+d+nrWbjk17JI2vA84VhD+EgxPQx69On1poyYr5twvZ/i5+0ZYAMAGfFIJnG2Pf8AKtrwAcW4bUY2n22nqPeiyWUc2uDGkjX0nb6dc1leIfTchgZmZ+EEn398Vo+KFwj4czuI8+tK+NtvguomZEny9OnT0rjmnbZDRLj+cIwVCp1RGAGJJAGCOtJLqspIUMTsQzQwOOkDHrmruLMyCAMeEkbD5frQlnhu6d2e4rAg+fnM9Y9s7jyqU01b2BDh+KdGB0KCTBGScDcj5x/bd7/iLfdH/Kf/AGVnuK4m0ACTmJEHxifvGfKPwr3eW/vv/wDcpqLYjZcLwwTapceW7ohQST5b7UeiCNqTpzVmvkLpKKDiRJg5II6428vKumn5NBXYsmdMx7iBuNUk4Ox29qrYd0G2JP7BGZgCaY8zvKVdlcggGAFBaDG8+uazPDXFUQxLGJJO4BIH9KxcaRLYR3vhNswwJnbrGN8fsUE47pIJIJERt7T0jfJ/GjrVp215AUwVkZiB0OP3ND8XZAQqH1PImTmYxO+PSiOyQrs1x620u6/EoIIBYdYgL1nE4px/jjXoiAvWDt7edZLhbFxLZCeLecAQdhE59flR+oomm2ZjJBIJzudsr61U86BOjWcPxYCAaixzE7xJifyoLjOarsRO4iM46D6fOszd50MaiT0j9ZiPl7VMPrIUg4G/UEj069JqHBvY+wS3CKZckKGMx/NmcGMUbwhJbSB4Y2k9ekfrQhuxOABgTsDvAP8AWpcPdJxJGIxEAyYg+Xv5USVokp4/mzWm0oADMeHcZH47dat5hfS4wKAatPiZWOnxTsDt8/L1rl027ggozadwCD4h9DGOh9q9ybhiyHUum3pG8BnIkGDiSJIjzrSCVVQIa8qtkv4QWRYUv0MAbR77e1P7lmYn8qC5Vy7hlZXt3NyZGrckCAV9MmnTYP8AemuNJGkcAD2R1P5Vm+fsiW2GhndiSpiQpxHw+1bVQDuB+f5iuM4AOKuMUhvJleznGMsarLhmXUcFgSYOTMKY/fStNo70SUKx59f1q/gzRYq1lC0Jn5WutXIllMgkkgHzgmPwq9uYyCNQ8jEfTFE3OF6yfpWX47sotwz3l0eYUgTHyrNpouwx0tXLrE5dQJ32PzztV1rlluSwXJ3J3qjlnK0sLpSegJJkmPMxTBWnrRQM4OFVeldMDp+NF2+FDLDZ96pfkadC31/c1Ti/BNnbbJ1Kg+4q8cQuwdZ8pFU2uTKu0n3JqT8pTyHyJH61STHgteyaQ9o7mnRKmAZnzwfDj5H5VoBbIECIobi9vFB6+dKSwSfOeM497bEr1MjziPLaMz+5pHxHFOlwtiTMao6iTg4z/at1zzl1q7CWrbG6xGVGlczlnjbB2H5UDe7H2rNrVcuL3g3SZiVkrjrkH8qiMElZDRl73LVYa2vgkxqxMDE7eVW/4da/33/TVHOLFu2J0kScIZ+HGZ2iZ9dqBx5GqjF1t/wTPs9ywWRhMEgiaRtwmjhlYag9tSpHzIMxvk1oNYAkxgUi5tzBtB+GW8OiT5ev1pyaSLZj+NuEA58WxM4kbbnJqnhEdngrnAnfO4wJ/Yo1yvwgeL4Y+s5OK5pu2rJypaSRGSJ8wOsVzuRFBXFcRoTLAsMDymPX9POs9Yu3WeZ8YImQCI658hU05tqttrYjcjzJXAiNtutD2r1222ogeKTO5I/KD+lXGNJis0PD3roAGkESSdpAnEnEnaqOJsppNudDkb/pPRZqheKZ7TOGjHnkZoPhbpulcwVByfw39T+5qVF7CyXKLaqS1yIUwATOfX0z600PEWmmMb7DeOvSs9fuqpAIDEA+ksTufQTt7VU954LicnfyHt06Vq4XkV0Nl4wO0AzBnPWYj0+QxTbgwRc8OkamUMMRkkkAHzxSLlHCySWBA6HG5EADr61quy/Z88wuFEViqzruHCg7eZk7GOvpScbdIaGfaPkhZA1olWWCEVT4zOANOdUmo3uRd01u3cSDp0qSIbKgnfGDJJJr6lyTs0nDooLNddQPG+8jr7+tNL1hXBVlDA7ggEfQ1quPGS2fNOC7OLbbWj3BMYDAg/Ig9MUza0a0PMuVIifZq2oDwokZjyDED8aW/wCG3igYoyz/ACmNQ9wpI9cE0+lIaaFJtmoNaotk96hoH7FRRRXYWDRYbyqpbdW6aaA8wkUI1v2orTQ99odF8y0+wU/qRTApFvzipInrVrWR+zUlQUqAmgxU66q1KDVCIxUorly4FEsYA60InNLZ2b9D+NF0NJsJu0u4swJOwo4XFOAc+XX6HNIee2boUsbilPuhM+kGSaiTwJ4C7vGFUJRdZAmJA+pO2x+lfO+d8fduvdKyobxOAcHwgZnoFxTA84KtptkrIgg6ozHUiR196F4q0ls/eEEtmPi2E9Rqaem3rWankzbtmZ5tfLL9pcZ2GE+7p2gfd6YiKH1e/wBaL5xzE3EEWwEXwhiJ+h6HFQ7255L/AMq/0roTYvJs7/M9QEMS8wfIzM/UflQPHcWd46GY9j5V7i+HABKEGdx0ND2eHJty+oycADymMkx18q4b8jYHwnMQzyZlSYONsef73p73ogYBETmOnWTSLjbaBfCArEEjSTGwnJ3BjMSfzInAc3m3Dj4f5tyf3P1NaOHbKBOgnnPA2yo0CCMnTO2TnoB5Vff5mvcgASBEDoRt0+vmDWft8QXYCTk5jcxmPX50XyS1ca8BuFEmRgAbexO1aOFLPgmyKcSVUqZAJkex2+RqzhHUiCdEDPrkxtTzjOFtaZYSTgneJ6AkbVmeLTTdKhYz0zidwPltNEWpg8HbSlQW1Y1Bd95z1PQrVnDX21krgExGI8s/Umq+Gth2JJOlROBkbCM+/wCBqfC2tdzfSCfEfIE7yK2awIa3eOCIEDGI3Jypn8qach7aXeE1dzcKlmBYHxLHiMANgCWJx51l+a8PEQTkwMiCABn5mg+HDs2lcnbHpipjGlY8n3Hln/jMvdzftqWHVGgH1hpj6mtV2e7f8Jxa+C6qvBJRzpYRvvv8pr4hyjs4xwSAZyTtHpE6pNaC1wtu2SLY3OT1Yj9B0+u9Clk1jFvZvObdtxrZbI3xrPkPuj1zk0Hw3aS4vVh85H0NZm0k70fwlrM+WaTkaqI+43tEWQl7Cvg6WV9LEjoRpO5wOlZ2121szpuLdtnyZQY+a5+cCmOvUgEfv/tSzmHAWyAzAErMT19D9dqFL2Jx9Gj4S8rqGU6lYSD6UWg9K+acw5lfsN9iO6QwDpOJMgmNlk7dB0IiKN4LnnGAAltQxI/X8PXehuiMm/Kn0pdxl8JdScYOfKSv9KF4TmFy8F1ak2wmk/XJIn0qfF8oDHxFiCIgkfuaO1rBSXst4nmNpJl1kdAQTVNnmqscEBfb+9V/7KWYgp/1v/Wr17O2fuCPIbfhFFNgmke705ZWyYjEiB6T6naiL/M0VJnMfP8AoKlZ5TbXZYA9TH0msp/4gco8CNZbTqMXBI2xBHl5fMULA20z1/nXfNElo+mPw+dSsMBkZ/KvmZ5xdtlULSpjUGnzg533H4U95T2g13UtDwEuFJJxJmfXGKbgwU0at2l/CII6xmfQ7gzVfOWbutXdAsDlmYyu89fITO3vR/LGNohGMu4JGMALpBmf+IVDjFXibbFThSvg3DEqpgAEGcxM4M+VZuL9A3FoyC8cWRjdSCySDBBZ2kjbrhY+XnS1j9gsPmDKmCtwzlPM4MTB/CnPHWLxJ0iU8JIBmNcwMyzfCMz1FIF4WLigGCFbUM5KFyVnzIApRik7MKOXAZOIiRbQrPiIWcxmI3PkD513/Bm/3ifv506F+1ftKzHuwTcSeoBIO5OfkJAY7il38NZ/3l39/wCmtV2E0P8AjeQNpKggEwRnoQM/nVH8EDbAuRCiAoxtuWiOoOPenHFXSfHJIAgeoOPrSrjoI8RIY9PT2xiK898nbQ5IU8S0Op7pScQRnUFG2QczFBXuXsLZ8JUEkkbacbe2J+daG7fATSxA9Qc77yaA5rzcmLYM6xMrAUgDNawnK0khGY4C4EbJHz2xvTbheZkcRpBMMQBMbGDJnaQNhvH1R8TZPeFQMjYdY/ZrlzVbeThhBMdDgx8jXY4JiNlzdAZX+ckACcgkb+v9jRfK+SWrSgeF2jc5Py6AeVYqxxDXGnUxKjE9F6ifcn61rOStccBQ0IvvAPt1x+Zrl5IOMdg8jdOCtNg2kIP+UCZ2kADNAXeScMjGFIP+UkgTOIPpTU3uhaD6HcH2/eaWcV3j5KqRupBmd+nn4fniueMpXsdMS8y5fqX7PaRuBqEbZAyPX0qPZ/in4e6QRnaGXeRJz9KN4e4WQKENt8aWPwk+KVbOxyPSjk5S8gOQ2oAATMRE53Oxz612KdKpFJPY45cURC1sKNZ1NBnJ3/pFELpYzAH7/WkHE8muMo7l1ttEGZBGQZEEz5ZnegTzfjeEY97bW4g2aN8jqu3zFEaemb9qWja2+Cz4fpMwPU0JxXaWwha3qJKqSSBiRGKznHdszeAtcOrK7qZ8wQhYARvMdKK5N2SGib4OphlQfhmNz5/OqdR/YHL0Vt2/RQNKuY2mB085oa520uOYRBONyWOY6ADz/CmnHdhOEIgd4p6FXnb0acf0rIcz7NXbVxRbBu4jUgJypO46YI9MGqjKEtGTcgvjOZXy9u6RqVNwB4fMgxmCB18q+jcpspeRHtqIYSDvHn8xtSDspwF5NEggkeLUBHw7Z+lbTlPArbDBAFBOqFMgE7wOm21EoqRSbQfYshBArt0behritUzTEeqQFVXuJRB42A9zXuG4tLihrbBlPUGRTQEOM4bWpXOf6+lIOK4NrRDKA2YKlZBB339PWtPSznFljpK+efaD+sVE15Kiz5hx3Y03m7wnujJ8BEgDUTGpTPWJigv9mb1riDcVSQrMykZO5IxvO3Q5r6M3Bt5Vw2DUrkkh9UZLiG4+4yuqOpCkKQEXDaZ+Lz0jerOV8r4tUdWEaiD4iBECCBonB8hWwRhXdJ9N/nHX503zNk/GjI8u4XiLSkB1xAIIJJYYAHUfp1iszzUleIYtqHjkypA/zRqGevyNfR+N5atwySR6CQAOgEEevvNCJy1FiSzR8IYg6fadthWa5H5Dq9GJ4fk1xkKQRpbUD0kquPKOmT8qYf7Of/S/6616ooJIUCd/X6VfA8hQ+RspRSM6GYtp6R0wRt+hqvnKhhpA1SDB28icxg5r1rmy94xCgxK+f3T5R/3qrjOMdyugnwkmBEZHr60Q4nFW8GNCX7NVAd4ZRMHoDsANzjpQ38Sty4qrAzGoCN/iOehx86K47s/xN4l4UTiMTHT2irOB7GXNJ1MqtgL1gSCcDrimlFZsXSRE3FLTpWchhJ1iQRIJXMbYEzSzmVsXmIWW/ltxHQgmVnV57j671qOE7FLPjuM2ZgYBz9ab2uQWFfWEXV5yT0jzoUlF4L+NmH4bs9esoXOjTGZwfTePeJojhb1xlhABDZOMz5fSt6bQODUuG4NU+EAfn9alzvaLfGjGy/iMZEY8sDB9P7+tMuAvthSmkGZO3kevxTjcx+mm0j0qVuyOgFZSUWqoOiM9/iQY/Z2pK9YAI9AYmibXFao+yEjp77gacnamqcAgYtpWT1q4cICPhkUKMVofUXXwts5ttEEkqTAjz+Q9qMFtWgeYyD+Q6Hr1NEPYC4Ej26fWhm5af5XbrAJxnce3Sm4/YU/BGzwFqyzMltEZoBMZP9P71G9aLgxM77jHyn8vlUW4BxojJnxEt6nb0z5UwSxI8REneNvlUpW8k1exTw/DuZJbHkTkEDM+ed/n8vHhWtgOo332JInaIgUyXgV2nA6QP0opUgbVsqLSSFnDl23XSff9OlaLllrSmdzQtmyT5U1tIAK1hHyTJnis1W3CT1aPIGKvFdmtCRJx3ZlbhUyZUyJLb/I5+dS4HkRtzBQTuQGn/wDKPwpxNemlQ7YLb4MjdyfSB/SrDw4q3VXiaBAd7gidjS2/wDe9O2aqnWetTKKZSYnSyfKiTYxmjO6FQvJip6UOxTdbPyoQ0Xft53/GhmWsWUiBqyoVP970IZ9Y/hE+4v8Ayiu/wy/dX6CrK9Xec5X/AAy/dX6Cvfw6/dX6CrK9QBl+Z88NnirlsWluDRwoRcL4+IvcUhJYg+EC0h2Oxidq9w3au2ysTYhlNoMJU+K7xd3hiAYyFe0WnEgjANPL/KLT3O8ZAX+zzn/0mdrfX+Vrjn/VQr9lOGLBjbyCGwzgEi615SwDQ0XWZxqBgsYigBLZ7ZBgv/woBuhTZGtfHqvrZ8cL9mNTK383h9fDQ6dtO7X7aymrvrqsoYalROI7oaVCkvEzqOhYG4JitI/ZrhyoXuxCrpWCwKjWriCDIIdVYEGQQINDt2L4Qrp7oxmYuXBqly5LEPLnvCXBaSGJIgmgBG/bnuwRc4dS4fiDpQzNuxfa0NI0EtdbSYXAOk5WQKOtc+e5xVlFsqth7nEJrMEsbAZT4Y8HjUxkyFzpwKZ3uynDNM2zlnJh3APesGuKQGgozCSh8JMmMmrbXZ2wt7vwkXJYg6mgG58ZVS2lS27EAScmTQBnL3N7tviSbpNuz32hfsVew1v4R9rbl7d7Xjx6V1eGDIaucP24a6LRtcOv2lyyPExju7wunfQALq6MqNQGoQTONEezPD973vd+LX3ka30d59/u9Xd6+urTM53zUbHZXhkAC2z4ShXxudPdEm2FJaVRdTQghYYiIJoAzHB9uX0o121bDXbdgogMIHufxjOS4VmC6OHGApM46yDV7aFigt8ITqNlfG6oQ99CygjSTCx4j7EBtqcr2T4YKFFsrGnSVe4GXQbpXS4bUsd7cAgjDkbYq6z2d4dI02lGkoRvg2l0od+i4oAz/C9urdy5aQWPi7oOJlka65QBQFIdVIlmJWFMiYIFads3dbRXhVU3TwzLqcH7LibjJJ0rhxp2yPEDOCK0Cdl+GDKwtwU0wAzhToZnTUobS5V2LDUDBOIqR7N8PCjuwAi21WCwKrZfXbAIM+Fs/nNAAnZ7ny8Ubim0LbJpJQkawGLAB0Khkbw+RUz4WaDCrk3bI93w/wDE2Qhu27bm4CpULcVhrYR4PtAi6c/+aucEDR8t5FZ4ck2kKkgLlmaFWdKLrY6EGowqwBO1LOL7DcObDWLahEfQrg6nm1bfV3aan+zEzEYEkxOaABed88ufw3CXLSvbPEXFBVba3LgVrF64AFMDV4FnyE1Dhuf3UuiyyG67pZ7sXFWyddxuPZzc0htKi1ww2B2/zY1N/gkcoWUE221p/lbSyyP9LsPnQ3G8is3WLOnjOjxhmVh3ZuFNLIQVI725kEGHI2NACXh+2QeGFg92r27d5iyzbu3bndhQoHjCuV1NIwwI1ZAX3O3bK9t2sqtq9ZV7ILCW7y4oQuQpNuLcsygNuIk4rSp2W4ZWRhaA7sIFAZgv2ZJQsoOlypJILAkEzM1UvY3hRJFogkAAh7koFfWotnV9mA+QEgDpQAk43tm7WS1mxBVbZuFyPB3nEPa8KlftB9m7T4fCVIBJgT7T9p7nD8T3KKoVrVsi4yTbsF7zWzcukZ0DwwuJO5VQzK5udkOFYKDawoA+N/Fpc3BrhvtCLhLgvJ1MTuTR1/lVp2dnRWL2+6achrcsdJBwR4j9aAEN7tUbc/YNdRWuWldYL3b1m27sBbVcBjbdQQSdQ+GCDQN3ts/huJatvbWzxNy6q3Af/l24bKsVB1aLreBlUyRMCCX3+yHC5m1IKlYLuRlAhaC0C4UAXvB4o61anZnhwGHdzrW4jFmdmZboti4GZmLNItWxJMgIAIAoAU8156y8BxV63h7Vy4ikoDGi7owo+LG3U0usdp7q3XtkXLuk2dAewLN1muDijphgBoPcqA4AzqGYMa5+TWTbe0UBtuxZlzBZm1E79WzXb3J7T3BdZAXGjxZ/9M3CnWMG6/8AzGgDMcV/4hWhHdWTcBXWpJ0hgLVm4wWFYl4v2lAMAlmBK6aecq5r39y6os6bdsqNbESzPatXI0RIhbomeuIrz9k+FKC2LQVVLkBGZP8AzTNwSjAlWO6kwYGMCDLfKrStrVdJ1asEgau7W3MAwfAqiIgQKACO4X7o+grn8Ov3V+gqyvUAV/w6/dX6Cvfw6/dX6CrK9Q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8" name="AutoShape 6" descr="data:image/jpeg;base64,/9j/4AAQSkZJRgABAQAAAQABAAD/2wCEAAkGBhQSERUUExQVFRQWGBsaGBcYGBwcGhgaGBcVHRkcHB0YHCYfGhojGRcYHy8gIycpLSwtFx8xNTAqNSYrLCkBCQoKDgwOGg8PGiwkHCQsLCwsKSwsLCwpLCwsLCwsLCwsLCwsLCwsLCwsLCwsLCwsLCwsLCwsLCwsLCwsLCwsLP/AABEIAL4BCQMBIgACEQEDEQH/xAAbAAACAwEBAQAAAAAAAAAAAAAEBQIDBgEAB//EAEUQAAIBAwIDBgMGBAMGBAcAAAECEQADIRIxBAVBBhMiUWFxMoGRI1KhscHwFELR4RVighZTcpKi8QczQ9IkNGOTssLy/8QAGQEAAwEBAQAAAAAAAAAAAAAAAAECAwQF/8QAIxEAAgICAgICAwEAAAAAAAAAAAECESExAxJBURNhIjKhcf/aAAwDAQACEQMRAD8A4valk8GnWYMEDO+AcxWk5dxLXE1FdM+oP4g1881aTiAxlgGBnO/TCxH41oeC7RPaVdQkCBufFjeSTABxAiueLrbCzXBalBoPlvO7V8kKTqHQ4PuPOmISth2Vge1dq3TVfFXhbRnb4VBJ+VAWe/fWugVzg+JDorrEMJwZq3TSoCsn0r01YTG9csXgwBGxooZGa8CKtmuFfWigITXR+81I2vWvdyKKAjFej1FeNoV3u/WigPaa9pqLYroPkRSoDpWvFa4W9a5qP7NFAS0V7RXNdS1UUBxk96ibdSrmqigOBK6Frp2r2qigI6P3molf3NTkV6fKigKwlRa161dUWAooCo2461E2qtgdfzr0+W1AykpU9Poa9NW0CPmlm89xiyqpaPCGGSY9esUJxHFuLSs0Op8saWkAT54P4035VGtmKTsSmqGACmSoJ8WABgnfbNX8Fxavw95Si6RoAIGSNYOQPnn296mMUySP+FPpRrRlpOqG2iPXof3FNeS8wv61VtTA7gj4Qes+W9MuEsiHCLA1NiIEwN8Z3pzy7lJYyQFJEsY/Oq6gVzSbtDxAbh7yAGV0gyMGSrYPt+dMObi6lstatlyDkddI/mAnakdu1cvNct61Abu2MeIKzBpWRvgT+tN3oeA7k/HHubMJhm0zjYAycbZB+lOhWSQ3rS8OhBZmdyQvWC2MgwADvtmtWiGBO9CwMmDVfCnw+xI+jEVLTVXCrAb/AIm/Ez+tMAiK9FeiugGgCOmpRXs12gCGmuxXdVdmgCGmuFKsn1r00AUtZqAs0TIrlAFHd/Kvd16n60QAK5pFAFPd+9c7ur4r0UADm3UWt+9E6a8FooAYJ5CvfWiIr0UqAHDe9cdj0BogrXNFFADAGuFjRBSolKKAGINWwakyV7QKKA+acLzNkuaMLrwCQZ2/lOBnHnPnRdnkhd4Zn1NsqgyYPXG05z0ofgOcm0hti2rqTI1rqMjEjbTH1+tMuE54ScT8unzn5VzprwTHOzT8PwXFWELWwlxy0kXG8WRmIgDpUeM7fXLC6b3B3E9dXhJ/4iOtBcDzS9pM3RJ/lEED3JySfeu8z5WvE2x3juXG2YUf6f1mt48iL6NivmvbU8VACi2q/HLzI6YAH7NDdnOeunEpaXSbblQRgRLbjUQJA6zFS5xya3w3BkqNdx2hiZ8IgwFG2T19thvlFvyRFwAgAxvJBx5Svt9KmWZWjF2mfbubcElpwy/DbB1FjJAYqTpxk4FJ+Z85XSO7uLJ8smPasevay7dRbDLbUBRATJO4zLEk4YkxAnPSg7119QafD4pBInGQBA2/vUck2sIqzecv54rkKWyAJbYMx6AHOaPtX1DOCY8U5x/KtfK15iy+IsCR8JzHzGcARtGD9G63jdfUviJIkjKicyc+EASZ6VK5JLasaZ9IiuRXbS4AJyANvaux510lEdPrSftJzZuHtqyQzFohvKDnG0YyacBlPUVh+3nHrcK20YtEzp6Hpmf06b1MnSFLCDOG7dgga7ekzkziMyfoB6etabgeLW6iuvwsJFfJVYABTkiN9ycmTPz2/WtTZ7clLYQW1DKpAIwMDEDrnPlURl7IUvZuNNeK0Jyvj+9tq2xjI9aNBrQ0BhZ+0mT8O04+I+dXaKrLfaf6f1qy5dABJ2An6UAe01Uby+Y+tZ/mPOzckLItjeNz7ny9KDtnFJspI0l/mltRJb6VXwvMxdbTbUk9dQKgDzJgx7VXyvlVto1XEZvuKwn0n+atBa4cIIA0qOgH7getNJkv6Ae4uAEuoAH8wYEfjBBrgFEcwhxoYAiMggEfQ1Rb8KgKAAuNIEAe0bCromyNAc045rSggasmZ+XlTC5eWR4wCdgSKG4xjoY42naRj8IrOehmVTto0gMNMsQZUmI6RucZ/eNDyznC3pA3H0PqK+fcz5g7XSQqkTMwY3bb1x0pxwvEuinvDMddwPQdax7tCi7Nw5qOqsjxnaObSolwW31Sbmr+WMKVIxnqDNd5N2lSyrreu621AjSGfBAESQIyPxrVTTLRrCx8qlqoTgeOF5BcT4WmJ3wY2nzFGZqrEfGOM42CdTs5+78IEn8CM1XY49sAagpwFA8p2PUz+dWc24GX1IJBkbZkT1+X4V7gOXrcLAtBAESYE5xM7zt5x0rKMU42Z1kOXiri6VQSD4iDIIiMn99TRfB9o77sFbQR5jy+v7mk/DcKZOtSWBg6jgyoIxvMbGmfLrDW7kxIZdpJAnyJHpHyqZUk0U5M9xvF33Bs3CHETqCkHz/Lp+VZziLbIArSJ9OnSPxrZcNd1S0FdU+ItH0n4RjEDrS3jOzXEuE+zZlMhDhRO+5idx069acJWxP8hl2L4SyiFjBuEQxInSJ2WPln2HSiecct/mVmaTGxUAH6fuaq5X2dv2tNxykCR3asAUHnCwGnzzTHm/FFUCmT1GM/I+dLkXkuqiIzy60X0gwgU+GTjyIn570Q/Bqt0PaY6AFDLAg6SOgxBAH40qHGguGgzkafKOkevnRdpynxYgZ38zis25RRnZ9CtdpLTCVkkDb+sYoS/wAxZ9z8ht/esfwPHDvJGCSJMdPM/wB6ccZzG2UIFwoTI1KMj21DB+taRm5YZrGSoYQWVseGIGTjG8ViOIvb7gk6eny36/vyphd4lTpni+IQbbCcDqVWRJ9KV844Hql7vRgwQQZ2wI3OarpZM2paO8JwWs6gZIA8YOPhBMk/P6U95VZ4buyzElw32eCfCSBqOIOQSAfIeecvwlogQCBrhTPQFsE+ceop/wBm+zD3kcEgjWyhtfwYmYEyCDiCNwZqqIqj6Bynj0vprt6tMwCwifX9+dG6KA5NynuECqzHrDGcmPIdKZujDcRVosGA+0/0/wD7VdpFAcya5MWh4yuNvvCd/SlPMOJuWw03iDOmMKxzgjOJxk1MpdfANhHaFkSSVybbgGP5hoK588GsTe7aW0xoY/MRn296Yjmt5b4NxjABBTLE4jfYmf0ptdsIBr0pJzOgTJHUxNQuRPwOLbFvI+RNzJDeCaCjG2AczgNqnHn+FMW5JzLhh9kz42BOpZ6eFxH0pp2b7V2kWCxUsZOMKYGD77fI1sE5mGEYM/I1akiuzPlXEXuYu3x3B6AKuYE5gdZqg9nuKdyblxmU7K9wn9TX0Xj7Aa4TMGBPvApTw/KQruxedTkgRtKoIyfNSfnV2vYuz9Gb5XyC5ZuBwExn4z1EHod/0p7xfEh10ujiceGD+s7+lMmtJHU/v0oLmVlTbIUZ6E1DcRZezC87t914wFcAwVLhWGB4gP5gJGPSk/Hc9LkFUe3iIOQfI46fKm/Ouz95mGkT7UvbsbfIE6BnzzSio0Jp6RZxPFWjbQ6puYJEAR4RIGPxrq2UKFhORj0xRFvs8qgamLECMGFmevmfamXB8tCiFIgzgrPQ+dLC0aJe0OeyHE6kNuAFSIzuWknH73rS93Sjs7cVkJUzmDiNvanU1ayiZbPkHFc7021IHikMBHgkYYD9feg+X8xtOCtw6XACW4XC7y2BqPt5ke45zewXgWw7mcnAUD1MQSf+LFKuG4G8H1otzUJhlU7geYGDNTxRSRl+Ro+GvqLQJYM2kaQAIGlmDEkkZg9cyfSK5b4kDUuohdwQ34befoNqWDkHEaFAtHPxSRIyDiTjy/MUfxHDsiazpUYUCZzsTgbbbetTyJNiaZTxPHeIHDrgY3n/APqtJyntHrtabt7UUMSxO3QDV0pFZ4AtahQsvJMiSCpEEdPKrrfJlUKGAOfEAYj3nPlWfaKwVHDHv+09oYm2R7f+0b0JxnM7N0HTKH/NOkgAn3HXpXbXK00HQig/5hPtnMUPZsy0MoVRKlZnpnAHhHXJ6/KhyWkjSTdFPcooTGrJhhBz7DpOfl6VLiuLVpUtpjEx8MH9c71BOXLAe3lAT/N1idgcKMZMbjzqvh11SFEZOpQYiVO52iRtUuObMv8AAjh0Rcr4tR3MmenXHntj6VO7fUsUIwDMj5Ez5b9PLrVPD2yq6YMnIJ2A9CAfL50FbJ16RHxFskgjIiPPFJK3YBljl1zvAVGsNOAdt/EfKYjPUU14rhUkkHuwonznzMTMb59K8OMVQO6TUYgyc/M/e/eKV8x5zCjWILrBWBBM+nl9MVnLvKQ5YDUcrPhtgjIKqDO5BnyO3zqyxzwrcm7dYABS2kQxj4emSB1gwJ3igeC8JIYEalhN9+gIPQHrVPD8xFm8hdVuMyupQgwARpkZETJEn3roiDZ9o5fcR0DWyGU9ZBPzio8Za7wQGdfVDB/7V83R7thQUmywnbqo3Ph3H/frUG52+kA3LjYHxOSxmfMiPlG1WuetoR9EucMsScELpljvt8XntuIpdwfLLakP4GdR8SnVkzqPmCfX29/n3G8eVadHh6u0AZ6ZBYn2FOOQdrAtoqxUaVdgJIOCTpViIZjk5A6CtYtSyih3xXLUturmIZipnYBlxM7+JR9aW9oeMVYNtodRONip/D12qjtPecnIZSAB4isHUViCvodjB3xSEcWvEKw1ZtjTqzB0gkECDp2iJE4rJpjs7xd62pLJILQ0A41HJjeBvWo7P80LqGcuC+AC0zHTHXc/jWFsW2FrMYJMnIkE4/TO/tUG44oytpVoOoxsZxgR5T5U+tgnR9XuXapFwzVHLOaW+Jth7RkbEdVPkR0NEMnTApUaHdZpLxPae2LgtsGtsTjvFYas9CMfjT5OFxBiqrnLB5n5GihAT8yC7hSfQx+dKuYc1IQYlyIVekx1joNzTPiuBRcmPmZrL2OW27V5nBc6uhYECTOAfas/kUf2C0ijiOJvocqp8m8UH2gVZyrm15roDFNJDSoXaEY4JM03Rrfd6mJ64n+gofh3sKe8C5z96cgic+lV80BX9i/sjz57fFd3p1Je3jdWzBEnK5yMnE19L01lOz9ixbuSq21Mb4n+taX/ABG398VpHkjJWhGa4fhCUAZVOPI/rVtvh46CgOD5tKhZE+ik/maaWgYzn5RUdKGmQSznO1B8x5YlxYYA+5P6EUYeJUE5GPWk/MuN6qScGRjaP6+dZSdaHYIyL8KkQOgMRt6n0oa3q1AkgqJ65J3/AGfSvXOJwWIGYE7nruR6A4/SqlQEMVYCJMAyRHQz+96ySMwhOJYzpHhkLIIHlMEkdBvV/MObp3egIttdWo4IBz4dlJIx1neheB4ZzaUkAktI6ZiI8h86Z8Tyh+7kmdjp0kjrM7Zz6VpG0wptCHj+OBdo1lWMCFICiesNEQcx6Vy5ckAIQswYnSSI8RgT6DrtRtjhr6LoFkvg6SV+EGcbkCJ+dB8Twdy2Ud18ZIDAAbS0QPnPWtJEuNFrcYQCS0EjAEbAmRn2FWcNwRZUZSJwJY7+UH9P6UHcWX8QwJ3nfOkef1orgbhGvcjqemR1MfvyrJ4WATLzdhguAWJGoCIOSKUcdcRWYMCx8WlifhPpHv18vemf8SNe2qY0wDI2HzG2PSqOZ8t1FYAnTkFT5ECRvv1NaQ9sbyinknGknSW33kx1xkD8KcONJJUAahAO52B3+7FKuRX0tqCyM79E6NMgTAJxJPQYo/nRdH7w2gBG8rMmARnbHXNRONywSkTu8ezGGX/jMxMx5biJxULxC6lHgxKmcsFBPX94pVduFVOoSXAJzEDAmfczHp0qV8GBPxLtGZB6f9W/rVKJSYbc4I8SqiW1eeTmOoHtvjemPL+SskLGNiSDn1/tSngOT8SyqbdzuwDIMmY9ozucGK2CowgEknEk71onWEzWK9kb+q2sEYOnUjAMdIMgbwPaevpWT5mqHiHFtYBOonAzG2kbdcegrauqqJMQOp2FZftByXiLofuUbQ2SxAkkzOkHMYicbes1Sd4Y5RMzxvNYAjbYiZzH9fyqs3mQjxAgiYBgb+fXbzqY5Be1sroRdEMSchgRInybf3mreH5HcdVKMgZZkGdUA5kmQPaBvWqpGSTNJ2c41tLK1oIw/mAjV7nY7k4pxb5hmNv37VlOSvxRHcqgIXUdbEifECNhGwj/AFHyo/jOVccSCjWoiQIiMbS+d+nrWbjk17JI2vA84VhD+EgxPQx69On1poyYr5twvZ/i5+0ZYAMAGfFIJnG2Pf8AKtrwAcW4bUY2n22nqPeiyWUc2uDGkjX0nb6dc1leIfTchgZmZ+EEn398Vo+KFwj4czuI8+tK+NtvguomZEny9OnT0rjmnbZDRLj+cIwVCp1RGAGJJAGCOtJLqspIUMTsQzQwOOkDHrmruLMyCAMeEkbD5frQlnhu6d2e4rAg+fnM9Y9s7jyqU01b2BDh+KdGB0KCTBGScDcj5x/bd7/iLfdH/Kf/AGVnuK4m0ACTmJEHxifvGfKPwr3eW/vv/wDcpqLYjZcLwwTapceW7ohQST5b7UeiCNqTpzVmvkLpKKDiRJg5II6428vKumn5NBXYsmdMx7iBuNUk4Ox29qrYd0G2JP7BGZgCaY8zvKVdlcggGAFBaDG8+uazPDXFUQxLGJJO4BIH9KxcaRLYR3vhNswwJnbrGN8fsUE47pIJIJERt7T0jfJ/GjrVp215AUwVkZiB0OP3ND8XZAQqH1PImTmYxO+PSiOyQrs1x620u6/EoIIBYdYgL1nE4px/jjXoiAvWDt7edZLhbFxLZCeLecAQdhE59flR+oomm2ZjJBIJzudsr61U86BOjWcPxYCAaixzE7xJifyoLjOarsRO4iM46D6fOszd50MaiT0j9ZiPl7VMPrIUg4G/UEj069JqHBvY+wS3CKZckKGMx/NmcGMUbwhJbSB4Y2k9ekfrQhuxOABgTsDvAP8AWpcPdJxJGIxEAyYg+Xv5USVokp4/mzWm0oADMeHcZH47dat5hfS4wKAatPiZWOnxTsDt8/L1rl027ggozadwCD4h9DGOh9q9ybhiyHUum3pG8BnIkGDiSJIjzrSCVVQIa8qtkv4QWRYUv0MAbR77e1P7lmYn8qC5Vy7hlZXt3NyZGrckCAV9MmnTYP8AemuNJGkcAD2R1P5Vm+fsiW2GhndiSpiQpxHw+1bVQDuB+f5iuM4AOKuMUhvJleznGMsarLhmXUcFgSYOTMKY/fStNo70SUKx59f1q/gzRYq1lC0Jn5WutXIllMgkkgHzgmPwq9uYyCNQ8jEfTFE3OF6yfpWX47sotwz3l0eYUgTHyrNpouwx0tXLrE5dQJ32PzztV1rlluSwXJ3J3qjlnK0sLpSegJJkmPMxTBWnrRQM4OFVeldMDp+NF2+FDLDZ96pfkadC31/c1Ti/BNnbbJ1Kg+4q8cQuwdZ8pFU2uTKu0n3JqT8pTyHyJH61STHgteyaQ9o7mnRKmAZnzwfDj5H5VoBbIECIobi9vFB6+dKSwSfOeM497bEr1MjziPLaMz+5pHxHFOlwtiTMao6iTg4z/at1zzl1q7CWrbG6xGVGlczlnjbB2H5UDe7H2rNrVcuL3g3SZiVkrjrkH8qiMElZDRl73LVYa2vgkxqxMDE7eVW/4da/33/TVHOLFu2J0kScIZ+HGZ2iZ9dqBx5GqjF1t/wTPs9ywWRhMEgiaRtwmjhlYag9tSpHzIMxvk1oNYAkxgUi5tzBtB+GW8OiT5ev1pyaSLZj+NuEA58WxM4kbbnJqnhEdngrnAnfO4wJ/Yo1yvwgeL4Y+s5OK5pu2rJypaSRGSJ8wOsVzuRFBXFcRoTLAsMDymPX9POs9Yu3WeZ8YImQCI658hU05tqttrYjcjzJXAiNtutD2r1222ogeKTO5I/KD+lXGNJis0PD3roAGkESSdpAnEnEnaqOJsppNudDkb/pPRZqheKZ7TOGjHnkZoPhbpulcwVByfw39T+5qVF7CyXKLaqS1yIUwATOfX0z600PEWmmMb7DeOvSs9fuqpAIDEA+ksTufQTt7VU954LicnfyHt06Vq4XkV0Nl4wO0AzBnPWYj0+QxTbgwRc8OkamUMMRkkkAHzxSLlHCySWBA6HG5EADr61quy/Z88wuFEViqzruHCg7eZk7GOvpScbdIaGfaPkhZA1olWWCEVT4zOANOdUmo3uRd01u3cSDp0qSIbKgnfGDJJJr6lyTs0nDooLNddQPG+8jr7+tNL1hXBVlDA7ggEfQ1quPGS2fNOC7OLbbWj3BMYDAg/Ig9MUza0a0PMuVIifZq2oDwokZjyDED8aW/wCG3igYoyz/ACmNQ9wpI9cE0+lIaaFJtmoNaotk96hoH7FRRRXYWDRYbyqpbdW6aaA8wkUI1v2orTQ99odF8y0+wU/qRTApFvzipInrVrWR+zUlQUqAmgxU66q1KDVCIxUorly4FEsYA60InNLZ2b9D+NF0NJsJu0u4swJOwo4XFOAc+XX6HNIee2boUsbilPuhM+kGSaiTwJ4C7vGFUJRdZAmJA+pO2x+lfO+d8fduvdKyobxOAcHwgZnoFxTA84KtptkrIgg6ozHUiR196F4q0ls/eEEtmPi2E9Rqaem3rWankzbtmZ5tfLL9pcZ2GE+7p2gfd6YiKH1e/wBaL5xzE3EEWwEXwhiJ+h6HFQ7255L/AMq/0roTYvJs7/M9QEMS8wfIzM/UflQPHcWd46GY9j5V7i+HABKEGdx0ND2eHJty+oycADymMkx18q4b8jYHwnMQzyZlSYONsef73p73ogYBETmOnWTSLjbaBfCArEEjSTGwnJ3BjMSfzInAc3m3Dj4f5tyf3P1NaOHbKBOgnnPA2yo0CCMnTO2TnoB5Vff5mvcgASBEDoRt0+vmDWft8QXYCTk5jcxmPX50XyS1ca8BuFEmRgAbexO1aOFLPgmyKcSVUqZAJkex2+RqzhHUiCdEDPrkxtTzjOFtaZYSTgneJ6AkbVmeLTTdKhYz0zidwPltNEWpg8HbSlQW1Y1Bd95z1PQrVnDX21krgExGI8s/Umq+Gth2JJOlROBkbCM+/wCBqfC2tdzfSCfEfIE7yK2awIa3eOCIEDGI3Jypn8qach7aXeE1dzcKlmBYHxLHiMANgCWJx51l+a8PEQTkwMiCABn5mg+HDs2lcnbHpipjGlY8n3Hln/jMvdzftqWHVGgH1hpj6mtV2e7f8Jxa+C6qvBJRzpYRvvv8pr4hyjs4xwSAZyTtHpE6pNaC1wtu2SLY3OT1Yj9B0+u9Clk1jFvZvObdtxrZbI3xrPkPuj1zk0Hw3aS4vVh85H0NZm0k70fwlrM+WaTkaqI+43tEWQl7Cvg6WV9LEjoRpO5wOlZ2121szpuLdtnyZQY+a5+cCmOvUgEfv/tSzmHAWyAzAErMT19D9dqFL2Jx9Gj4S8rqGU6lYSD6UWg9K+acw5lfsN9iO6QwDpOJMgmNlk7dB0IiKN4LnnGAAltQxI/X8PXehuiMm/Kn0pdxl8JdScYOfKSv9KF4TmFy8F1ak2wmk/XJIn0qfF8oDHxFiCIgkfuaO1rBSXst4nmNpJl1kdAQTVNnmqscEBfb+9V/7KWYgp/1v/Wr17O2fuCPIbfhFFNgmke705ZWyYjEiB6T6naiL/M0VJnMfP8AoKlZ5TbXZYA9TH0msp/4gco8CNZbTqMXBI2xBHl5fMULA20z1/nXfNElo+mPw+dSsMBkZ/KvmZ5xdtlULSpjUGnzg533H4U95T2g13UtDwEuFJJxJmfXGKbgwU0at2l/CII6xmfQ7gzVfOWbutXdAsDlmYyu89fITO3vR/LGNohGMu4JGMALpBmf+IVDjFXibbFThSvg3DEqpgAEGcxM4M+VZuL9A3FoyC8cWRjdSCySDBBZ2kjbrhY+XnS1j9gsPmDKmCtwzlPM4MTB/CnPHWLxJ0iU8JIBmNcwMyzfCMz1FIF4WLigGCFbUM5KFyVnzIApRik7MKOXAZOIiRbQrPiIWcxmI3PkD513/Bm/3ifv506F+1ftKzHuwTcSeoBIO5OfkJAY7il38NZ/3l39/wCmtV2E0P8AjeQNpKggEwRnoQM/nVH8EDbAuRCiAoxtuWiOoOPenHFXSfHJIAgeoOPrSrjoI8RIY9PT2xiK898nbQ5IU8S0Op7pScQRnUFG2QczFBXuXsLZ8JUEkkbacbe2J+daG7fATSxA9Qc77yaA5rzcmLYM6xMrAUgDNawnK0khGY4C4EbJHz2xvTbheZkcRpBMMQBMbGDJnaQNhvH1R8TZPeFQMjYdY/ZrlzVbeThhBMdDgx8jXY4JiNlzdAZX+ckACcgkb+v9jRfK+SWrSgeF2jc5Py6AeVYqxxDXGnUxKjE9F6ifcn61rOStccBQ0IvvAPt1x+Zrl5IOMdg8jdOCtNg2kIP+UCZ2kADNAXeScMjGFIP+UkgTOIPpTU3uhaD6HcH2/eaWcV3j5KqRupBmd+nn4fniueMpXsdMS8y5fqX7PaRuBqEbZAyPX0qPZ/in4e6QRnaGXeRJz9KN4e4WQKENt8aWPwk+KVbOxyPSjk5S8gOQ2oAATMRE53Oxz612KdKpFJPY45cURC1sKNZ1NBnJ3/pFELpYzAH7/WkHE8muMo7l1ttEGZBGQZEEz5ZnegTzfjeEY97bW4g2aN8jqu3zFEaemb9qWja2+Cz4fpMwPU0JxXaWwha3qJKqSSBiRGKznHdszeAtcOrK7qZ8wQhYARvMdKK5N2SGib4OphlQfhmNz5/OqdR/YHL0Vt2/RQNKuY2mB085oa520uOYRBONyWOY6ADz/CmnHdhOEIgd4p6FXnb0acf0rIcz7NXbVxRbBu4jUgJypO46YI9MGqjKEtGTcgvjOZXy9u6RqVNwB4fMgxmCB18q+jcpspeRHtqIYSDvHn8xtSDspwF5NEggkeLUBHw7Z+lbTlPArbDBAFBOqFMgE7wOm21EoqRSbQfYshBArt0behritUzTEeqQFVXuJRB42A9zXuG4tLihrbBlPUGRTQEOM4bWpXOf6+lIOK4NrRDKA2YKlZBB339PWtPSznFljpK+efaD+sVE15Kiz5hx3Y03m7wnujJ8BEgDUTGpTPWJigv9mb1riDcVSQrMykZO5IxvO3Q5r6M3Bt5Vw2DUrkkh9UZLiG4+4yuqOpCkKQEXDaZ+Lz0jerOV8r4tUdWEaiD4iBECCBonB8hWwRhXdJ9N/nHX503zNk/GjI8u4XiLSkB1xAIIJJYYAHUfp1iszzUleIYtqHjkypA/zRqGevyNfR+N5atwySR6CQAOgEEevvNCJy1FiSzR8IYg6fadthWa5H5Dq9GJ4fk1xkKQRpbUD0kquPKOmT8qYf7Of/S/6616ooJIUCd/X6VfA8hQ+RspRSM6GYtp6R0wRt+hqvnKhhpA1SDB28icxg5r1rmy94xCgxK+f3T5R/3qrjOMdyugnwkmBEZHr60Q4nFW8GNCX7NVAd4ZRMHoDsANzjpQ38Sty4qrAzGoCN/iOehx86K47s/xN4l4UTiMTHT2irOB7GXNJ1MqtgL1gSCcDrimlFZsXSRE3FLTpWchhJ1iQRIJXMbYEzSzmVsXmIWW/ltxHQgmVnV57j671qOE7FLPjuM2ZgYBz9ab2uQWFfWEXV5yT0jzoUlF4L+NmH4bs9esoXOjTGZwfTePeJojhb1xlhABDZOMz5fSt6bQODUuG4NU+EAfn9alzvaLfGjGy/iMZEY8sDB9P7+tMuAvthSmkGZO3kevxTjcx+mm0j0qVuyOgFZSUWqoOiM9/iQY/Z2pK9YAI9AYmibXFao+yEjp77gacnamqcAgYtpWT1q4cICPhkUKMVofUXXwts5ttEEkqTAjz+Q9qMFtWgeYyD+Q6Hr1NEPYC4Ej26fWhm5af5XbrAJxnce3Sm4/YU/BGzwFqyzMltEZoBMZP9P71G9aLgxM77jHyn8vlUW4BxojJnxEt6nb0z5UwSxI8REneNvlUpW8k1exTw/DuZJbHkTkEDM+ed/n8vHhWtgOo332JInaIgUyXgV2nA6QP0opUgbVsqLSSFnDl23XSff9OlaLllrSmdzQtmyT5U1tIAK1hHyTJnis1W3CT1aPIGKvFdmtCRJx3ZlbhUyZUyJLb/I5+dS4HkRtzBQTuQGn/wDKPwpxNemlQ7YLb4MjdyfSB/SrDw4q3VXiaBAd7gidjS2/wDe9O2aqnWetTKKZSYnSyfKiTYxmjO6FQvJip6UOxTdbPyoQ0Xft53/GhmWsWUiBqyoVP970IZ9Y/hE+4v8Ayiu/wy/dX6CrK9Xec5X/AAy/dX6Cvfw6/dX6CrK9QBl+Z88NnirlsWluDRwoRcL4+IvcUhJYg+EC0h2Oxidq9w3au2ysTYhlNoMJU+K7xd3hiAYyFe0WnEgjANPL/KLT3O8ZAX+zzn/0mdrfX+Vrjn/VQr9lOGLBjbyCGwzgEi615SwDQ0XWZxqBgsYigBLZ7ZBgv/woBuhTZGtfHqvrZ8cL9mNTK383h9fDQ6dtO7X7aymrvrqsoYalROI7oaVCkvEzqOhYG4JitI/ZrhyoXuxCrpWCwKjWriCDIIdVYEGQQINDt2L4Qrp7oxmYuXBqly5LEPLnvCXBaSGJIgmgBG/bnuwRc4dS4fiDpQzNuxfa0NI0EtdbSYXAOk5WQKOtc+e5xVlFsqth7nEJrMEsbAZT4Y8HjUxkyFzpwKZ3uynDNM2zlnJh3APesGuKQGgozCSh8JMmMmrbXZ2wt7vwkXJYg6mgG58ZVS2lS27EAScmTQBnL3N7tviSbpNuz32hfsVew1v4R9rbl7d7Xjx6V1eGDIaucP24a6LRtcOv2lyyPExju7wunfQALq6MqNQGoQTONEezPD973vd+LX3ka30d59/u9Xd6+urTM53zUbHZXhkAC2z4ShXxudPdEm2FJaVRdTQghYYiIJoAzHB9uX0o121bDXbdgogMIHufxjOS4VmC6OHGApM46yDV7aFigt8ITqNlfG6oQ99CygjSTCx4j7EBtqcr2T4YKFFsrGnSVe4GXQbpXS4bUsd7cAgjDkbYq6z2d4dI02lGkoRvg2l0od+i4oAz/C9urdy5aQWPi7oOJlka65QBQFIdVIlmJWFMiYIFads3dbRXhVU3TwzLqcH7LibjJJ0rhxp2yPEDOCK0Cdl+GDKwtwU0wAzhToZnTUobS5V2LDUDBOIqR7N8PCjuwAi21WCwKrZfXbAIM+Fs/nNAAnZ7ny8Ubim0LbJpJQkawGLAB0Khkbw+RUz4WaDCrk3bI93w/wDE2Qhu27bm4CpULcVhrYR4PtAi6c/+aucEDR8t5FZ4ck2kKkgLlmaFWdKLrY6EGowqwBO1LOL7DcObDWLahEfQrg6nm1bfV3aan+zEzEYEkxOaABed88ufw3CXLSvbPEXFBVba3LgVrF64AFMDV4FnyE1Dhuf3UuiyyG67pZ7sXFWyddxuPZzc0htKi1ww2B2/zY1N/gkcoWUE221p/lbSyyP9LsPnQ3G8is3WLOnjOjxhmVh3ZuFNLIQVI725kEGHI2NACXh+2QeGFg92r27d5iyzbu3bndhQoHjCuV1NIwwI1ZAX3O3bK9t2sqtq9ZV7ILCW7y4oQuQpNuLcsygNuIk4rSp2W4ZWRhaA7sIFAZgv2ZJQsoOlypJILAkEzM1UvY3hRJFogkAAh7koFfWotnV9mA+QEgDpQAk43tm7WS1mxBVbZuFyPB3nEPa8KlftB9m7T4fCVIBJgT7T9p7nD8T3KKoVrVsi4yTbsF7zWzcukZ0DwwuJO5VQzK5udkOFYKDawoA+N/Fpc3BrhvtCLhLgvJ1MTuTR1/lVp2dnRWL2+6achrcsdJBwR4j9aAEN7tUbc/YNdRWuWldYL3b1m27sBbVcBjbdQQSdQ+GCDQN3ts/huJatvbWzxNy6q3Af/l24bKsVB1aLreBlUyRMCCX3+yHC5m1IKlYLuRlAhaC0C4UAXvB4o61anZnhwGHdzrW4jFmdmZboti4GZmLNItWxJMgIAIAoAU8156y8BxV63h7Vy4ikoDGi7owo+LG3U0usdp7q3XtkXLuk2dAewLN1muDijphgBoPcqA4AzqGYMa5+TWTbe0UBtuxZlzBZm1E79WzXb3J7T3BdZAXGjxZ/9M3CnWMG6/8AzGgDMcV/4hWhHdWTcBXWpJ0hgLVm4wWFYl4v2lAMAlmBK6aecq5r39y6os6bdsqNbESzPatXI0RIhbomeuIrz9k+FKC2LQVVLkBGZP8AzTNwSjAlWO6kwYGMCDLfKrStrVdJ1asEgau7W3MAwfAqiIgQKACO4X7o+grn8Ov3V+gqyvUAV/w6/dX6Cvfw6/dX6CrK9Q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6096000" cy="5334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King </a:t>
            </a:r>
            <a:r>
              <a:rPr lang="en-US" dirty="0"/>
              <a:t>of Nepal and Prime Minister of India, decided to form a Standing Committee in Inundation Problems between Nepal and India (SCIP) in the SAARC meeting at Dhaka in December, 1985. </a:t>
            </a:r>
            <a:endParaRPr lang="en-US" dirty="0" smtClean="0"/>
          </a:p>
          <a:p>
            <a:r>
              <a:rPr lang="en-US" dirty="0"/>
              <a:t>First meeting </a:t>
            </a:r>
            <a:r>
              <a:rPr lang="en-US" dirty="0" smtClean="0"/>
              <a:t>held </a:t>
            </a:r>
            <a:r>
              <a:rPr lang="en-US" dirty="0"/>
              <a:t>in July 1986 in </a:t>
            </a:r>
            <a:r>
              <a:rPr lang="en-US" dirty="0" smtClean="0"/>
              <a:t>Kathmandu</a:t>
            </a:r>
          </a:p>
          <a:p>
            <a:pPr lvl="1"/>
            <a:r>
              <a:rPr lang="en-US" dirty="0" smtClean="0"/>
              <a:t>33 concerns</a:t>
            </a:r>
          </a:p>
          <a:p>
            <a:pPr lvl="1"/>
            <a:r>
              <a:rPr lang="en-US" dirty="0" smtClean="0"/>
              <a:t>29 by Nepal</a:t>
            </a:r>
          </a:p>
          <a:p>
            <a:pPr lvl="1"/>
            <a:r>
              <a:rPr lang="en-US" dirty="0" smtClean="0"/>
              <a:t>4 by India</a:t>
            </a:r>
            <a:endParaRPr lang="en-US" dirty="0"/>
          </a:p>
        </p:txBody>
      </p:sp>
      <p:pic>
        <p:nvPicPr>
          <p:cNvPr id="4" name="Picture 8" descr="http://t3.gstatic.com/images?q=tbn:ANd9GcQtEiayCYFcaThD8DyGH657XWr7EtC5TpbISP2qq7v8-nIMU4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1300" y="1447800"/>
            <a:ext cx="2552700" cy="2057400"/>
          </a:xfrm>
          <a:prstGeom prst="rect">
            <a:avLst/>
          </a:prstGeom>
          <a:noFill/>
        </p:spPr>
      </p:pic>
      <p:pic>
        <p:nvPicPr>
          <p:cNvPr id="5" name="Picture 10" descr="https://encrypted-tbn1.gstatic.com/images?q=tbn:ANd9GcQtSrwbut3Bk4MMI_ngFPNCBmVog_f4uejhN9Wo8jlUYNzZfk9pl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429000"/>
            <a:ext cx="25908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SCIP replaced </a:t>
            </a:r>
            <a:r>
              <a:rPr lang="en-US" dirty="0"/>
              <a:t>by Nepal-India Joint Committee on Inundation and Flood Management (JCIFM) </a:t>
            </a:r>
            <a:endParaRPr lang="en-US" dirty="0" smtClean="0"/>
          </a:p>
          <a:p>
            <a:r>
              <a:rPr lang="en-US" dirty="0" smtClean="0"/>
              <a:t>Existing Committees</a:t>
            </a:r>
          </a:p>
          <a:p>
            <a:pPr lvl="1"/>
            <a:r>
              <a:rPr lang="en-US" dirty="0" smtClean="0"/>
              <a:t>Ministerial </a:t>
            </a:r>
            <a:r>
              <a:rPr lang="en-US" dirty="0"/>
              <a:t>level (Joint Ministerial Level Commission on Water Resources, </a:t>
            </a:r>
            <a:r>
              <a:rPr lang="en-US" dirty="0" smtClean="0"/>
              <a:t>JMCWR</a:t>
            </a:r>
            <a:r>
              <a:rPr lang="en-US" dirty="0"/>
              <a:t>), </a:t>
            </a:r>
            <a:endParaRPr lang="en-US" dirty="0" smtClean="0"/>
          </a:p>
          <a:p>
            <a:pPr lvl="1"/>
            <a:r>
              <a:rPr lang="en-US" dirty="0" smtClean="0"/>
              <a:t>Secretary </a:t>
            </a:r>
            <a:r>
              <a:rPr lang="en-US" dirty="0"/>
              <a:t>Level (Joint Committee on Water Resources,  JCWR), </a:t>
            </a:r>
            <a:endParaRPr lang="en-US" dirty="0" smtClean="0"/>
          </a:p>
          <a:p>
            <a:pPr lvl="1"/>
            <a:r>
              <a:rPr lang="en-US" dirty="0" smtClean="0"/>
              <a:t>Joint </a:t>
            </a:r>
            <a:r>
              <a:rPr lang="en-US" dirty="0"/>
              <a:t>Secretary Level (Joint Standing Technical Committee, JSTC), </a:t>
            </a:r>
            <a:endParaRPr lang="en-US" dirty="0" smtClean="0"/>
          </a:p>
          <a:p>
            <a:pPr lvl="1"/>
            <a:r>
              <a:rPr lang="en-US" dirty="0" smtClean="0"/>
              <a:t>Department </a:t>
            </a:r>
            <a:r>
              <a:rPr lang="en-US" dirty="0"/>
              <a:t>Chief Level, (Joint Committee on Inundation and Flood Management, JCIFM). </a:t>
            </a:r>
            <a:endParaRPr lang="en-US" dirty="0" smtClean="0"/>
          </a:p>
          <a:p>
            <a:pPr lvl="1"/>
            <a:r>
              <a:rPr lang="en-US" dirty="0" smtClean="0"/>
              <a:t>Other </a:t>
            </a:r>
            <a:r>
              <a:rPr lang="en-US" dirty="0"/>
              <a:t>committees and working groups like technical expert level High Level Technical Committee (HLTC) and field officers level committees </a:t>
            </a:r>
            <a:r>
              <a:rPr lang="en-US" dirty="0" smtClean="0"/>
              <a:t>formed </a:t>
            </a:r>
            <a:r>
              <a:rPr lang="en-US" dirty="0"/>
              <a:t>as and when necessary. 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are many committees between the two countries </a:t>
            </a:r>
            <a:endParaRPr lang="en-US" dirty="0" smtClean="0"/>
          </a:p>
          <a:p>
            <a:r>
              <a:rPr lang="en-US" dirty="0" smtClean="0"/>
              <a:t>Meetings </a:t>
            </a:r>
            <a:r>
              <a:rPr lang="en-US" dirty="0"/>
              <a:t>of the committees are not regular </a:t>
            </a:r>
            <a:endParaRPr lang="en-US" dirty="0" smtClean="0"/>
          </a:p>
          <a:p>
            <a:r>
              <a:rPr lang="en-US" dirty="0" smtClean="0"/>
              <a:t>Effectiveness </a:t>
            </a:r>
            <a:r>
              <a:rPr lang="en-US" dirty="0"/>
              <a:t>has not been up to the expectation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www.ifrc.org/PageFiles/64023/p14690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6883" y="1447800"/>
            <a:ext cx="2687117" cy="1447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6477000" cy="5715000"/>
          </a:xfrm>
        </p:spPr>
        <p:txBody>
          <a:bodyPr>
            <a:normAutofit/>
          </a:bodyPr>
          <a:lstStyle/>
          <a:p>
            <a:r>
              <a:rPr lang="en-US" dirty="0"/>
              <a:t>Due to the obstructions </a:t>
            </a:r>
            <a:r>
              <a:rPr lang="en-US" dirty="0" smtClean="0"/>
              <a:t>created, </a:t>
            </a:r>
            <a:r>
              <a:rPr lang="en-US" dirty="0" smtClean="0"/>
              <a:t>the </a:t>
            </a:r>
            <a:r>
              <a:rPr lang="en-US" dirty="0"/>
              <a:t>natural course of the river is confined to a fixed waterway causing </a:t>
            </a:r>
            <a:r>
              <a:rPr lang="en-US" dirty="0" smtClean="0"/>
              <a:t>backwater effect </a:t>
            </a:r>
            <a:r>
              <a:rPr lang="en-US" dirty="0"/>
              <a:t>that cause water- </a:t>
            </a:r>
            <a:r>
              <a:rPr lang="en-US" dirty="0" smtClean="0"/>
              <a:t>logging</a:t>
            </a:r>
          </a:p>
          <a:p>
            <a:r>
              <a:rPr lang="en-US" dirty="0" smtClean="0"/>
              <a:t>Swinging of rivers </a:t>
            </a:r>
            <a:r>
              <a:rPr lang="en-US" dirty="0"/>
              <a:t>creates land use and entitlement problems in </a:t>
            </a:r>
            <a:r>
              <a:rPr lang="en-US" dirty="0" smtClean="0"/>
              <a:t>Nepal</a:t>
            </a:r>
          </a:p>
          <a:p>
            <a:r>
              <a:rPr lang="en-US" dirty="0"/>
              <a:t>Nepal has no reservoirs to store flood water so whatever water comes through river as flood has to pass to India as it is generated</a:t>
            </a:r>
          </a:p>
        </p:txBody>
      </p:sp>
      <p:pic>
        <p:nvPicPr>
          <p:cNvPr id="10244" name="Picture 4" descr="http://t1.gstatic.com/images?q=tbn:ANd9GcSe58w7Po70OW0jvfvTIn_pkHYc7mWqyLGbVc5tfhNMbMU72R4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9008" y="3581400"/>
            <a:ext cx="2684992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Infrastructures like embankments, bridges, roads, irrigation systems, buildings etc are being constructed in a rapid pace in </a:t>
            </a:r>
            <a:r>
              <a:rPr lang="en-US" dirty="0" smtClean="0"/>
              <a:t>the territories </a:t>
            </a:r>
            <a:r>
              <a:rPr lang="en-US" dirty="0"/>
              <a:t>near </a:t>
            </a:r>
            <a:r>
              <a:rPr lang="en-US" dirty="0" smtClean="0"/>
              <a:t>Nepal- India </a:t>
            </a:r>
            <a:r>
              <a:rPr lang="en-US" dirty="0"/>
              <a:t>boarder </a:t>
            </a:r>
            <a:endParaRPr lang="en-US" dirty="0" smtClean="0"/>
          </a:p>
          <a:p>
            <a:r>
              <a:rPr lang="en-US" dirty="0"/>
              <a:t>All water flowing through Nepal has to pass through India </a:t>
            </a:r>
            <a:r>
              <a:rPr lang="en-US" dirty="0" smtClean="0"/>
              <a:t>so any obstruction has backwater effect</a:t>
            </a:r>
            <a:endParaRPr lang="en-US" dirty="0"/>
          </a:p>
        </p:txBody>
      </p:sp>
      <p:pic>
        <p:nvPicPr>
          <p:cNvPr id="9220" name="Picture 4" descr="https://encrypted-tbn1.gstatic.com/images?q=tbn:ANd9GcTr0FyBBc0HfaoqYr0sklaBprM95gPHPQKEZBRjVVPr-tE7g8r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14924"/>
            <a:ext cx="4876800" cy="1743076"/>
          </a:xfrm>
          <a:prstGeom prst="rect">
            <a:avLst/>
          </a:prstGeom>
          <a:noFill/>
        </p:spPr>
      </p:pic>
      <p:pic>
        <p:nvPicPr>
          <p:cNvPr id="9222" name="Picture 6" descr="https://encrypted-tbn0.gstatic.com/images?q=tbn:ANd9GcSbRMTv4w1hnwq6UTzunV3hrwr-3zSr1b7H27C10UfTsX_a9Yn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5105400"/>
            <a:ext cx="42672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Irritants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b="1" dirty="0" err="1"/>
              <a:t>Mechi</a:t>
            </a:r>
            <a:r>
              <a:rPr lang="en-US" b="1" dirty="0"/>
              <a:t> Embankment</a:t>
            </a:r>
            <a:endParaRPr lang="en-US" dirty="0"/>
          </a:p>
          <a:p>
            <a:pPr lvl="0"/>
            <a:r>
              <a:rPr lang="en-US" b="1" dirty="0" err="1"/>
              <a:t>Koshi</a:t>
            </a:r>
            <a:r>
              <a:rPr lang="en-US" b="1" dirty="0"/>
              <a:t> Project</a:t>
            </a:r>
            <a:endParaRPr lang="en-US" dirty="0"/>
          </a:p>
          <a:p>
            <a:pPr lvl="0"/>
            <a:r>
              <a:rPr lang="en-US" b="1" dirty="0"/>
              <a:t>Gaur and vicinity</a:t>
            </a:r>
            <a:endParaRPr lang="en-US" dirty="0"/>
          </a:p>
          <a:p>
            <a:pPr lvl="0"/>
            <a:r>
              <a:rPr lang="en-US" b="1" dirty="0" err="1"/>
              <a:t>Gandak</a:t>
            </a:r>
            <a:r>
              <a:rPr lang="en-US" b="1" dirty="0"/>
              <a:t> Project</a:t>
            </a:r>
            <a:endParaRPr lang="en-US" dirty="0"/>
          </a:p>
          <a:p>
            <a:pPr lvl="0"/>
            <a:r>
              <a:rPr lang="en-US" b="1" dirty="0" err="1"/>
              <a:t>Lumbini</a:t>
            </a:r>
            <a:r>
              <a:rPr lang="en-US" b="1" dirty="0"/>
              <a:t> </a:t>
            </a:r>
            <a:r>
              <a:rPr lang="en-US" b="1" dirty="0" smtClean="0"/>
              <a:t>Area: </a:t>
            </a:r>
            <a:r>
              <a:rPr lang="en-US" b="1" dirty="0" err="1" smtClean="0"/>
              <a:t>Rasiawal</a:t>
            </a:r>
            <a:r>
              <a:rPr lang="en-US" b="1" dirty="0" smtClean="0"/>
              <a:t> </a:t>
            </a:r>
            <a:r>
              <a:rPr lang="en-US" b="1" dirty="0" err="1" smtClean="0"/>
              <a:t>Khurd-Lotun</a:t>
            </a:r>
            <a:endParaRPr lang="en-US" b="1" dirty="0" smtClean="0"/>
          </a:p>
          <a:p>
            <a:r>
              <a:rPr lang="en-US" b="1" dirty="0" err="1"/>
              <a:t>Kapilvastu</a:t>
            </a:r>
            <a:r>
              <a:rPr lang="en-US" b="1" dirty="0"/>
              <a:t> </a:t>
            </a:r>
            <a:r>
              <a:rPr lang="en-US" b="1" dirty="0" err="1"/>
              <a:t>Sagars</a:t>
            </a:r>
            <a:endParaRPr lang="en-US" dirty="0"/>
          </a:p>
          <a:p>
            <a:pPr lvl="1"/>
            <a:r>
              <a:rPr lang="en-US" dirty="0" err="1"/>
              <a:t>Marthi</a:t>
            </a:r>
            <a:r>
              <a:rPr lang="en-US" dirty="0"/>
              <a:t>, </a:t>
            </a:r>
            <a:r>
              <a:rPr lang="en-US" dirty="0" err="1"/>
              <a:t>Siswa</a:t>
            </a:r>
            <a:r>
              <a:rPr lang="en-US" dirty="0"/>
              <a:t>, </a:t>
            </a:r>
            <a:r>
              <a:rPr lang="en-US" dirty="0" err="1"/>
              <a:t>Bajha</a:t>
            </a:r>
            <a:r>
              <a:rPr lang="en-US" dirty="0"/>
              <a:t> and </a:t>
            </a:r>
            <a:r>
              <a:rPr lang="en-US" dirty="0" err="1"/>
              <a:t>Mohali</a:t>
            </a:r>
            <a:r>
              <a:rPr lang="en-US" dirty="0"/>
              <a:t> </a:t>
            </a:r>
            <a:endParaRPr lang="en-US" dirty="0" smtClean="0"/>
          </a:p>
          <a:p>
            <a:pPr lvl="0"/>
            <a:r>
              <a:rPr lang="en-US" b="1" dirty="0"/>
              <a:t>West </a:t>
            </a:r>
            <a:r>
              <a:rPr lang="en-US" b="1" dirty="0" err="1"/>
              <a:t>Rapti</a:t>
            </a:r>
            <a:endParaRPr lang="en-US" dirty="0"/>
          </a:p>
          <a:p>
            <a:pPr lvl="0"/>
            <a:r>
              <a:rPr lang="en-US" b="1" dirty="0" err="1"/>
              <a:t>Karnali</a:t>
            </a:r>
            <a:r>
              <a:rPr lang="en-US" b="1" dirty="0"/>
              <a:t> River</a:t>
            </a:r>
            <a:endParaRPr lang="en-US" dirty="0"/>
          </a:p>
          <a:p>
            <a:pPr lvl="0"/>
            <a:r>
              <a:rPr lang="en-US" b="1" dirty="0" err="1"/>
              <a:t>Mahakali</a:t>
            </a:r>
            <a:r>
              <a:rPr lang="en-US" b="1" dirty="0"/>
              <a:t> River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Major </a:t>
            </a:r>
            <a:r>
              <a:rPr lang="en-US" b="1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All Nepalese rivers drain to India</a:t>
            </a:r>
            <a:endParaRPr lang="en-US" dirty="0"/>
          </a:p>
          <a:p>
            <a:pPr lvl="0"/>
            <a:r>
              <a:rPr lang="en-US" b="1" dirty="0"/>
              <a:t>High flood discharge and low dry season flow</a:t>
            </a:r>
            <a:endParaRPr lang="en-US" dirty="0"/>
          </a:p>
          <a:p>
            <a:pPr lvl="0"/>
            <a:r>
              <a:rPr lang="en-US" b="1" dirty="0"/>
              <a:t>Reservoir construction</a:t>
            </a:r>
            <a:endParaRPr lang="en-US" dirty="0"/>
          </a:p>
          <a:p>
            <a:pPr lvl="0"/>
            <a:r>
              <a:rPr lang="en-US" b="1" dirty="0"/>
              <a:t>Climate change</a:t>
            </a:r>
            <a:endParaRPr lang="en-US" dirty="0"/>
          </a:p>
          <a:p>
            <a:pPr lvl="0"/>
            <a:r>
              <a:rPr lang="en-US" b="1" dirty="0"/>
              <a:t>Less information</a:t>
            </a:r>
            <a:endParaRPr lang="en-US" dirty="0"/>
          </a:p>
          <a:p>
            <a:pPr lvl="0"/>
            <a:r>
              <a:rPr lang="en-US" b="1" dirty="0"/>
              <a:t>Unilateral infrastructures construction</a:t>
            </a:r>
            <a:endParaRPr lang="en-US" dirty="0"/>
          </a:p>
          <a:p>
            <a:pPr lvl="0"/>
            <a:r>
              <a:rPr lang="en-US" b="1" dirty="0"/>
              <a:t>Mistrust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b="1" dirty="0"/>
              <a:t>Jacketing of </a:t>
            </a:r>
            <a:r>
              <a:rPr lang="en-US" b="1" dirty="0" smtClean="0"/>
              <a:t>rivers in India</a:t>
            </a:r>
          </a:p>
          <a:p>
            <a:pPr lvl="1"/>
            <a:r>
              <a:rPr lang="en-US" dirty="0"/>
              <a:t>Country slopes are milder.</a:t>
            </a:r>
            <a:endParaRPr lang="en-US" sz="2400" dirty="0"/>
          </a:p>
          <a:p>
            <a:pPr lvl="1"/>
            <a:r>
              <a:rPr lang="en-US" dirty="0"/>
              <a:t>There will be backwater flow in tributary drains.</a:t>
            </a:r>
            <a:endParaRPr lang="en-US" sz="2400" dirty="0"/>
          </a:p>
          <a:p>
            <a:pPr lvl="1"/>
            <a:r>
              <a:rPr lang="en-US" dirty="0"/>
              <a:t>Flood may outflank bank and convert area to inundation and </a:t>
            </a:r>
            <a:r>
              <a:rPr lang="en-US" dirty="0" err="1"/>
              <a:t>ponding</a:t>
            </a:r>
            <a:r>
              <a:rPr lang="en-US" dirty="0"/>
              <a:t>.</a:t>
            </a:r>
            <a:endParaRPr lang="en-US" sz="2400" dirty="0"/>
          </a:p>
          <a:p>
            <a:pPr lvl="1"/>
            <a:r>
              <a:rPr lang="en-US" dirty="0"/>
              <a:t>Poor maintenance system makes it unreliable.</a:t>
            </a:r>
            <a:endParaRPr lang="en-US" sz="2400" dirty="0"/>
          </a:p>
          <a:p>
            <a:pPr lvl="1"/>
            <a:r>
              <a:rPr lang="en-US" dirty="0"/>
              <a:t>New area may get flooding</a:t>
            </a:r>
            <a:r>
              <a:rPr lang="en-US" dirty="0" smtClean="0"/>
              <a:t>.</a:t>
            </a:r>
          </a:p>
          <a:p>
            <a:pPr lvl="0"/>
            <a:r>
              <a:rPr lang="en-US" b="1" dirty="0"/>
              <a:t>Centre state jurisdiction</a:t>
            </a:r>
            <a:endParaRPr lang="en-US" dirty="0"/>
          </a:p>
          <a:p>
            <a:pPr lvl="0"/>
            <a:r>
              <a:rPr lang="en-US" b="1" dirty="0"/>
              <a:t>Slow implementation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586</Words>
  <Application>Microsoft Office PowerPoint</Application>
  <PresentationFormat>On-screen Show (4:3)</PresentationFormat>
  <Paragraphs>86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Nepal India and Inundation Problems </vt:lpstr>
      <vt:lpstr>Introduction</vt:lpstr>
      <vt:lpstr>Background</vt:lpstr>
      <vt:lpstr>Background</vt:lpstr>
      <vt:lpstr>Problems</vt:lpstr>
      <vt:lpstr>Problems</vt:lpstr>
      <vt:lpstr>Major Irritants</vt:lpstr>
      <vt:lpstr>Major Issues</vt:lpstr>
      <vt:lpstr>Major Issues</vt:lpstr>
      <vt:lpstr>International Concern</vt:lpstr>
      <vt:lpstr>International Concern</vt:lpstr>
      <vt:lpstr>Conclusion</vt:lpstr>
      <vt:lpstr>Conclusion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Nepal India and Inundation Problems</dc:title>
  <dc:creator>User</dc:creator>
  <cp:lastModifiedBy>User</cp:lastModifiedBy>
  <cp:revision>12</cp:revision>
  <dcterms:created xsi:type="dcterms:W3CDTF">2014-06-07T23:52:24Z</dcterms:created>
  <dcterms:modified xsi:type="dcterms:W3CDTF">2015-07-29T23:52:12Z</dcterms:modified>
</cp:coreProperties>
</file>