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3" r:id="rId2"/>
    <p:sldId id="271" r:id="rId3"/>
    <p:sldId id="275" r:id="rId4"/>
    <p:sldId id="272" r:id="rId5"/>
    <p:sldId id="274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014F5-BCF8-49F6-9F83-8BBF79F88B1B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CDCA2-4017-4E47-9F9B-839ADC57A9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8D9C-1C4D-4FF4-BCF8-966270195655}" type="datetime1">
              <a:rPr lang="en-US" smtClean="0"/>
              <a:t>8/8/2014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0FA-A107-47BA-A737-747634514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C93F-5115-4D3E-B4F3-48F104D29F45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0FA-A107-47BA-A737-747634514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6227-C531-400F-848E-F67F910780C7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0FA-A107-47BA-A737-747634514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CD9F-C117-4F61-9D82-AD4652D106FD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0FA-A107-47BA-A737-747634514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C25A-B2D9-4B55-B3F4-BD0212246106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0FA-A107-47BA-A737-747634514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238D-F473-420D-B088-33AAE7D2BAC4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0FA-A107-47BA-A737-747634514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788E-0DDB-448E-8749-38F1FD60EEE5}" type="datetime1">
              <a:rPr lang="en-US" smtClean="0"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0FA-A107-47BA-A737-747634514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BC50-1CE8-4D1F-A488-39F1B9B74156}" type="datetime1">
              <a:rPr lang="en-US" smtClean="0"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0FA-A107-47BA-A737-747634514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EC1F-2C8F-4E2F-BDDF-6C331CCE65F8}" type="datetime1">
              <a:rPr lang="en-US" smtClean="0"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0FA-A107-47BA-A737-747634514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8C66-095B-4D11-B71F-94D06304EF4F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0FA-A107-47BA-A737-747634514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F2DF-1510-4A8C-8366-CA42074AD03C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1080FA-A107-47BA-A737-7476345142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94A773-BD74-42E7-B5A3-B593B9390AA9}" type="datetime1">
              <a:rPr lang="en-US" smtClean="0"/>
              <a:t>8/8/2014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Tuk Lal Adhikari for NEA Talk Program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1080FA-A107-47BA-A737-7476345142D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deo.columbia.edu/~ekstrom/" TargetMode="External"/><Relationship Id="rId2" Type="http://schemas.openxmlformats.org/officeDocument/2006/relationships/hyperlink" Target="http://www.ldeo.columbia.edu/user/cstark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logs.agu.org/landslideblog/2013/03/22/a-very-important-new-paper-detecting-large-landslides-using-seismic-data/" TargetMode="External"/><Relationship Id="rId4" Type="http://schemas.openxmlformats.org/officeDocument/2006/relationships/hyperlink" Target="http://www.ldeo.columbia.edu/user/hiber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C:\Users\Adhikari\Desktop\Bhote%20Kosi%20landslide%20in%20Nepal%20-%20an%20update%20-%20The%20Landslide%20Blog%20-%20AGU%20Blogosphere_files\14_08-Bhote-Kosi-3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Landslide Dam at Jure</a:t>
            </a:r>
            <a:br>
              <a:rPr smtClean="0"/>
            </a:br>
            <a:r>
              <a:rPr smtClean="0"/>
              <a:t>Sindhupalchowk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876800"/>
            <a:ext cx="7772400" cy="1509712"/>
          </a:xfrm>
        </p:spPr>
        <p:txBody>
          <a:bodyPr/>
          <a:lstStyle/>
          <a:p>
            <a:pPr algn="ctr"/>
            <a:r>
              <a:rPr lang="en-US" dirty="0" err="1" smtClean="0"/>
              <a:t>Tuk</a:t>
            </a:r>
            <a:r>
              <a:rPr lang="en-US" dirty="0" smtClean="0"/>
              <a:t> </a:t>
            </a:r>
            <a:r>
              <a:rPr lang="en-US" dirty="0" err="1" smtClean="0"/>
              <a:t>Lal</a:t>
            </a:r>
            <a:r>
              <a:rPr lang="en-US" dirty="0" smtClean="0"/>
              <a:t> </a:t>
            </a:r>
            <a:r>
              <a:rPr lang="en-US" dirty="0" err="1" smtClean="0"/>
              <a:t>Adhikari</a:t>
            </a:r>
            <a:endParaRPr lang="en-US" dirty="0" smtClean="0"/>
          </a:p>
          <a:p>
            <a:pPr algn="ctr"/>
            <a:r>
              <a:rPr lang="en-US" dirty="0" smtClean="0"/>
              <a:t>Geotechnical Engineer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4E94-E0DA-45AC-BC2A-DA52AF1A7EA0}" type="datetime1">
              <a:rPr lang="en-US" smtClean="0"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Geological Section 3, 1989</a:t>
            </a:r>
            <a:endParaRPr lang="en-US" sz="3200" dirty="0"/>
          </a:p>
        </p:txBody>
      </p:sp>
      <p:pic>
        <p:nvPicPr>
          <p:cNvPr id="3074" name="Picture 2" descr="C:\Users\Adhikari\Desktop\Barabise Dolalghat\AHRP Geological Map.jpg"/>
          <p:cNvPicPr>
            <a:picLocks noChangeAspect="1" noChangeArrowheads="1"/>
          </p:cNvPicPr>
          <p:nvPr/>
        </p:nvPicPr>
        <p:blipFill>
          <a:blip r:embed="rId2" cstate="print"/>
          <a:srcRect l="7555" t="44326" r="75281" b="47642"/>
          <a:stretch>
            <a:fillRect/>
          </a:stretch>
        </p:blipFill>
        <p:spPr bwMode="auto">
          <a:xfrm>
            <a:off x="533400" y="1026226"/>
            <a:ext cx="8229600" cy="5450774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1FA6-2B90-4A7D-BCD7-128FFEBE5AA5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Geological Section 4, 1989</a:t>
            </a:r>
            <a:endParaRPr lang="en-US" sz="3200" dirty="0"/>
          </a:p>
        </p:txBody>
      </p:sp>
      <p:pic>
        <p:nvPicPr>
          <p:cNvPr id="3074" name="Picture 2" descr="C:\Users\Adhikari\Desktop\Barabise Dolalghat\AHRP Geological Map.jpg"/>
          <p:cNvPicPr>
            <a:picLocks noChangeAspect="1" noChangeArrowheads="1"/>
          </p:cNvPicPr>
          <p:nvPr/>
        </p:nvPicPr>
        <p:blipFill>
          <a:blip r:embed="rId2" cstate="print"/>
          <a:srcRect l="8001" t="54090" r="76618" b="38823"/>
          <a:stretch>
            <a:fillRect/>
          </a:stretch>
        </p:blipFill>
        <p:spPr bwMode="auto">
          <a:xfrm>
            <a:off x="457200" y="1262270"/>
            <a:ext cx="8229600" cy="536713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7C4F-4E8D-4FD0-868C-B52C67D9C33E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76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Downstream Critical Zones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7500" t="27083" r="15625" b="12876"/>
          <a:stretch>
            <a:fillRect/>
          </a:stretch>
        </p:blipFill>
        <p:spPr bwMode="auto">
          <a:xfrm>
            <a:off x="457200" y="5334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CA99-FAEE-442C-B0F9-0BAE39C6A06E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76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Downstream Critical Zones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0000" t="25000" r="17500" b="10417"/>
          <a:stretch>
            <a:fillRect/>
          </a:stretch>
        </p:blipFill>
        <p:spPr bwMode="auto">
          <a:xfrm>
            <a:off x="457200" y="685800"/>
            <a:ext cx="8229600" cy="60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6BCC-F124-4297-8642-174FE4D61816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76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Downstream Critical Zones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9375" t="25000" r="15625" b="9375"/>
          <a:stretch>
            <a:fillRect/>
          </a:stretch>
        </p:blipFill>
        <p:spPr bwMode="auto">
          <a:xfrm>
            <a:off x="457200" y="813955"/>
            <a:ext cx="8229600" cy="589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5B60-6398-4C55-9DA2-9F5D0E4831C0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76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Downstream Critical Zones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8750" t="25000" r="15625" b="8333"/>
          <a:stretch>
            <a:fillRect/>
          </a:stretch>
        </p:blipFill>
        <p:spPr bwMode="auto">
          <a:xfrm>
            <a:off x="533400" y="838200"/>
            <a:ext cx="8229600" cy="591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27AC-8405-4A55-8020-93EB721089C2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76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Downstream Critical Zones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8750" t="25000" r="15625" b="9375"/>
          <a:stretch>
            <a:fillRect/>
          </a:stretch>
        </p:blipFill>
        <p:spPr bwMode="auto">
          <a:xfrm>
            <a:off x="457200" y="880153"/>
            <a:ext cx="8229600" cy="582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765D-19CA-46C8-A880-BED643AB5143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76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 for Dam Stability Analysis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14400" y="42672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u="sng" dirty="0"/>
              <a:t>Material: Landslide Debris </a:t>
            </a:r>
          </a:p>
          <a:p>
            <a:r>
              <a:rPr lang="en-US" dirty="0"/>
              <a:t>    </a:t>
            </a:r>
            <a:r>
              <a:rPr lang="en-US" dirty="0" smtClean="0"/>
              <a:t>Unit </a:t>
            </a:r>
            <a:r>
              <a:rPr lang="en-US" dirty="0"/>
              <a:t>weight: 22 </a:t>
            </a:r>
            <a:r>
              <a:rPr lang="en-US" dirty="0" err="1"/>
              <a:t>kN</a:t>
            </a:r>
            <a:r>
              <a:rPr lang="en-US" dirty="0"/>
              <a:t>/m3 </a:t>
            </a:r>
          </a:p>
          <a:p>
            <a:r>
              <a:rPr lang="en-US" dirty="0"/>
              <a:t>    Elastic type: isotropic </a:t>
            </a:r>
          </a:p>
          <a:p>
            <a:r>
              <a:rPr lang="en-US" dirty="0"/>
              <a:t>    Young's modulus: </a:t>
            </a:r>
            <a:r>
              <a:rPr lang="en-US" dirty="0" smtClean="0"/>
              <a:t>20,000 </a:t>
            </a:r>
            <a:r>
              <a:rPr lang="en-US" dirty="0" err="1"/>
              <a:t>kPa</a:t>
            </a:r>
            <a:r>
              <a:rPr lang="en-US" dirty="0"/>
              <a:t> </a:t>
            </a:r>
          </a:p>
          <a:p>
            <a:r>
              <a:rPr lang="en-US" dirty="0"/>
              <a:t>    Poisson's ratio: 0.3  </a:t>
            </a:r>
          </a:p>
          <a:p>
            <a:r>
              <a:rPr lang="en-US" dirty="0" smtClean="0"/>
              <a:t>    Peak </a:t>
            </a:r>
            <a:r>
              <a:rPr lang="en-US" dirty="0"/>
              <a:t>friction angle: </a:t>
            </a:r>
            <a:r>
              <a:rPr lang="en-US" dirty="0" smtClean="0"/>
              <a:t>28 degrees </a:t>
            </a:r>
            <a:endParaRPr lang="en-US" dirty="0"/>
          </a:p>
          <a:p>
            <a:r>
              <a:rPr lang="en-US" dirty="0"/>
              <a:t>    Peak cohesion: </a:t>
            </a:r>
            <a:r>
              <a:rPr lang="en-US" dirty="0" smtClean="0"/>
              <a:t>0</a:t>
            </a:r>
            <a:r>
              <a:rPr lang="en-US" dirty="0" smtClean="0"/>
              <a:t> </a:t>
            </a:r>
            <a:r>
              <a:rPr lang="en-US" dirty="0" err="1"/>
              <a:t>kPa</a:t>
            </a:r>
            <a:r>
              <a:rPr lang="en-US" dirty="0"/>
              <a:t> </a:t>
            </a:r>
          </a:p>
          <a:p>
            <a:r>
              <a:rPr lang="en-US" dirty="0" smtClean="0"/>
              <a:t>        </a:t>
            </a:r>
            <a:endParaRPr lang="en-US" dirty="0"/>
          </a:p>
          <a:p>
            <a:r>
              <a:rPr lang="sv-SE" dirty="0"/>
              <a:t>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4343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sv-SE" u="sng" dirty="0" smtClean="0"/>
              <a:t>Material</a:t>
            </a:r>
            <a:r>
              <a:rPr lang="sv-SE" u="sng" dirty="0"/>
              <a:t>: Existing River Bed Material </a:t>
            </a:r>
          </a:p>
          <a:p>
            <a:r>
              <a:rPr lang="en-US" dirty="0" smtClean="0"/>
              <a:t>    Unit </a:t>
            </a:r>
            <a:r>
              <a:rPr lang="en-US" dirty="0"/>
              <a:t>weight: </a:t>
            </a:r>
            <a:r>
              <a:rPr lang="en-US" dirty="0" smtClean="0"/>
              <a:t>25 </a:t>
            </a:r>
            <a:r>
              <a:rPr lang="en-US" dirty="0" err="1"/>
              <a:t>kN</a:t>
            </a:r>
            <a:r>
              <a:rPr lang="en-US" dirty="0"/>
              <a:t>/m3 </a:t>
            </a:r>
          </a:p>
          <a:p>
            <a:r>
              <a:rPr lang="en-US" dirty="0" smtClean="0"/>
              <a:t>    Elastic type: isotropic </a:t>
            </a:r>
          </a:p>
          <a:p>
            <a:r>
              <a:rPr lang="en-US" dirty="0" smtClean="0"/>
              <a:t>    Young's modulus: </a:t>
            </a:r>
            <a:r>
              <a:rPr lang="en-US" dirty="0" smtClean="0"/>
              <a:t>6</a:t>
            </a:r>
            <a:r>
              <a:rPr lang="en-US" dirty="0" smtClean="0"/>
              <a:t>0,000 </a:t>
            </a:r>
            <a:r>
              <a:rPr lang="en-US" dirty="0" err="1" smtClean="0"/>
              <a:t>kPa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Poisson's ratio: 0.3  </a:t>
            </a:r>
          </a:p>
          <a:p>
            <a:r>
              <a:rPr lang="en-US" dirty="0" smtClean="0"/>
              <a:t>    Peak friction angle: </a:t>
            </a:r>
            <a:r>
              <a:rPr lang="en-US" dirty="0" smtClean="0"/>
              <a:t>35 degrees </a:t>
            </a:r>
            <a:endParaRPr lang="en-US" dirty="0" smtClean="0"/>
          </a:p>
          <a:p>
            <a:r>
              <a:rPr lang="en-US" dirty="0" smtClean="0"/>
              <a:t>    </a:t>
            </a:r>
            <a:r>
              <a:rPr lang="en-US" dirty="0"/>
              <a:t>Peak cohesion: 10 </a:t>
            </a:r>
            <a:r>
              <a:rPr lang="en-US" dirty="0" err="1"/>
              <a:t>kPa</a:t>
            </a:r>
            <a:r>
              <a:rPr lang="en-US" dirty="0"/>
              <a:t>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t="15625" r="1250" b="15625"/>
          <a:stretch>
            <a:fillRect/>
          </a:stretch>
        </p:blipFill>
        <p:spPr bwMode="auto">
          <a:xfrm>
            <a:off x="457200" y="762000"/>
            <a:ext cx="8229600" cy="343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2D7F-3500-4E77-AB47-E64EF72287C1}" type="datetime1">
              <a:rPr lang="en-US" smtClean="0"/>
              <a:t>8/8/2014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76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Dam Stability Analysis – Static Case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t="13542" r="1250" b="11458"/>
          <a:stretch>
            <a:fillRect/>
          </a:stretch>
        </p:blipFill>
        <p:spPr bwMode="auto">
          <a:xfrm>
            <a:off x="377952" y="1741565"/>
            <a:ext cx="8385048" cy="382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19400" y="3810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FoS</a:t>
            </a:r>
            <a:r>
              <a:rPr lang="en-US" sz="3200" dirty="0" smtClean="0">
                <a:solidFill>
                  <a:schemeClr val="bg1"/>
                </a:solidFill>
              </a:rPr>
              <a:t> = 2.47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CE8-2F0A-4A63-B1E4-75A270F731E5}" type="datetime1">
              <a:rPr lang="en-US" smtClean="0"/>
              <a:t>8/8/2014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76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Further Study - Urgent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066800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Topographical survey using </a:t>
            </a:r>
            <a:r>
              <a:rPr lang="en-US" sz="2400" dirty="0" err="1" smtClean="0"/>
              <a:t>reflectorless</a:t>
            </a:r>
            <a:r>
              <a:rPr lang="en-US" sz="2400" dirty="0" smtClean="0"/>
              <a:t> total station of entire problem area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Multichannel Analysis of Surface  Waves (MASW) to determine subsoil parameters and surprises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Soil / Rock testing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Detailed stability analysis for varied loadings including reservoir routing and seismic condition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FA07-28C2-4232-B5F7-E85687486262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Landslide Dam at </a:t>
            </a:r>
            <a:r>
              <a:rPr lang="en-US" sz="3200" dirty="0" err="1" smtClean="0"/>
              <a:t>Sunkoshi</a:t>
            </a:r>
            <a:r>
              <a:rPr lang="en-US" sz="3200" dirty="0" smtClean="0"/>
              <a:t> River at Jure</a:t>
            </a:r>
            <a:endParaRPr lang="en-US" sz="3200" dirty="0"/>
          </a:p>
        </p:txBody>
      </p:sp>
      <p:pic>
        <p:nvPicPr>
          <p:cNvPr id="11266" name="Picture 2" descr="C:\Users\Adhikari\Desktop\JureDam\20140805_115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229600" cy="462915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F51-3B50-4F18-83ED-6D045DA6D203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Landslide Dam at </a:t>
            </a:r>
            <a:r>
              <a:rPr lang="en-US" sz="3200" dirty="0" err="1" smtClean="0"/>
              <a:t>Sunkoshi</a:t>
            </a:r>
            <a:r>
              <a:rPr lang="en-US" sz="3200" dirty="0" smtClean="0"/>
              <a:t> River at Jure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F51-3B50-4F18-83ED-6D045DA6D203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1066800"/>
            <a:ext cx="716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 </a:t>
            </a:r>
            <a:r>
              <a:rPr lang="en-US" sz="2400" dirty="0" smtClean="0">
                <a:hlinkClick r:id="rId2"/>
              </a:rPr>
              <a:t>Colin Stark</a:t>
            </a:r>
            <a:r>
              <a:rPr lang="en-US" sz="2400" dirty="0" smtClean="0"/>
              <a:t>, </a:t>
            </a:r>
            <a:r>
              <a:rPr lang="en-US" sz="2400" dirty="0" err="1" smtClean="0">
                <a:hlinkClick r:id="rId3"/>
              </a:rPr>
              <a:t>Goran</a:t>
            </a:r>
            <a:r>
              <a:rPr lang="en-US" sz="2400" dirty="0" smtClean="0">
                <a:hlinkClick r:id="rId3"/>
              </a:rPr>
              <a:t> </a:t>
            </a:r>
            <a:r>
              <a:rPr lang="en-US" sz="2400" dirty="0" err="1" smtClean="0">
                <a:hlinkClick r:id="rId3"/>
              </a:rPr>
              <a:t>Ekstrom</a:t>
            </a:r>
            <a:r>
              <a:rPr lang="en-US" sz="2400" dirty="0" smtClean="0"/>
              <a:t> and </a:t>
            </a:r>
            <a:r>
              <a:rPr lang="en-US" sz="2400" dirty="0" smtClean="0">
                <a:hlinkClick r:id="rId4"/>
              </a:rPr>
              <a:t>Clement </a:t>
            </a:r>
            <a:r>
              <a:rPr lang="en-US" sz="2400" dirty="0" err="1" smtClean="0">
                <a:hlinkClick r:id="rId4"/>
              </a:rPr>
              <a:t>Hibert</a:t>
            </a:r>
            <a:r>
              <a:rPr lang="en-US" sz="2400" dirty="0" smtClean="0"/>
              <a:t> have been looking at the seismic signals generated by the earthquake – it was recorded as an </a:t>
            </a:r>
            <a:r>
              <a:rPr lang="en-US" sz="2400" dirty="0" err="1" smtClean="0"/>
              <a:t>Msw</a:t>
            </a:r>
            <a:r>
              <a:rPr lang="en-US" sz="2400" dirty="0" smtClean="0"/>
              <a:t>=4.7 (approx.) event.  The signal suggests that the landslide occurred at 20:51:44 UTC on 1st August (which is 02:36:44 on 2nd August local time).  The</a:t>
            </a:r>
            <a:r>
              <a:rPr lang="en-US" sz="2400" dirty="0" smtClean="0">
                <a:hlinkClick r:id="rId5"/>
              </a:rPr>
              <a:t> landslide force inversion</a:t>
            </a:r>
            <a:r>
              <a:rPr lang="en-US" sz="2400" dirty="0" smtClean="0"/>
              <a:t> suggests that the landslide mass was about 13.5 million </a:t>
            </a:r>
            <a:r>
              <a:rPr lang="en-US" sz="2400" dirty="0" err="1" smtClean="0"/>
              <a:t>tonnes</a:t>
            </a:r>
            <a:r>
              <a:rPr lang="en-US" sz="2400" dirty="0" smtClean="0"/>
              <a:t>, which corresponds to a volume of about 5.5 million cubic </a:t>
            </a:r>
            <a:r>
              <a:rPr lang="en-US" sz="2400" dirty="0" err="1" smtClean="0"/>
              <a:t>metres</a:t>
            </a:r>
            <a:r>
              <a:rPr lang="en-US" sz="2400" dirty="0" smtClean="0"/>
              <a:t>, give or take a bit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Source: Prof. Dave </a:t>
            </a:r>
            <a:r>
              <a:rPr lang="en-US" sz="2400" dirty="0" err="1" smtClean="0"/>
              <a:t>Petley</a:t>
            </a:r>
            <a:r>
              <a:rPr lang="en-US" sz="2400" dirty="0" smtClean="0"/>
              <a:t>, University of Durham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Catchment  Area Map of </a:t>
            </a:r>
            <a:r>
              <a:rPr lang="en-US" sz="3200" dirty="0" err="1" smtClean="0"/>
              <a:t>Sunkoshi</a:t>
            </a:r>
            <a:r>
              <a:rPr lang="en-US" sz="3200" dirty="0" smtClean="0"/>
              <a:t> River</a:t>
            </a:r>
            <a:endParaRPr lang="en-US" sz="32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 l="44025" t="28534" r="30391" b="12465"/>
          <a:stretch>
            <a:fillRect/>
          </a:stretch>
        </p:blipFill>
        <p:spPr bwMode="auto">
          <a:xfrm>
            <a:off x="2590800" y="1495425"/>
            <a:ext cx="3657600" cy="5057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F194-E536-4C2C-A2E2-DDDD6D02CA9C}" type="datetime1">
              <a:rPr lang="en-US" smtClean="0"/>
              <a:t>8/8/2014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Catchment  Area Map of </a:t>
            </a:r>
            <a:r>
              <a:rPr lang="en-US" sz="3200" dirty="0" err="1" smtClean="0"/>
              <a:t>Sunkoshi</a:t>
            </a:r>
            <a:r>
              <a:rPr lang="en-US" sz="3200" dirty="0" smtClean="0"/>
              <a:t> River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F194-E536-4C2C-A2E2-DDDD6D02CA9C}" type="datetime1">
              <a:rPr lang="en-US" smtClean="0"/>
              <a:t>8/8/2014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  <p:pic>
        <p:nvPicPr>
          <p:cNvPr id="1026" name="Picture 2" descr="Courtesy of Ripendra Awal, updated by the autho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1"/>
            <a:ext cx="7315200" cy="48234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38800" y="5638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Ripendra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, Texas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791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Sunkoshi</a:t>
            </a:r>
            <a:r>
              <a:rPr lang="en-US" dirty="0" smtClean="0"/>
              <a:t> barrage: hourly data available before event but no data after the event.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375" t="25000" r="14375" b="10417"/>
          <a:stretch>
            <a:fillRect/>
          </a:stretch>
        </p:blipFill>
        <p:spPr bwMode="auto">
          <a:xfrm>
            <a:off x="457200" y="1036320"/>
            <a:ext cx="8229600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Helicopter Photo, 1989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11AA-8171-4BF6-8567-A5399372C5D7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Geo-</a:t>
            </a:r>
            <a:r>
              <a:rPr lang="en-US" sz="3200" dirty="0" err="1" smtClean="0"/>
              <a:t>morpholigical</a:t>
            </a:r>
            <a:r>
              <a:rPr lang="en-US" sz="3200" dirty="0" smtClean="0"/>
              <a:t> Interpretation, 1989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125" t="23958" r="11875" b="11227"/>
          <a:stretch>
            <a:fillRect/>
          </a:stretch>
        </p:blipFill>
        <p:spPr bwMode="auto">
          <a:xfrm>
            <a:off x="1066800" y="1092200"/>
            <a:ext cx="7315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B3C6-9D09-4BF2-8E17-2BB03314573B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28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Geological Map (1:10,000), 1989</a:t>
            </a:r>
            <a:endParaRPr lang="en-US" sz="3200" dirty="0"/>
          </a:p>
        </p:txBody>
      </p:sp>
      <p:pic>
        <p:nvPicPr>
          <p:cNvPr id="3074" name="Picture 2" descr="C:\Users\Adhikari\Desktop\Barabise Dolalghat\AHRP Geological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376" y="762000"/>
            <a:ext cx="4114800" cy="5824119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9378-B33B-4E34-B998-49CF3A109032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0102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Geological Map (1:10,000), 1989</a:t>
            </a:r>
            <a:endParaRPr lang="en-US" sz="3200" dirty="0"/>
          </a:p>
        </p:txBody>
      </p:sp>
      <p:pic>
        <p:nvPicPr>
          <p:cNvPr id="3074" name="Picture 2" descr="C:\Users\Adhikari\Desktop\Barabise Dolalghat\AHRP Geological Map.jpg"/>
          <p:cNvPicPr>
            <a:picLocks noChangeAspect="1" noChangeArrowheads="1"/>
          </p:cNvPicPr>
          <p:nvPr/>
        </p:nvPicPr>
        <p:blipFill>
          <a:blip r:embed="rId2" cstate="print"/>
          <a:srcRect l="51468" t="12284" r="2235" b="63184"/>
          <a:stretch>
            <a:fillRect/>
          </a:stretch>
        </p:blipFill>
        <p:spPr bwMode="auto">
          <a:xfrm>
            <a:off x="533400" y="685800"/>
            <a:ext cx="8229600" cy="61722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D741-7081-44F4-A7BF-C09D16D90B00}" type="datetime1">
              <a:rPr lang="en-US" smtClean="0"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Tuk Lal Adhikari for NEA Talk Program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397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Landslide Dam at Jure Sindhupalchowk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Adhikari</dc:creator>
  <cp:lastModifiedBy>Adhikari</cp:lastModifiedBy>
  <cp:revision>26</cp:revision>
  <dcterms:created xsi:type="dcterms:W3CDTF">2014-08-08T07:16:16Z</dcterms:created>
  <dcterms:modified xsi:type="dcterms:W3CDTF">2014-08-08T12:04:39Z</dcterms:modified>
</cp:coreProperties>
</file>