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Default Extension="pptx" ContentType="application/vnd.openxmlformats-officedocument.presentationml.presentation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152" r:id="rId2"/>
    <p:sldMasterId id="2147484176" r:id="rId3"/>
    <p:sldMasterId id="2147484188" r:id="rId4"/>
    <p:sldMasterId id="2147484314" r:id="rId5"/>
  </p:sldMasterIdLst>
  <p:notesMasterIdLst>
    <p:notesMasterId r:id="rId73"/>
  </p:notesMasterIdLst>
  <p:handoutMasterIdLst>
    <p:handoutMasterId r:id="rId74"/>
  </p:handoutMasterIdLst>
  <p:sldIdLst>
    <p:sldId id="258" r:id="rId6"/>
    <p:sldId id="257" r:id="rId7"/>
    <p:sldId id="465" r:id="rId8"/>
    <p:sldId id="406" r:id="rId9"/>
    <p:sldId id="595" r:id="rId10"/>
    <p:sldId id="463" r:id="rId11"/>
    <p:sldId id="403" r:id="rId12"/>
    <p:sldId id="467" r:id="rId13"/>
    <p:sldId id="468" r:id="rId14"/>
    <p:sldId id="426" r:id="rId15"/>
    <p:sldId id="502" r:id="rId16"/>
    <p:sldId id="522" r:id="rId17"/>
    <p:sldId id="470" r:id="rId18"/>
    <p:sldId id="268" r:id="rId19"/>
    <p:sldId id="504" r:id="rId20"/>
    <p:sldId id="507" r:id="rId21"/>
    <p:sldId id="508" r:id="rId22"/>
    <p:sldId id="509" r:id="rId23"/>
    <p:sldId id="270" r:id="rId24"/>
    <p:sldId id="271" r:id="rId25"/>
    <p:sldId id="440" r:id="rId26"/>
    <p:sldId id="421" r:id="rId27"/>
    <p:sldId id="420" r:id="rId28"/>
    <p:sldId id="418" r:id="rId29"/>
    <p:sldId id="342" r:id="rId30"/>
    <p:sldId id="279" r:id="rId31"/>
    <p:sldId id="278" r:id="rId32"/>
    <p:sldId id="343" r:id="rId33"/>
    <p:sldId id="334" r:id="rId34"/>
    <p:sldId id="389" r:id="rId35"/>
    <p:sldId id="388" r:id="rId36"/>
    <p:sldId id="391" r:id="rId37"/>
    <p:sldId id="390" r:id="rId38"/>
    <p:sldId id="394" r:id="rId39"/>
    <p:sldId id="395" r:id="rId40"/>
    <p:sldId id="397" r:id="rId41"/>
    <p:sldId id="510" r:id="rId42"/>
    <p:sldId id="523" r:id="rId43"/>
    <p:sldId id="512" r:id="rId44"/>
    <p:sldId id="596" r:id="rId45"/>
    <p:sldId id="552" r:id="rId46"/>
    <p:sldId id="553" r:id="rId47"/>
    <p:sldId id="554" r:id="rId48"/>
    <p:sldId id="555" r:id="rId49"/>
    <p:sldId id="556" r:id="rId50"/>
    <p:sldId id="557" r:id="rId51"/>
    <p:sldId id="558" r:id="rId52"/>
    <p:sldId id="559" r:id="rId53"/>
    <p:sldId id="560" r:id="rId54"/>
    <p:sldId id="561" r:id="rId55"/>
    <p:sldId id="562" r:id="rId56"/>
    <p:sldId id="563" r:id="rId57"/>
    <p:sldId id="564" r:id="rId58"/>
    <p:sldId id="565" r:id="rId59"/>
    <p:sldId id="566" r:id="rId60"/>
    <p:sldId id="567" r:id="rId61"/>
    <p:sldId id="568" r:id="rId62"/>
    <p:sldId id="597" r:id="rId63"/>
    <p:sldId id="569" r:id="rId64"/>
    <p:sldId id="570" r:id="rId65"/>
    <p:sldId id="571" r:id="rId66"/>
    <p:sldId id="572" r:id="rId67"/>
    <p:sldId id="573" r:id="rId68"/>
    <p:sldId id="594" r:id="rId69"/>
    <p:sldId id="574" r:id="rId70"/>
    <p:sldId id="575" r:id="rId71"/>
    <p:sldId id="593" r:id="rId7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3C4921"/>
    <a:srgbClr val="FFFFFF"/>
    <a:srgbClr val="4C275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291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96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1832"/>
    </p:cViewPr>
  </p:sorterViewPr>
  <p:notesViewPr>
    <p:cSldViewPr>
      <p:cViewPr varScale="1">
        <p:scale>
          <a:sx n="66" d="100"/>
          <a:sy n="66" d="100"/>
        </p:scale>
        <p:origin x="-2874" y="-102"/>
      </p:cViewPr>
      <p:guideLst>
        <p:guide orient="horz" pos="2928"/>
        <p:guide pos="220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6.xml"/><Relationship Id="rId3" Type="http://schemas.openxmlformats.org/officeDocument/2006/relationships/slide" Target="slides/slide12.xml"/><Relationship Id="rId7" Type="http://schemas.openxmlformats.org/officeDocument/2006/relationships/slide" Target="slides/slide25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20.xml"/><Relationship Id="rId5" Type="http://schemas.openxmlformats.org/officeDocument/2006/relationships/slide" Target="slides/slide19.xml"/><Relationship Id="rId10" Type="http://schemas.openxmlformats.org/officeDocument/2006/relationships/slide" Target="slides/slide37.xml"/><Relationship Id="rId4" Type="http://schemas.openxmlformats.org/officeDocument/2006/relationships/slide" Target="slides/slide14.xml"/><Relationship Id="rId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8" tIns="46150" rIns="92298" bIns="4615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8" tIns="46150" rIns="92298" bIns="4615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86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8" tIns="46150" rIns="92298" bIns="4615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86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8" tIns="46150" rIns="92298" bIns="4615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fld id="{8ACCD6C6-A80A-4072-B8D0-CAC451D63C3F}" type="slidenum">
              <a:rPr lang="en-CA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8" tIns="46150" rIns="92298" bIns="4615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8" tIns="46150" rIns="92298" bIns="4615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6425"/>
            <a:ext cx="56102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8" tIns="46150" rIns="92298" bIns="461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 smtClean="0"/>
              <a:t>Click to edit Master text styles</a:t>
            </a:r>
          </a:p>
          <a:p>
            <a:pPr lvl="1"/>
            <a:r>
              <a:rPr lang="en-CA" noProof="0" smtClean="0"/>
              <a:t>Second level</a:t>
            </a:r>
          </a:p>
          <a:p>
            <a:pPr lvl="2"/>
            <a:r>
              <a:rPr lang="en-CA" noProof="0" smtClean="0"/>
              <a:t>Third level</a:t>
            </a:r>
          </a:p>
          <a:p>
            <a:pPr lvl="3"/>
            <a:r>
              <a:rPr lang="en-CA" noProof="0" smtClean="0"/>
              <a:t>Fourth level</a:t>
            </a:r>
          </a:p>
          <a:p>
            <a:pPr lvl="4"/>
            <a:r>
              <a:rPr lang="en-CA" noProof="0" smtClean="0"/>
              <a:t>Fifth level</a:t>
            </a: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8" tIns="46150" rIns="92298" bIns="4615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8" tIns="46150" rIns="92298" bIns="4615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fld id="{6E3EC6E2-2D00-4454-AC99-8AE966866D12}" type="slidenum">
              <a:rPr lang="en-CA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85C8CC-1A70-43BE-B74F-DA27584803F7}" type="slidenum">
              <a:rPr lang="en-CA"/>
              <a:pPr/>
              <a:t>1</a:t>
            </a:fld>
            <a:endParaRPr lang="en-CA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293E6D-EC1E-4AC1-A4DD-3D0DC6D93961}" type="slidenum">
              <a:rPr lang="en-CA"/>
              <a:pPr/>
              <a:t>26</a:t>
            </a:fld>
            <a:endParaRPr lang="en-CA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288C9-8354-4D7C-A0D4-6F1CBF4B48BB}" type="slidenum">
              <a:rPr lang="en-CA"/>
              <a:pPr/>
              <a:t>27</a:t>
            </a:fld>
            <a:endParaRPr lang="en-CA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ECD462-2067-46C0-8B30-C66A85D24B49}" type="slidenum">
              <a:rPr lang="en-CA"/>
              <a:pPr/>
              <a:t>28</a:t>
            </a:fld>
            <a:endParaRPr lang="en-CA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65B3E0-4F29-47C2-BE3A-BC15C70E1792}" type="slidenum">
              <a:rPr lang="en-CA"/>
              <a:pPr/>
              <a:t>29</a:t>
            </a:fld>
            <a:endParaRPr lang="en-CA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558024-05C9-497B-8710-43518C0F890B}" type="slidenum">
              <a:rPr lang="en-CA"/>
              <a:pPr/>
              <a:t>30</a:t>
            </a:fld>
            <a:endParaRPr lang="en-CA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3059D4-E956-43CF-AF25-7EF3557F66C5}" type="slidenum">
              <a:rPr lang="en-CA"/>
              <a:pPr/>
              <a:t>31</a:t>
            </a:fld>
            <a:endParaRPr lang="en-CA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FA984-E13C-44DD-9E7D-DE3A620A4F21}" type="slidenum">
              <a:rPr lang="en-CA"/>
              <a:pPr/>
              <a:t>32</a:t>
            </a:fld>
            <a:endParaRPr lang="en-CA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684CD-92B0-465C-9DAF-E6EB5B4CE53F}" type="slidenum">
              <a:rPr lang="en-CA"/>
              <a:pPr/>
              <a:t>33</a:t>
            </a:fld>
            <a:endParaRPr lang="en-CA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8AB7F-36BB-4875-8A79-0A87FC37DB44}" type="slidenum">
              <a:rPr lang="en-CA"/>
              <a:pPr/>
              <a:t>34</a:t>
            </a:fld>
            <a:endParaRPr lang="en-CA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A13F5E-E7BF-4FAD-9874-5B0A01320189}" type="slidenum">
              <a:rPr lang="en-CA"/>
              <a:pPr/>
              <a:t>35</a:t>
            </a:fld>
            <a:endParaRPr lang="en-CA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13D9A-7DE2-4475-9EC3-77E7D184F0E8}" type="slidenum">
              <a:rPr lang="en-CA"/>
              <a:pPr/>
              <a:t>2</a:t>
            </a:fld>
            <a:endParaRPr lang="en-CA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9E9D1C-99DC-4F93-9C03-269ECFEB60D2}" type="slidenum">
              <a:rPr lang="en-CA"/>
              <a:pPr/>
              <a:t>36</a:t>
            </a:fld>
            <a:endParaRPr lang="en-CA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37F889-B4B2-4C75-9560-53042495EA2A}" type="slidenum">
              <a:rPr lang="en-CA"/>
              <a:pPr/>
              <a:t>37</a:t>
            </a:fld>
            <a:endParaRPr lang="en-CA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E08AE-8A67-492F-B3D9-057E5BABC3F4}" type="slidenum">
              <a:rPr lang="en-CA"/>
              <a:pPr/>
              <a:t>39</a:t>
            </a:fld>
            <a:endParaRPr lang="en-CA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E64D3140-FE82-4452-B341-94C6E98F580F}" type="slidenum">
              <a:rPr lang="en-CA"/>
              <a:pPr defTabSz="930275"/>
              <a:t>54</a:t>
            </a:fld>
            <a:endParaRPr lang="en-CA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D513F9B5-E741-46CA-870E-CA0BC0CA6709}" type="slidenum">
              <a:rPr lang="en-CA"/>
              <a:pPr defTabSz="930275"/>
              <a:t>60</a:t>
            </a:fld>
            <a:endParaRPr lang="en-CA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7BCC9DB2-7D50-4994-AABD-81BF71992D19}" type="slidenum">
              <a:rPr lang="en-CA"/>
              <a:pPr defTabSz="930275"/>
              <a:t>61</a:t>
            </a:fld>
            <a:endParaRPr lang="en-CA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B7034F0D-EFD7-4A02-8359-1E0518410464}" type="slidenum">
              <a:rPr lang="en-CA"/>
              <a:pPr defTabSz="930275"/>
              <a:t>62</a:t>
            </a:fld>
            <a:endParaRPr lang="en-CA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E2DA4FA8-8667-49AC-8B6E-3E10C37CB9C8}" type="slidenum">
              <a:rPr lang="en-CA"/>
              <a:pPr defTabSz="930275"/>
              <a:t>63</a:t>
            </a:fld>
            <a:endParaRPr lang="en-CA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7C1992B5-54BB-49FC-88BD-B59D900F1E2B}" type="slidenum">
              <a:rPr lang="en-CA"/>
              <a:pPr defTabSz="930275"/>
              <a:t>65</a:t>
            </a:fld>
            <a:endParaRPr lang="en-CA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C811D288-7046-427D-9E73-B34C37738EEE}" type="slidenum">
              <a:rPr lang="en-CA"/>
              <a:pPr defTabSz="930275"/>
              <a:t>66</a:t>
            </a:fld>
            <a:endParaRPr lang="en-CA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1A0484-8630-470A-8F65-EBBB70AA2265}" type="slidenum">
              <a:rPr lang="en-CA"/>
              <a:pPr/>
              <a:t>4</a:t>
            </a:fld>
            <a:endParaRPr lang="en-CA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22647-5BB9-4FD0-ABBC-FE68F8EFC5FE}" type="slidenum">
              <a:rPr lang="en-CA"/>
              <a:pPr/>
              <a:t>7</a:t>
            </a:fld>
            <a:endParaRPr lang="en-CA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05BE8F-D7C9-4F88-AD00-57D58A5DA5BB}" type="slidenum">
              <a:rPr lang="en-CA"/>
              <a:pPr/>
              <a:t>12</a:t>
            </a:fld>
            <a:endParaRPr lang="en-CA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59E85A-2CFB-4F56-BCAA-E2A6FFCCE5AC}" type="slidenum">
              <a:rPr lang="en-CA"/>
              <a:pPr/>
              <a:t>14</a:t>
            </a:fld>
            <a:endParaRPr lang="en-CA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9C6410-49BC-4849-B371-0A9AF50B6E67}" type="slidenum">
              <a:rPr lang="en-CA"/>
              <a:pPr/>
              <a:t>19</a:t>
            </a:fld>
            <a:endParaRPr lang="en-CA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47CD8C-A214-4376-B884-5967B2356082}" type="slidenum">
              <a:rPr lang="en-CA"/>
              <a:pPr/>
              <a:t>20</a:t>
            </a:fld>
            <a:endParaRPr lang="en-CA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719B11-447A-4C33-B9C1-8D2FBBFD7D1C}" type="slidenum">
              <a:rPr lang="en-CA"/>
              <a:pPr/>
              <a:t>25</a:t>
            </a:fld>
            <a:endParaRPr lang="en-CA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553200" y="5867400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fr-FR" smtClean="0">
              <a:ea typeface="+mn-ea"/>
            </a:endParaRPr>
          </a:p>
        </p:txBody>
      </p:sp>
      <p:sp>
        <p:nvSpPr>
          <p:cNvPr id="3074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3395665" y="2970213"/>
            <a:ext cx="5754687" cy="609600"/>
          </a:xfrm>
          <a:solidFill>
            <a:srgbClr val="FFFFFF"/>
          </a:solidFill>
          <a:ln w="19050">
            <a:solidFill>
              <a:schemeClr val="tx1"/>
            </a:solidFill>
          </a:ln>
        </p:spPr>
        <p:txBody>
          <a:bodyPr anchor="t"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Cliquez et modifiez le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9313" y="4191000"/>
            <a:ext cx="5487987" cy="990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 b="1"/>
            </a:lvl1pPr>
          </a:lstStyle>
          <a:p>
            <a:r>
              <a:rPr lang="en-US"/>
              <a:t>Cliquez pour modifier le style des sous-titres du masque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7F1EAA-F663-469B-BC8E-B40115CF94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304800"/>
            <a:ext cx="2057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04800"/>
            <a:ext cx="60198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2F310-F5AF-49FB-AA09-88EE686D33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1" y="1143000"/>
            <a:ext cx="3086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2101" y="1143000"/>
            <a:ext cx="3086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7684F-7E0F-430D-845D-8BDB209B7A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304800"/>
            <a:ext cx="8229600" cy="4953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4C5473-2842-4C55-AE85-FF24E10A4D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hi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479FA-62FC-4F8B-A670-C989E7C70993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F478F-89D4-4B3D-989C-CFD16970708E}" type="slidenum">
              <a:rPr lang="hi-IN"/>
              <a:pPr/>
              <a:t>‹#›</a:t>
            </a:fld>
            <a:endParaRPr lang="hi-I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E9CFE-8DC5-4ABD-B1E7-8C1853CA2238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EF43D6-8412-48C0-AFF8-4BD81D2DE3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4C1D5-F5A6-41FF-AC4A-620E83B03370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846E0-6081-4330-8BF9-4759D02C98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124D0-BD21-4E45-855E-5B86470D15DA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FF1A62-8A4C-4B3B-97B5-46E6FBD549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87A64-A9E8-4EA8-B706-7F21F4E3AB74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DF1F1-00FA-4B3B-8034-C175232DB2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009A2-4BEB-4C63-9548-5446BD8D6C4C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8F048-92D5-4645-AACA-B400F7EABF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954647-0D3C-4976-A8B4-16AAF5A3B6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C3CA1-2D0C-4AB6-B0CF-F65E8AD3B31F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130561-6E30-4396-8F00-684F35A5D1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CA691-D733-47CE-82F8-93F9D444C419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3BE58-4B23-48FD-9569-21DF5CD328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i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DAE63-7651-465D-B98E-8C31964CA7E5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78FD85-2A77-43B6-86C5-09484B8414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5D40C-2214-439C-ACEE-E414B0132923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38E64-2E3F-437F-BD44-FF83041B3F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99BC0-1E6C-498D-BE04-FD13CF0A0257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45D54-EF18-4E0A-90A8-A024118301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hi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347F2-3FFC-45DA-B1E4-6DAF4E36C76F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D8C4E-65EA-4334-BE09-711D3AAEE36A}" type="slidenum">
              <a:rPr lang="hi-IN"/>
              <a:pPr/>
              <a:t>‹#›</a:t>
            </a:fld>
            <a:endParaRPr lang="hi-I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99102-A8EC-442F-A29A-206832E20AC9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0C03D-A448-4954-8FA9-EE57CA43DB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75328-99C6-4310-AA7B-295C3C0A5765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6B6C6-9CDE-443C-903A-A5B927665E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36271-0AF0-40A2-A598-56D5C07BC24D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E0167-0053-4801-90B4-52B410CDAB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86523-91C7-4DE9-9F02-4B1CA1CA2C7C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770643-9BE5-49B5-802E-78A7FC33C3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D199F9-7663-4EDD-BEBA-7C05252C18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65759-7A8B-408D-9048-B615391CB584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CC9351-0FF1-4FEA-81FA-B3565AE9AE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F7E8D-DB22-4562-9C14-2C738E6D4E14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2DF72-A903-4070-AA18-376027E9C5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47E41-C0EE-45C5-BEEA-E1D74ACC5A79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586F1-52A9-4784-A6DF-88210C5E49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i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728B0-D555-4511-86E7-AE51BBF66905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2D432-BB2A-46E6-B0A8-015DFE0A10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319CD-4578-4652-ABF6-7B534A540CA4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044AC-61C6-4049-B58A-EBCDEBCB92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39D3C-FF5B-46BD-B0DF-63C9F9C82B9B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E83C0-F5EF-4B43-961C-BACDEB19CE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hi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1C31D-04C5-4D10-8A90-F627A89DEA1C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BD9B4-6BC7-4F7E-B2AA-B4AB01633395}" type="slidenum">
              <a:rPr lang="hi-IN"/>
              <a:pPr/>
              <a:t>‹#›</a:t>
            </a:fld>
            <a:endParaRPr lang="hi-I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6AF6A-7AC4-4DD9-9FE3-B643D966F244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2B3902-1F15-4341-A615-72868D80EE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DCE18-9D83-4DE4-B8D5-5A56FC782864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4E296-25DE-4229-B791-A036A1BB5B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EAFD0-3A15-4710-A829-B11AA8D0D872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C7501-67B2-44A1-9B76-219A2CF7AE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1" y="1143000"/>
            <a:ext cx="3086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1" y="1143000"/>
            <a:ext cx="3086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6CDCD8-16F4-4108-B8FE-C56388C394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DA1D8-3BAE-40D5-B1BA-A5E2006A163A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C38A8-EAE7-4ED3-84E3-80EBF64D51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4D142-C248-48EB-A2CD-6ECED0CAB99E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8AEFF-0C05-4A37-999C-9C02A666BB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51E41-0196-44C0-A713-35585C463EB7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181D6-EB87-4EC4-B249-EB66C46B0D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9C237-8DC8-47FD-AD3E-B47F2E3EA22C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A973B-6C9E-4FC7-B423-083F7CE918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i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E2200-D2D5-48FE-B797-7B249B6D6C01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5D87D-D8FD-41E2-A56D-13BB2E8527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62BEC-B87B-427F-8869-D053370E9A86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68DAA-D9AD-4E05-903A-F583D0622F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B79E9-0A43-47AE-A245-293744AA7D7E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38822-3292-4347-AD70-FF45385C0C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1" y="1143000"/>
            <a:ext cx="3086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2101" y="1143000"/>
            <a:ext cx="3086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8B9A4C-1A54-47B5-B390-9086FA27CC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304800"/>
            <a:ext cx="8229600" cy="4953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BC5F48-5F26-40DE-AEF4-DB36CBABF6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hi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D22E2-105D-4351-B3E0-413DDC002068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BB77D-EA6B-45A4-A84C-BDD7C0D52F1D}" type="slidenum">
              <a:rPr lang="hi-IN"/>
              <a:pPr/>
              <a:t>‹#›</a:t>
            </a:fld>
            <a:endParaRPr lang="hi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474DF8-ACE5-4501-8554-DC92AADC10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2CD52-3B94-4946-AE0B-6F65194C01D9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33A4C-C7AA-4530-A880-F429098133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F8750-B125-4E09-B4B2-9B98EFC47E52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FE57FA-A6CA-4A20-B075-BEE58C6586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DFC51-921E-4324-9E12-EE4D6269F3EF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55FAF5-EDE0-4186-8947-B17E0303D9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D8ABB-7353-4AC2-BD2B-7FDF7B02686B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07A94-F1DF-47CC-B028-7CB3402D7B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F2437-A6DA-4AD5-82FE-C08A6546026F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B1DC1-958E-4F60-A401-A43F79C87D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CF489-620F-4674-BD31-33956ED9BADC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CB230-1B26-4768-8683-4394414237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DB07A-5833-4A49-BAD2-CAF37A19B1FA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75B9A-21C6-4E54-9F8C-BEE77ACE36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i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D2753-7250-4014-AD5A-1708AEC94752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C352A-226D-4857-895F-D18381DCC9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02121-F7D3-4328-93B3-3D12CC44BC4E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9FFFB-1953-43C0-B7DF-F621F4ADE2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hi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9DEF7-42B7-4258-831A-013403621794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8F92E-296A-4D21-A5F3-C81F662535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98F2A-6F05-47ED-B099-87FF0E0D42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1" y="1143000"/>
            <a:ext cx="3086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2101" y="1143000"/>
            <a:ext cx="3086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7A0BF0E-0704-43D3-8F04-2B8B7CAB34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304800"/>
            <a:ext cx="8229600" cy="4953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DF6B1C-5C83-434A-AFBE-74227812E0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7666D3-1F4E-4DEF-916D-640001984E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7A668-0AF6-4DC0-AA30-E56AFFC10B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218B8B-908E-45FD-9468-4B0BEC728A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3048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et modifiez le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143000"/>
            <a:ext cx="6324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fld id="{2D79CE5D-BB31-4FED-A232-73BB3C0AF23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1" r:id="rId1"/>
    <p:sldLayoutId id="2147485449" r:id="rId2"/>
    <p:sldLayoutId id="2147485450" r:id="rId3"/>
    <p:sldLayoutId id="2147485451" r:id="rId4"/>
    <p:sldLayoutId id="2147485452" r:id="rId5"/>
    <p:sldLayoutId id="2147485453" r:id="rId6"/>
    <p:sldLayoutId id="2147485454" r:id="rId7"/>
    <p:sldLayoutId id="2147485455" r:id="rId8"/>
    <p:sldLayoutId id="2147485456" r:id="rId9"/>
    <p:sldLayoutId id="2147485457" r:id="rId10"/>
    <p:sldLayoutId id="2147485458" r:id="rId11"/>
    <p:sldLayoutId id="2147485459" r:id="rId12"/>
    <p:sldLayoutId id="2147485460" r:id="rId13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Ø"/>
        <a:defRPr sz="3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1036638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Ø"/>
        <a:defRPr sz="26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379538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72243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6533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2253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973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3693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9413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  <a:endParaRPr lang="hi-IN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9163BA8-3C8A-49F5-8EE2-9B5FEA1A64E8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A3F6387-FBD9-4EF6-9F58-5110975DBD8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2" r:id="rId1"/>
    <p:sldLayoutId id="2147485461" r:id="rId2"/>
    <p:sldLayoutId id="2147485462" r:id="rId3"/>
    <p:sldLayoutId id="2147485463" r:id="rId4"/>
    <p:sldLayoutId id="2147485464" r:id="rId5"/>
    <p:sldLayoutId id="2147485465" r:id="rId6"/>
    <p:sldLayoutId id="2147485466" r:id="rId7"/>
    <p:sldLayoutId id="2147485467" r:id="rId8"/>
    <p:sldLayoutId id="2147485468" r:id="rId9"/>
    <p:sldLayoutId id="2147485469" r:id="rId10"/>
    <p:sldLayoutId id="214748547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  <a:endParaRPr lang="hi-IN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F81B730-663D-4500-9EB2-7756549AAC4C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77AB3FF-7042-4790-97BF-A30774CF702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471" r:id="rId2"/>
    <p:sldLayoutId id="2147485472" r:id="rId3"/>
    <p:sldLayoutId id="2147485473" r:id="rId4"/>
    <p:sldLayoutId id="2147485474" r:id="rId5"/>
    <p:sldLayoutId id="2147485475" r:id="rId6"/>
    <p:sldLayoutId id="2147485476" r:id="rId7"/>
    <p:sldLayoutId id="2147485477" r:id="rId8"/>
    <p:sldLayoutId id="2147485478" r:id="rId9"/>
    <p:sldLayoutId id="2147485479" r:id="rId10"/>
    <p:sldLayoutId id="214748548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  <a:endParaRPr lang="hi-IN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EAD138E-D8B5-447F-A509-3D5922658E07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C864920-54B4-416F-8DCA-5843D3E8662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4" r:id="rId1"/>
    <p:sldLayoutId id="2147485481" r:id="rId2"/>
    <p:sldLayoutId id="2147485482" r:id="rId3"/>
    <p:sldLayoutId id="2147485483" r:id="rId4"/>
    <p:sldLayoutId id="2147485484" r:id="rId5"/>
    <p:sldLayoutId id="2147485485" r:id="rId6"/>
    <p:sldLayoutId id="2147485486" r:id="rId7"/>
    <p:sldLayoutId id="2147485487" r:id="rId8"/>
    <p:sldLayoutId id="2147485488" r:id="rId9"/>
    <p:sldLayoutId id="2147485489" r:id="rId10"/>
    <p:sldLayoutId id="2147485490" r:id="rId11"/>
    <p:sldLayoutId id="2147485505" r:id="rId12"/>
    <p:sldLayoutId id="2147485506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  <a:endParaRPr lang="hi-IN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hi-I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BFDC42-8D6C-406D-ADC3-46CB5E6597DF}" type="datetimeFigureOut">
              <a:rPr lang="en-US"/>
              <a:pPr>
                <a:defRPr/>
              </a:pPr>
              <a:t>10/30/2018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522F3BA-CDDB-4EE5-A5F8-9D015E02B2F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7" r:id="rId1"/>
    <p:sldLayoutId id="2147485491" r:id="rId2"/>
    <p:sldLayoutId id="2147485492" r:id="rId3"/>
    <p:sldLayoutId id="2147485493" r:id="rId4"/>
    <p:sldLayoutId id="2147485494" r:id="rId5"/>
    <p:sldLayoutId id="2147485495" r:id="rId6"/>
    <p:sldLayoutId id="2147485496" r:id="rId7"/>
    <p:sldLayoutId id="2147485497" r:id="rId8"/>
    <p:sldLayoutId id="2147485498" r:id="rId9"/>
    <p:sldLayoutId id="2147485499" r:id="rId10"/>
    <p:sldLayoutId id="2147485500" r:id="rId11"/>
    <p:sldLayoutId id="2147485508" r:id="rId12"/>
    <p:sldLayoutId id="2147485509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.pptx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1.v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file:///C:\Users\Owner\Desktop\naresh%20sir\Prime%20Drilling%20-%20Horizontal%20directional%20Drilling%20explained.mp4" TargetMode="External"/><Relationship Id="rId1" Type="http://schemas.openxmlformats.org/officeDocument/2006/relationships/video" Target="\Users\nareshkoirala\Desktop\Prime%20Drilling%20-%20Horizontal%20directional%20Drilling%20explained.mp4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55.xml"/><Relationship Id="rId1" Type="http://schemas.openxmlformats.org/officeDocument/2006/relationships/video" Target="file:///C:\Users\Owner\Desktop\naresh%20sir\BC%20Hydro's%20Vancouver%20City%20Central%20Transmission%20Project%20(VCCT).mp4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8964613" cy="5715000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z="170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z="170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z="170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z="240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CA" sz="3600" b="1" smtClean="0">
                <a:latin typeface="Arial" pitchFamily="34" charset="0"/>
              </a:rPr>
              <a:t>TRENCHLESS TECHNOLOGY</a:t>
            </a: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CA" sz="3600" b="1" smtClean="0">
                <a:latin typeface="Arial" pitchFamily="34" charset="0"/>
              </a:rPr>
              <a:t>AN OVERVIEW</a:t>
            </a: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z="3600" b="1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z="1700" smtClean="0">
              <a:latin typeface="Arial" pitchFamily="34" charset="0"/>
            </a:endParaRPr>
          </a:p>
          <a:p>
            <a:pPr marL="0" indent="0" algn="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z="1700" smtClean="0">
              <a:latin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z="2000" smtClean="0">
              <a:latin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z="2000" smtClean="0">
              <a:latin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z="2000" smtClean="0">
              <a:latin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z="2000" smtClean="0">
              <a:latin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CA" sz="2000" smtClean="0">
                <a:latin typeface="Arial" pitchFamily="34" charset="0"/>
              </a:rPr>
              <a:t> March 2018</a:t>
            </a:r>
            <a:r>
              <a:rPr lang="en-CA" sz="1700" smtClean="0">
                <a:latin typeface="Arial" pitchFamily="34" charset="0"/>
              </a:rPr>
              <a:t>                                                                               </a:t>
            </a:r>
            <a:r>
              <a:rPr lang="en-CA" sz="2000" smtClean="0">
                <a:latin typeface="Arial" pitchFamily="34" charset="0"/>
              </a:rPr>
              <a:t>Naresh Koirala, P.Eng. </a:t>
            </a:r>
            <a:br>
              <a:rPr lang="en-CA" sz="2000" smtClean="0">
                <a:latin typeface="Arial" pitchFamily="34" charset="0"/>
              </a:rPr>
            </a:br>
            <a:r>
              <a:rPr lang="en-CA" sz="2000" smtClean="0">
                <a:latin typeface="Arial" pitchFamily="34" charset="0"/>
              </a:rPr>
              <a:t/>
            </a:r>
            <a:br>
              <a:rPr lang="en-CA" sz="2000" smtClean="0">
                <a:latin typeface="Arial" pitchFamily="34" charset="0"/>
              </a:rPr>
            </a:br>
            <a:r>
              <a:rPr lang="en-CA" sz="2000" smtClean="0">
                <a:latin typeface="Arial" pitchFamily="34" charset="0"/>
              </a:rPr>
              <a:t>                                                                                        NoDigSolutions</a:t>
            </a: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Open Cut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Traffic Disruption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Social Cost 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Environmental cost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Green House Gas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Not always cost effective 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Not a feasible option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73463"/>
            <a:ext cx="7772400" cy="21955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Trenchless Technology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0962" name="Text Placeholder 2"/>
          <p:cNvSpPr>
            <a:spLocks noGrp="1"/>
          </p:cNvSpPr>
          <p:nvPr>
            <p:ph type="body" idx="1"/>
          </p:nvPr>
        </p:nvSpPr>
        <p:spPr>
          <a:xfrm>
            <a:off x="722313" y="549275"/>
            <a:ext cx="7772400" cy="2159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36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New Method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latin typeface="Arial" charset="0"/>
                <a:ea typeface="+mj-ea"/>
                <a:cs typeface="+mj-cs"/>
              </a:rPr>
              <a:t>Definition</a:t>
            </a:r>
          </a:p>
        </p:txBody>
      </p:sp>
      <p:sp>
        <p:nvSpPr>
          <p:cNvPr id="3277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07950" y="1143000"/>
            <a:ext cx="8928100" cy="4114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sz="2400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sz="2400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"</a:t>
            </a:r>
            <a:r>
              <a:rPr lang="en-US" smtClean="0">
                <a:latin typeface="Arial" pitchFamily="34" charset="0"/>
                <a:cs typeface="Arial" pitchFamily="34" charset="0"/>
              </a:rPr>
              <a:t>A family of Construction techniques for installing or rehabilitating underground infrastructure with minimal disruption to surface traffic, businesses, and residents</a:t>
            </a:r>
            <a:r>
              <a:rPr lang="en-US" altLang="hi-IN" smtClean="0">
                <a:latin typeface="Arial" pitchFamily="34" charset="0"/>
                <a:cs typeface="Arial" pitchFamily="34" charset="0"/>
              </a:rPr>
              <a:t>”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/>
            <a:endParaRPr lang="en-US" sz="2400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NASTT,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229600" cy="12382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ILLUSTRATION OF TRENCHLESS AND OPEN CUT METHODS</a:t>
            </a:r>
          </a:p>
        </p:txBody>
      </p:sp>
      <p:sp>
        <p:nvSpPr>
          <p:cNvPr id="34819" name="Rectangle 4"/>
          <p:cNvSpPr>
            <a:spLocks noGrp="1" noTextEdit="1"/>
          </p:cNvSpPr>
          <p:nvPr>
            <p:ph idx="1"/>
          </p:nvPr>
        </p:nvSpPr>
        <p:spPr>
          <a:xfrm>
            <a:off x="1600200" y="8229600"/>
            <a:ext cx="8229600" cy="4114800"/>
          </a:xfrm>
          <a:custGeom>
            <a:avLst/>
            <a:gdLst>
              <a:gd name="T0" fmla="*/ 2147483646 w 1390"/>
              <a:gd name="T1" fmla="*/ 2147483646 h 3052"/>
              <a:gd name="T2" fmla="*/ 2147483646 w 1390"/>
              <a:gd name="T3" fmla="*/ 2147483646 h 3052"/>
              <a:gd name="T4" fmla="*/ 2147483646 w 1390"/>
              <a:gd name="T5" fmla="*/ 2147483646 h 3052"/>
              <a:gd name="T6" fmla="*/ 2147483646 w 1390"/>
              <a:gd name="T7" fmla="*/ 2147483646 h 3052"/>
              <a:gd name="T8" fmla="*/ 2147483646 w 1390"/>
              <a:gd name="T9" fmla="*/ 2147483646 h 3052"/>
              <a:gd name="T10" fmla="*/ 2147483646 w 1390"/>
              <a:gd name="T11" fmla="*/ 2147483646 h 3052"/>
              <a:gd name="T12" fmla="*/ 2147483646 w 1390"/>
              <a:gd name="T13" fmla="*/ 2147483646 h 3052"/>
              <a:gd name="T14" fmla="*/ 2147483646 w 1390"/>
              <a:gd name="T15" fmla="*/ 2147483646 h 3052"/>
              <a:gd name="T16" fmla="*/ 2147483646 w 1390"/>
              <a:gd name="T17" fmla="*/ 2147483646 h 3052"/>
              <a:gd name="T18" fmla="*/ 2147483646 w 1390"/>
              <a:gd name="T19" fmla="*/ 2147483646 h 3052"/>
              <a:gd name="T20" fmla="*/ 2147483646 w 1390"/>
              <a:gd name="T21" fmla="*/ 2147483646 h 3052"/>
              <a:gd name="T22" fmla="*/ 2147483646 w 1390"/>
              <a:gd name="T23" fmla="*/ 2147483646 h 3052"/>
              <a:gd name="T24" fmla="*/ 2147483646 w 1390"/>
              <a:gd name="T25" fmla="*/ 2147483646 h 3052"/>
              <a:gd name="T26" fmla="*/ 2147483646 w 1390"/>
              <a:gd name="T27" fmla="*/ 2147483646 h 3052"/>
              <a:gd name="T28" fmla="*/ 2147483646 w 1390"/>
              <a:gd name="T29" fmla="*/ 2147483646 h 3052"/>
              <a:gd name="T30" fmla="*/ 2147483646 w 1390"/>
              <a:gd name="T31" fmla="*/ 2147483646 h 3052"/>
              <a:gd name="T32" fmla="*/ 2147483646 w 1390"/>
              <a:gd name="T33" fmla="*/ 2147483646 h 3052"/>
              <a:gd name="T34" fmla="*/ 2147483646 w 1390"/>
              <a:gd name="T35" fmla="*/ 2147483646 h 3052"/>
              <a:gd name="T36" fmla="*/ 2147483646 w 1390"/>
              <a:gd name="T37" fmla="*/ 2147483646 h 3052"/>
              <a:gd name="T38" fmla="*/ 2147483646 w 1390"/>
              <a:gd name="T39" fmla="*/ 2147483646 h 3052"/>
              <a:gd name="T40" fmla="*/ 2147483646 w 1390"/>
              <a:gd name="T41" fmla="*/ 2147483646 h 3052"/>
              <a:gd name="T42" fmla="*/ 2147483646 w 1390"/>
              <a:gd name="T43" fmla="*/ 2147483646 h 3052"/>
              <a:gd name="T44" fmla="*/ 2147483646 w 1390"/>
              <a:gd name="T45" fmla="*/ 2147483646 h 3052"/>
              <a:gd name="T46" fmla="*/ 2147483646 w 1390"/>
              <a:gd name="T47" fmla="*/ 2147483646 h 3052"/>
              <a:gd name="T48" fmla="*/ 2147483646 w 1390"/>
              <a:gd name="T49" fmla="*/ 2147483646 h 3052"/>
              <a:gd name="T50" fmla="*/ 2147483646 w 1390"/>
              <a:gd name="T51" fmla="*/ 2147483646 h 3052"/>
              <a:gd name="T52" fmla="*/ 2147483646 w 1390"/>
              <a:gd name="T53" fmla="*/ 2147483646 h 3052"/>
              <a:gd name="T54" fmla="*/ 2147483646 w 1390"/>
              <a:gd name="T55" fmla="*/ 2147483646 h 3052"/>
              <a:gd name="T56" fmla="*/ 2147483646 w 1390"/>
              <a:gd name="T57" fmla="*/ 2147483646 h 3052"/>
              <a:gd name="T58" fmla="*/ 2147483646 w 1390"/>
              <a:gd name="T59" fmla="*/ 2147483646 h 30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390"/>
              <a:gd name="T91" fmla="*/ 0 h 3052"/>
              <a:gd name="T92" fmla="*/ 1390 w 1390"/>
              <a:gd name="T93" fmla="*/ 3052 h 30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390" h="3052">
                <a:moveTo>
                  <a:pt x="55" y="4"/>
                </a:moveTo>
                <a:cubicBezTo>
                  <a:pt x="497" y="6"/>
                  <a:pt x="939" y="0"/>
                  <a:pt x="1381" y="11"/>
                </a:cubicBezTo>
                <a:cubicBezTo>
                  <a:pt x="1390" y="11"/>
                  <a:pt x="1375" y="29"/>
                  <a:pt x="1374" y="38"/>
                </a:cubicBezTo>
                <a:cubicBezTo>
                  <a:pt x="1371" y="61"/>
                  <a:pt x="1371" y="85"/>
                  <a:pt x="1367" y="108"/>
                </a:cubicBezTo>
                <a:cubicBezTo>
                  <a:pt x="1360" y="154"/>
                  <a:pt x="1323" y="204"/>
                  <a:pt x="1304" y="247"/>
                </a:cubicBezTo>
                <a:cubicBezTo>
                  <a:pt x="1253" y="365"/>
                  <a:pt x="1237" y="516"/>
                  <a:pt x="1179" y="628"/>
                </a:cubicBezTo>
                <a:cubicBezTo>
                  <a:pt x="1168" y="681"/>
                  <a:pt x="1162" y="726"/>
                  <a:pt x="1138" y="774"/>
                </a:cubicBezTo>
                <a:cubicBezTo>
                  <a:pt x="1136" y="795"/>
                  <a:pt x="1136" y="817"/>
                  <a:pt x="1131" y="837"/>
                </a:cubicBezTo>
                <a:cubicBezTo>
                  <a:pt x="1127" y="852"/>
                  <a:pt x="1114" y="863"/>
                  <a:pt x="1110" y="878"/>
                </a:cubicBezTo>
                <a:cubicBezTo>
                  <a:pt x="1095" y="932"/>
                  <a:pt x="1096" y="978"/>
                  <a:pt x="1075" y="1031"/>
                </a:cubicBezTo>
                <a:cubicBezTo>
                  <a:pt x="1066" y="1084"/>
                  <a:pt x="1062" y="1140"/>
                  <a:pt x="1041" y="1190"/>
                </a:cubicBezTo>
                <a:cubicBezTo>
                  <a:pt x="1024" y="1311"/>
                  <a:pt x="989" y="1442"/>
                  <a:pt x="950" y="1558"/>
                </a:cubicBezTo>
                <a:cubicBezTo>
                  <a:pt x="944" y="1591"/>
                  <a:pt x="946" y="1595"/>
                  <a:pt x="937" y="1621"/>
                </a:cubicBezTo>
                <a:cubicBezTo>
                  <a:pt x="933" y="1635"/>
                  <a:pt x="923" y="1662"/>
                  <a:pt x="923" y="1662"/>
                </a:cubicBezTo>
                <a:cubicBezTo>
                  <a:pt x="917" y="1707"/>
                  <a:pt x="909" y="1745"/>
                  <a:pt x="895" y="1787"/>
                </a:cubicBezTo>
                <a:cubicBezTo>
                  <a:pt x="887" y="1846"/>
                  <a:pt x="875" y="1902"/>
                  <a:pt x="867" y="1961"/>
                </a:cubicBezTo>
                <a:cubicBezTo>
                  <a:pt x="866" y="1971"/>
                  <a:pt x="856" y="1979"/>
                  <a:pt x="853" y="1989"/>
                </a:cubicBezTo>
                <a:cubicBezTo>
                  <a:pt x="847" y="2007"/>
                  <a:pt x="843" y="2025"/>
                  <a:pt x="839" y="2044"/>
                </a:cubicBezTo>
                <a:cubicBezTo>
                  <a:pt x="837" y="2056"/>
                  <a:pt x="836" y="2068"/>
                  <a:pt x="832" y="2079"/>
                </a:cubicBezTo>
                <a:cubicBezTo>
                  <a:pt x="816" y="2130"/>
                  <a:pt x="821" y="2081"/>
                  <a:pt x="812" y="2134"/>
                </a:cubicBezTo>
                <a:cubicBezTo>
                  <a:pt x="802" y="2193"/>
                  <a:pt x="797" y="2254"/>
                  <a:pt x="770" y="2308"/>
                </a:cubicBezTo>
                <a:cubicBezTo>
                  <a:pt x="763" y="2354"/>
                  <a:pt x="758" y="2402"/>
                  <a:pt x="749" y="2447"/>
                </a:cubicBezTo>
                <a:cubicBezTo>
                  <a:pt x="742" y="2481"/>
                  <a:pt x="719" y="2528"/>
                  <a:pt x="708" y="2565"/>
                </a:cubicBezTo>
                <a:cubicBezTo>
                  <a:pt x="698" y="2644"/>
                  <a:pt x="677" y="2719"/>
                  <a:pt x="652" y="2794"/>
                </a:cubicBezTo>
                <a:cubicBezTo>
                  <a:pt x="639" y="2834"/>
                  <a:pt x="642" y="2877"/>
                  <a:pt x="631" y="2918"/>
                </a:cubicBezTo>
                <a:cubicBezTo>
                  <a:pt x="629" y="2957"/>
                  <a:pt x="633" y="2998"/>
                  <a:pt x="624" y="3036"/>
                </a:cubicBezTo>
                <a:cubicBezTo>
                  <a:pt x="621" y="3052"/>
                  <a:pt x="532" y="3037"/>
                  <a:pt x="492" y="3036"/>
                </a:cubicBezTo>
                <a:cubicBezTo>
                  <a:pt x="346" y="3032"/>
                  <a:pt x="201" y="3031"/>
                  <a:pt x="55" y="3029"/>
                </a:cubicBezTo>
                <a:cubicBezTo>
                  <a:pt x="51" y="2635"/>
                  <a:pt x="42" y="2243"/>
                  <a:pt x="34" y="1850"/>
                </a:cubicBezTo>
                <a:cubicBezTo>
                  <a:pt x="32" y="1610"/>
                  <a:pt x="0" y="4"/>
                  <a:pt x="55" y="4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alpha val="59000"/>
                </a:schemeClr>
              </a:gs>
              <a:gs pos="100000">
                <a:schemeClr val="bg2"/>
              </a:gs>
            </a:gsLst>
            <a:lin ang="0" scaled="1"/>
          </a:gradFill>
          <a:ln>
            <a:solidFill>
              <a:schemeClr val="tx1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 rot="10800000" flipV="1">
            <a:off x="1600200" y="990600"/>
            <a:ext cx="73914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1400" b="1" u="sng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34821" name="Line 6"/>
          <p:cNvSpPr>
            <a:spLocks noChangeShapeType="1"/>
          </p:cNvSpPr>
          <p:nvPr/>
        </p:nvSpPr>
        <p:spPr bwMode="auto">
          <a:xfrm flipV="1">
            <a:off x="4038600" y="2052638"/>
            <a:ext cx="0" cy="403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2" name="Line 7"/>
          <p:cNvSpPr>
            <a:spLocks noChangeShapeType="1"/>
          </p:cNvSpPr>
          <p:nvPr/>
        </p:nvSpPr>
        <p:spPr bwMode="auto">
          <a:xfrm>
            <a:off x="914400" y="2052638"/>
            <a:ext cx="708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3" name="Line 8"/>
          <p:cNvSpPr>
            <a:spLocks noChangeShapeType="1"/>
          </p:cNvSpPr>
          <p:nvPr/>
        </p:nvSpPr>
        <p:spPr bwMode="auto">
          <a:xfrm flipH="1">
            <a:off x="5257800" y="2052638"/>
            <a:ext cx="1143000" cy="480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4" name="Line 9"/>
          <p:cNvSpPr>
            <a:spLocks noChangeShapeType="1"/>
          </p:cNvSpPr>
          <p:nvPr/>
        </p:nvSpPr>
        <p:spPr bwMode="auto">
          <a:xfrm>
            <a:off x="4038600" y="2128838"/>
            <a:ext cx="0" cy="472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5" name="Line 10"/>
          <p:cNvSpPr>
            <a:spLocks noChangeShapeType="1"/>
          </p:cNvSpPr>
          <p:nvPr/>
        </p:nvSpPr>
        <p:spPr bwMode="auto">
          <a:xfrm flipH="1">
            <a:off x="1219200" y="6853238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6" name="Rectangle 11"/>
          <p:cNvSpPr>
            <a:spLocks noChangeArrowheads="1"/>
          </p:cNvSpPr>
          <p:nvPr/>
        </p:nvSpPr>
        <p:spPr bwMode="auto">
          <a:xfrm>
            <a:off x="0" y="1905000"/>
            <a:ext cx="4038600" cy="49530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765E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hi-IN"/>
          </a:p>
        </p:txBody>
      </p:sp>
      <p:sp>
        <p:nvSpPr>
          <p:cNvPr id="34827" name="Rectangle 12"/>
          <p:cNvSpPr>
            <a:spLocks noChangeArrowheads="1"/>
          </p:cNvSpPr>
          <p:nvPr/>
        </p:nvSpPr>
        <p:spPr bwMode="auto">
          <a:xfrm>
            <a:off x="4038600" y="2057400"/>
            <a:ext cx="5105400" cy="48006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765E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hi-IN"/>
          </a:p>
        </p:txBody>
      </p:sp>
      <p:sp>
        <p:nvSpPr>
          <p:cNvPr id="34828" name="AutoShape 13"/>
          <p:cNvSpPr>
            <a:spLocks noChangeArrowheads="1"/>
          </p:cNvSpPr>
          <p:nvPr/>
        </p:nvSpPr>
        <p:spPr bwMode="auto">
          <a:xfrm rot="-5400000">
            <a:off x="3390900" y="5443538"/>
            <a:ext cx="1295400" cy="1219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gradFill rotWithShape="1">
            <a:gsLst>
              <a:gs pos="0">
                <a:srgbClr val="000080">
                  <a:alpha val="84000"/>
                </a:srgbClr>
              </a:gs>
              <a:gs pos="100000">
                <a:srgbClr val="00000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Text Box 14"/>
          <p:cNvSpPr txBox="1">
            <a:spLocks noChangeArrowheads="1"/>
          </p:cNvSpPr>
          <p:nvPr/>
        </p:nvSpPr>
        <p:spPr bwMode="auto">
          <a:xfrm flipH="1" flipV="1">
            <a:off x="3984625" y="22733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 eaLnBrk="1" hangingPunct="1"/>
            <a:endParaRPr lang="hi-IN"/>
          </a:p>
        </p:txBody>
      </p:sp>
      <p:sp>
        <p:nvSpPr>
          <p:cNvPr id="34830" name="Text Box 15"/>
          <p:cNvSpPr txBox="1">
            <a:spLocks noChangeArrowheads="1"/>
          </p:cNvSpPr>
          <p:nvPr/>
        </p:nvSpPr>
        <p:spPr bwMode="auto">
          <a:xfrm>
            <a:off x="5715000" y="5481638"/>
            <a:ext cx="1719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Surround bedding</a:t>
            </a:r>
          </a:p>
        </p:txBody>
      </p:sp>
      <p:sp>
        <p:nvSpPr>
          <p:cNvPr id="34831" name="Text Box 16"/>
          <p:cNvSpPr txBox="1">
            <a:spLocks noChangeArrowheads="1"/>
          </p:cNvSpPr>
          <p:nvPr/>
        </p:nvSpPr>
        <p:spPr bwMode="auto">
          <a:xfrm>
            <a:off x="5791200" y="5862638"/>
            <a:ext cx="1325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Installed Pipe</a:t>
            </a:r>
          </a:p>
        </p:txBody>
      </p:sp>
      <p:sp>
        <p:nvSpPr>
          <p:cNvPr id="34832" name="Line 17"/>
          <p:cNvSpPr>
            <a:spLocks noChangeShapeType="1"/>
          </p:cNvSpPr>
          <p:nvPr/>
        </p:nvSpPr>
        <p:spPr bwMode="auto">
          <a:xfrm>
            <a:off x="2819400" y="5938838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33" name="Text Box 18"/>
          <p:cNvSpPr txBox="1">
            <a:spLocks noChangeArrowheads="1"/>
          </p:cNvSpPr>
          <p:nvPr/>
        </p:nvSpPr>
        <p:spPr bwMode="auto">
          <a:xfrm>
            <a:off x="2041525" y="57467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hi-IN"/>
          </a:p>
        </p:txBody>
      </p:sp>
      <p:sp>
        <p:nvSpPr>
          <p:cNvPr id="34834" name="Line 19"/>
          <p:cNvSpPr>
            <a:spLocks noChangeShapeType="1"/>
          </p:cNvSpPr>
          <p:nvPr/>
        </p:nvSpPr>
        <p:spPr bwMode="auto">
          <a:xfrm>
            <a:off x="4038600" y="1600200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4835" name="Line 20"/>
          <p:cNvSpPr>
            <a:spLocks noChangeShapeType="1"/>
          </p:cNvSpPr>
          <p:nvPr/>
        </p:nvSpPr>
        <p:spPr bwMode="auto">
          <a:xfrm flipH="1">
            <a:off x="3505200" y="1600200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4836" name="Text Box 21"/>
          <p:cNvSpPr txBox="1">
            <a:spLocks noChangeArrowheads="1"/>
          </p:cNvSpPr>
          <p:nvPr/>
        </p:nvSpPr>
        <p:spPr bwMode="auto">
          <a:xfrm>
            <a:off x="685800" y="1371600"/>
            <a:ext cx="281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/>
              <a:t>Trenchless Method</a:t>
            </a:r>
          </a:p>
        </p:txBody>
      </p:sp>
      <p:sp>
        <p:nvSpPr>
          <p:cNvPr id="34837" name="Text Box 22"/>
          <p:cNvSpPr txBox="1">
            <a:spLocks noChangeArrowheads="1"/>
          </p:cNvSpPr>
          <p:nvPr/>
        </p:nvSpPr>
        <p:spPr bwMode="auto">
          <a:xfrm>
            <a:off x="4419600" y="1295400"/>
            <a:ext cx="4724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/>
              <a:t>Conventional Open Cut Method</a:t>
            </a:r>
          </a:p>
        </p:txBody>
      </p:sp>
      <p:sp>
        <p:nvSpPr>
          <p:cNvPr id="34838" name="Text Box 23"/>
          <p:cNvSpPr txBox="1">
            <a:spLocks noChangeArrowheads="1"/>
          </p:cNvSpPr>
          <p:nvPr/>
        </p:nvSpPr>
        <p:spPr bwMode="auto">
          <a:xfrm>
            <a:off x="1066800" y="5634038"/>
            <a:ext cx="18843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Zone affected when </a:t>
            </a:r>
          </a:p>
          <a:p>
            <a:pPr eaLnBrk="1" hangingPunct="1"/>
            <a:r>
              <a:rPr lang="en-US" sz="1400" b="1"/>
              <a:t>pipe is installed by</a:t>
            </a:r>
          </a:p>
          <a:p>
            <a:pPr eaLnBrk="1" hangingPunct="1"/>
            <a:r>
              <a:rPr lang="en-US" sz="1400" b="1"/>
              <a:t>Trenchless method</a:t>
            </a:r>
          </a:p>
        </p:txBody>
      </p:sp>
      <p:sp>
        <p:nvSpPr>
          <p:cNvPr id="34839" name="Text Box 24"/>
          <p:cNvSpPr txBox="1">
            <a:spLocks noChangeArrowheads="1"/>
          </p:cNvSpPr>
          <p:nvPr/>
        </p:nvSpPr>
        <p:spPr bwMode="auto">
          <a:xfrm>
            <a:off x="914400" y="3079750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/>
              <a:t>Native undisturbed</a:t>
            </a:r>
          </a:p>
          <a:p>
            <a:pPr eaLnBrk="1" hangingPunct="1"/>
            <a:r>
              <a:rPr lang="en-US" b="1"/>
              <a:t>soil</a:t>
            </a:r>
          </a:p>
        </p:txBody>
      </p:sp>
      <p:sp>
        <p:nvSpPr>
          <p:cNvPr id="34840" name="Text Box 25"/>
          <p:cNvSpPr txBox="1">
            <a:spLocks noChangeArrowheads="1"/>
          </p:cNvSpPr>
          <p:nvPr/>
        </p:nvSpPr>
        <p:spPr bwMode="auto">
          <a:xfrm>
            <a:off x="6232525" y="3155950"/>
            <a:ext cx="132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/>
              <a:t>Native soil</a:t>
            </a:r>
          </a:p>
        </p:txBody>
      </p:sp>
      <p:sp>
        <p:nvSpPr>
          <p:cNvPr id="34841" name="Text Box 26"/>
          <p:cNvSpPr txBox="1">
            <a:spLocks noChangeArrowheads="1"/>
          </p:cNvSpPr>
          <p:nvPr/>
        </p:nvSpPr>
        <p:spPr bwMode="auto">
          <a:xfrm>
            <a:off x="4191000" y="3424238"/>
            <a:ext cx="1225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(Open cut to</a:t>
            </a:r>
          </a:p>
          <a:p>
            <a:pPr eaLnBrk="1" hangingPunct="1"/>
            <a:r>
              <a:rPr lang="en-US" sz="1400" b="1"/>
              <a:t>Install pipe)</a:t>
            </a:r>
          </a:p>
        </p:txBody>
      </p:sp>
      <p:sp>
        <p:nvSpPr>
          <p:cNvPr id="34842" name="Line 27"/>
          <p:cNvSpPr>
            <a:spLocks noChangeShapeType="1"/>
          </p:cNvSpPr>
          <p:nvPr/>
        </p:nvSpPr>
        <p:spPr bwMode="auto">
          <a:xfrm>
            <a:off x="5562600" y="20526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43" name="Freeform 28"/>
          <p:cNvSpPr>
            <a:spLocks/>
          </p:cNvSpPr>
          <p:nvPr/>
        </p:nvSpPr>
        <p:spPr bwMode="auto">
          <a:xfrm>
            <a:off x="5638800" y="2052638"/>
            <a:ext cx="76200" cy="1587"/>
          </a:xfrm>
          <a:custGeom>
            <a:avLst/>
            <a:gdLst>
              <a:gd name="T0" fmla="*/ 0 w 48"/>
              <a:gd name="T1" fmla="*/ 0 h 1"/>
              <a:gd name="T2" fmla="*/ 2147483646 w 48"/>
              <a:gd name="T3" fmla="*/ 0 h 1"/>
              <a:gd name="T4" fmla="*/ 0 w 48"/>
              <a:gd name="T5" fmla="*/ 0 h 1"/>
              <a:gd name="T6" fmla="*/ 0 60000 65536"/>
              <a:gd name="T7" fmla="*/ 0 60000 65536"/>
              <a:gd name="T8" fmla="*/ 0 60000 65536"/>
              <a:gd name="T9" fmla="*/ 0 w 48"/>
              <a:gd name="T10" fmla="*/ 0 h 1"/>
              <a:gd name="T11" fmla="*/ 48 w 48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1">
                <a:moveTo>
                  <a:pt x="0" y="0"/>
                </a:moveTo>
                <a:cubicBezTo>
                  <a:pt x="0" y="0"/>
                  <a:pt x="48" y="0"/>
                  <a:pt x="48" y="0"/>
                </a:cubicBezTo>
                <a:cubicBezTo>
                  <a:pt x="48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44" name="Freeform 29"/>
          <p:cNvSpPr>
            <a:spLocks/>
          </p:cNvSpPr>
          <p:nvPr/>
        </p:nvSpPr>
        <p:spPr bwMode="auto">
          <a:xfrm>
            <a:off x="5486400" y="2052638"/>
            <a:ext cx="76200" cy="1587"/>
          </a:xfrm>
          <a:custGeom>
            <a:avLst/>
            <a:gdLst>
              <a:gd name="T0" fmla="*/ 0 w 48"/>
              <a:gd name="T1" fmla="*/ 0 h 1"/>
              <a:gd name="T2" fmla="*/ 2147483646 w 48"/>
              <a:gd name="T3" fmla="*/ 0 h 1"/>
              <a:gd name="T4" fmla="*/ 0 w 48"/>
              <a:gd name="T5" fmla="*/ 0 h 1"/>
              <a:gd name="T6" fmla="*/ 0 60000 65536"/>
              <a:gd name="T7" fmla="*/ 0 60000 65536"/>
              <a:gd name="T8" fmla="*/ 0 60000 65536"/>
              <a:gd name="T9" fmla="*/ 0 w 48"/>
              <a:gd name="T10" fmla="*/ 0 h 1"/>
              <a:gd name="T11" fmla="*/ 48 w 48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1">
                <a:moveTo>
                  <a:pt x="0" y="0"/>
                </a:moveTo>
                <a:cubicBezTo>
                  <a:pt x="0" y="0"/>
                  <a:pt x="48" y="0"/>
                  <a:pt x="48" y="0"/>
                </a:cubicBezTo>
                <a:cubicBezTo>
                  <a:pt x="48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45" name="Freeform 30"/>
          <p:cNvSpPr>
            <a:spLocks/>
          </p:cNvSpPr>
          <p:nvPr/>
        </p:nvSpPr>
        <p:spPr bwMode="auto">
          <a:xfrm>
            <a:off x="4038600" y="2057400"/>
            <a:ext cx="1905000" cy="3352800"/>
          </a:xfrm>
          <a:custGeom>
            <a:avLst/>
            <a:gdLst>
              <a:gd name="T0" fmla="*/ 2147483646 w 899"/>
              <a:gd name="T1" fmla="*/ 2147483646 h 1998"/>
              <a:gd name="T2" fmla="*/ 2147483646 w 899"/>
              <a:gd name="T3" fmla="*/ 2147483646 h 1998"/>
              <a:gd name="T4" fmla="*/ 2147483646 w 899"/>
              <a:gd name="T5" fmla="*/ 2147483646 h 1998"/>
              <a:gd name="T6" fmla="*/ 2147483646 w 899"/>
              <a:gd name="T7" fmla="*/ 2147483646 h 1998"/>
              <a:gd name="T8" fmla="*/ 2147483646 w 899"/>
              <a:gd name="T9" fmla="*/ 2147483646 h 1998"/>
              <a:gd name="T10" fmla="*/ 2147483646 w 899"/>
              <a:gd name="T11" fmla="*/ 2147483646 h 1998"/>
              <a:gd name="T12" fmla="*/ 2147483646 w 899"/>
              <a:gd name="T13" fmla="*/ 2147483646 h 1998"/>
              <a:gd name="T14" fmla="*/ 2147483646 w 899"/>
              <a:gd name="T15" fmla="*/ 2147483646 h 1998"/>
              <a:gd name="T16" fmla="*/ 2147483646 w 899"/>
              <a:gd name="T17" fmla="*/ 2147483646 h 19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99"/>
              <a:gd name="T28" fmla="*/ 0 h 1998"/>
              <a:gd name="T29" fmla="*/ 899 w 899"/>
              <a:gd name="T30" fmla="*/ 1998 h 19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99" h="1998">
                <a:moveTo>
                  <a:pt x="854" y="28"/>
                </a:moveTo>
                <a:cubicBezTo>
                  <a:pt x="580" y="0"/>
                  <a:pt x="290" y="28"/>
                  <a:pt x="14" y="28"/>
                </a:cubicBezTo>
                <a:cubicBezTo>
                  <a:pt x="0" y="993"/>
                  <a:pt x="7" y="352"/>
                  <a:pt x="7" y="1950"/>
                </a:cubicBezTo>
                <a:cubicBezTo>
                  <a:pt x="88" y="1952"/>
                  <a:pt x="169" y="1953"/>
                  <a:pt x="250" y="1957"/>
                </a:cubicBezTo>
                <a:cubicBezTo>
                  <a:pt x="314" y="1960"/>
                  <a:pt x="378" y="1991"/>
                  <a:pt x="444" y="1992"/>
                </a:cubicBezTo>
                <a:cubicBezTo>
                  <a:pt x="595" y="1994"/>
                  <a:pt x="745" y="1992"/>
                  <a:pt x="896" y="1992"/>
                </a:cubicBezTo>
                <a:cubicBezTo>
                  <a:pt x="848" y="1996"/>
                  <a:pt x="889" y="1998"/>
                  <a:pt x="896" y="1964"/>
                </a:cubicBezTo>
                <a:cubicBezTo>
                  <a:pt x="899" y="1948"/>
                  <a:pt x="891" y="1931"/>
                  <a:pt x="889" y="1915"/>
                </a:cubicBezTo>
                <a:cubicBezTo>
                  <a:pt x="868" y="1285"/>
                  <a:pt x="858" y="660"/>
                  <a:pt x="854" y="28"/>
                </a:cubicBezTo>
                <a:close/>
              </a:path>
            </a:pathLst>
          </a:custGeom>
          <a:gradFill rotWithShape="1">
            <a:gsLst>
              <a:gs pos="0">
                <a:srgbClr val="6E4200"/>
              </a:gs>
              <a:gs pos="100000">
                <a:srgbClr val="EE8E00">
                  <a:alpha val="49001"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46" name="Text Box 31"/>
          <p:cNvSpPr txBox="1">
            <a:spLocks noChangeArrowheads="1"/>
          </p:cNvSpPr>
          <p:nvPr/>
        </p:nvSpPr>
        <p:spPr bwMode="auto">
          <a:xfrm>
            <a:off x="4038600" y="2819400"/>
            <a:ext cx="14446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Import backfill </a:t>
            </a:r>
          </a:p>
          <a:p>
            <a:pPr eaLnBrk="1" hangingPunct="1"/>
            <a:r>
              <a:rPr lang="en-US" sz="1400" b="1"/>
              <a:t>material</a:t>
            </a:r>
          </a:p>
        </p:txBody>
      </p:sp>
      <p:sp>
        <p:nvSpPr>
          <p:cNvPr id="13344" name="Rectangle 32"/>
          <p:cNvSpPr>
            <a:spLocks noChangeArrowheads="1"/>
          </p:cNvSpPr>
          <p:nvPr/>
        </p:nvSpPr>
        <p:spPr bwMode="auto">
          <a:xfrm>
            <a:off x="4038600" y="2057400"/>
            <a:ext cx="3124200" cy="1524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34848" name="Rectangle 33"/>
          <p:cNvSpPr>
            <a:spLocks noChangeArrowheads="1"/>
          </p:cNvSpPr>
          <p:nvPr/>
        </p:nvSpPr>
        <p:spPr bwMode="auto">
          <a:xfrm>
            <a:off x="4191000" y="19050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i-IN"/>
          </a:p>
        </p:txBody>
      </p:sp>
      <p:sp>
        <p:nvSpPr>
          <p:cNvPr id="13346" name="Rectangle 34"/>
          <p:cNvSpPr>
            <a:spLocks noChangeArrowheads="1"/>
          </p:cNvSpPr>
          <p:nvPr/>
        </p:nvSpPr>
        <p:spPr bwMode="auto">
          <a:xfrm>
            <a:off x="4038600" y="1905000"/>
            <a:ext cx="4953000" cy="3048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34850" name="Rectangle 36"/>
          <p:cNvSpPr>
            <a:spLocks noChangeArrowheads="1"/>
          </p:cNvSpPr>
          <p:nvPr/>
        </p:nvSpPr>
        <p:spPr bwMode="auto">
          <a:xfrm>
            <a:off x="4038600" y="2362200"/>
            <a:ext cx="1828800" cy="381000"/>
          </a:xfrm>
          <a:prstGeom prst="rect">
            <a:avLst/>
          </a:prstGeom>
          <a:gradFill rotWithShape="1">
            <a:gsLst>
              <a:gs pos="0">
                <a:srgbClr val="2B1106"/>
              </a:gs>
              <a:gs pos="100000">
                <a:srgbClr val="A94417">
                  <a:alpha val="84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Road base</a:t>
            </a:r>
          </a:p>
        </p:txBody>
      </p:sp>
      <p:sp>
        <p:nvSpPr>
          <p:cNvPr id="34851" name="Line 37"/>
          <p:cNvSpPr>
            <a:spLocks noChangeShapeType="1"/>
          </p:cNvSpPr>
          <p:nvPr/>
        </p:nvSpPr>
        <p:spPr bwMode="auto">
          <a:xfrm>
            <a:off x="5334000" y="20526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52" name="Line 38"/>
          <p:cNvSpPr>
            <a:spLocks noChangeShapeType="1"/>
          </p:cNvSpPr>
          <p:nvPr/>
        </p:nvSpPr>
        <p:spPr bwMode="auto">
          <a:xfrm flipV="1">
            <a:off x="5410200" y="20526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53" name="Freeform 39"/>
          <p:cNvSpPr>
            <a:spLocks/>
          </p:cNvSpPr>
          <p:nvPr/>
        </p:nvSpPr>
        <p:spPr bwMode="auto">
          <a:xfrm>
            <a:off x="4211638" y="5073650"/>
            <a:ext cx="1416050" cy="1784350"/>
          </a:xfrm>
          <a:custGeom>
            <a:avLst/>
            <a:gdLst>
              <a:gd name="T0" fmla="*/ 2147483646 w 892"/>
              <a:gd name="T1" fmla="*/ 0 h 1124"/>
              <a:gd name="T2" fmla="*/ 2147483646 w 892"/>
              <a:gd name="T3" fmla="*/ 2147483646 h 1124"/>
              <a:gd name="T4" fmla="*/ 2147483646 w 892"/>
              <a:gd name="T5" fmla="*/ 2147483646 h 1124"/>
              <a:gd name="T6" fmla="*/ 2147483646 w 892"/>
              <a:gd name="T7" fmla="*/ 2147483646 h 1124"/>
              <a:gd name="T8" fmla="*/ 2147483646 w 892"/>
              <a:gd name="T9" fmla="*/ 2147483646 h 1124"/>
              <a:gd name="T10" fmla="*/ 0 w 892"/>
              <a:gd name="T11" fmla="*/ 2147483646 h 1124"/>
              <a:gd name="T12" fmla="*/ 2147483646 w 892"/>
              <a:gd name="T13" fmla="*/ 0 h 11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92"/>
              <a:gd name="T22" fmla="*/ 0 h 1124"/>
              <a:gd name="T23" fmla="*/ 892 w 892"/>
              <a:gd name="T24" fmla="*/ 1124 h 11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92" h="1124">
                <a:moveTo>
                  <a:pt x="7" y="0"/>
                </a:moveTo>
                <a:cubicBezTo>
                  <a:pt x="149" y="5"/>
                  <a:pt x="284" y="31"/>
                  <a:pt x="424" y="35"/>
                </a:cubicBezTo>
                <a:cubicBezTo>
                  <a:pt x="570" y="39"/>
                  <a:pt x="715" y="40"/>
                  <a:pt x="861" y="42"/>
                </a:cubicBezTo>
                <a:cubicBezTo>
                  <a:pt x="870" y="44"/>
                  <a:pt x="889" y="39"/>
                  <a:pt x="889" y="49"/>
                </a:cubicBezTo>
                <a:cubicBezTo>
                  <a:pt x="892" y="130"/>
                  <a:pt x="878" y="955"/>
                  <a:pt x="875" y="1124"/>
                </a:cubicBezTo>
                <a:cubicBezTo>
                  <a:pt x="586" y="1121"/>
                  <a:pt x="290" y="1104"/>
                  <a:pt x="0" y="1104"/>
                </a:cubicBezTo>
                <a:cubicBezTo>
                  <a:pt x="5" y="730"/>
                  <a:pt x="21" y="371"/>
                  <a:pt x="7" y="0"/>
                </a:cubicBezTo>
                <a:close/>
              </a:path>
            </a:pathLst>
          </a:custGeom>
          <a:gradFill rotWithShape="1">
            <a:gsLst>
              <a:gs pos="0">
                <a:srgbClr val="E25B00"/>
              </a:gs>
              <a:gs pos="100000">
                <a:srgbClr val="3A17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54" name="Oval 40"/>
          <p:cNvSpPr>
            <a:spLocks noChangeArrowheads="1"/>
          </p:cNvSpPr>
          <p:nvPr/>
        </p:nvSpPr>
        <p:spPr bwMode="auto">
          <a:xfrm>
            <a:off x="3733800" y="5710238"/>
            <a:ext cx="685800" cy="685800"/>
          </a:xfrm>
          <a:prstGeom prst="ellipse">
            <a:avLst/>
          </a:prstGeom>
          <a:gradFill rotWithShape="1">
            <a:gsLst>
              <a:gs pos="0">
                <a:srgbClr val="001A00"/>
              </a:gs>
              <a:gs pos="100000">
                <a:srgbClr val="006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i-IN"/>
          </a:p>
        </p:txBody>
      </p:sp>
      <p:sp>
        <p:nvSpPr>
          <p:cNvPr id="34855" name="Line 41"/>
          <p:cNvSpPr>
            <a:spLocks noChangeShapeType="1"/>
          </p:cNvSpPr>
          <p:nvPr/>
        </p:nvSpPr>
        <p:spPr bwMode="auto">
          <a:xfrm flipH="1">
            <a:off x="4191000" y="6015038"/>
            <a:ext cx="16002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56" name="Line 42"/>
          <p:cNvSpPr>
            <a:spLocks noChangeShapeType="1"/>
          </p:cNvSpPr>
          <p:nvPr/>
        </p:nvSpPr>
        <p:spPr bwMode="auto">
          <a:xfrm flipH="1">
            <a:off x="5029200" y="5634038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57" name="Text Box 44"/>
          <p:cNvSpPr txBox="1">
            <a:spLocks noChangeArrowheads="1"/>
          </p:cNvSpPr>
          <p:nvPr/>
        </p:nvSpPr>
        <p:spPr bwMode="auto">
          <a:xfrm>
            <a:off x="6629400" y="1976438"/>
            <a:ext cx="9255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latin typeface="Arial Black" pitchFamily="34" charset="0"/>
              </a:rPr>
              <a:t>Asphalt</a:t>
            </a:r>
          </a:p>
        </p:txBody>
      </p:sp>
      <p:sp>
        <p:nvSpPr>
          <p:cNvPr id="34858" name="Line 45"/>
          <p:cNvSpPr>
            <a:spLocks noChangeShapeType="1"/>
          </p:cNvSpPr>
          <p:nvPr/>
        </p:nvSpPr>
        <p:spPr bwMode="auto">
          <a:xfrm>
            <a:off x="4038600" y="174783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59" name="Line 46"/>
          <p:cNvSpPr>
            <a:spLocks noChangeShapeType="1"/>
          </p:cNvSpPr>
          <p:nvPr/>
        </p:nvSpPr>
        <p:spPr bwMode="auto">
          <a:xfrm flipH="1">
            <a:off x="5410200" y="4800600"/>
            <a:ext cx="6096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60" name="Line 47"/>
          <p:cNvSpPr>
            <a:spLocks noChangeShapeType="1"/>
          </p:cNvSpPr>
          <p:nvPr/>
        </p:nvSpPr>
        <p:spPr bwMode="auto">
          <a:xfrm flipH="1">
            <a:off x="5257800" y="4719638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61" name="Text Box 48"/>
          <p:cNvSpPr txBox="1">
            <a:spLocks noChangeArrowheads="1"/>
          </p:cNvSpPr>
          <p:nvPr/>
        </p:nvSpPr>
        <p:spPr bwMode="auto">
          <a:xfrm>
            <a:off x="5943600" y="4541838"/>
            <a:ext cx="1365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Open cut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ea typeface="+mj-ea"/>
                <a:cs typeface="+mj-cs"/>
              </a:rPr>
              <a:t> Trenchless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71500" indent="-571500" eaLnBrk="1" hangingPunct="1">
              <a:buFont typeface="Wingdings" pitchFamily="2" charset="2"/>
              <a:buAutoNum type="arabicPeriod"/>
            </a:pPr>
            <a:r>
              <a:rPr lang="en-US" sz="2400" smtClean="0">
                <a:latin typeface="Arial" pitchFamily="34" charset="0"/>
              </a:rPr>
              <a:t>Environmentally less disruptive</a:t>
            </a:r>
          </a:p>
          <a:p>
            <a:pPr marL="571500" indent="-571500" eaLnBrk="1" hangingPunct="1">
              <a:buFont typeface="Wingdings" pitchFamily="2" charset="2"/>
              <a:buAutoNum type="arabicPeriod"/>
            </a:pPr>
            <a:endParaRPr lang="en-US" sz="2400" smtClean="0">
              <a:latin typeface="Arial" pitchFamily="34" charset="0"/>
            </a:endParaRPr>
          </a:p>
          <a:p>
            <a:pPr marL="571500" indent="-571500" eaLnBrk="1" hangingPunct="1">
              <a:buFont typeface="Wingdings" pitchFamily="2" charset="2"/>
              <a:buAutoNum type="arabicPeriod" startAt="2"/>
            </a:pPr>
            <a:r>
              <a:rPr lang="en-US" sz="2400" smtClean="0">
                <a:latin typeface="Arial" pitchFamily="34" charset="0"/>
              </a:rPr>
              <a:t>Cost effective under many situations, particularly if environmental, social cost is accounted for;</a:t>
            </a:r>
          </a:p>
          <a:p>
            <a:pPr marL="571500" indent="-571500" eaLnBrk="1" hangingPunct="1">
              <a:buFont typeface="Wingdings" pitchFamily="2" charset="2"/>
              <a:buAutoNum type="arabicPeriod" startAt="2"/>
            </a:pPr>
            <a:endParaRPr lang="en-US" sz="2400" smtClean="0">
              <a:latin typeface="Arial" pitchFamily="34" charset="0"/>
            </a:endParaRPr>
          </a:p>
          <a:p>
            <a:pPr marL="571500" indent="-571500" eaLnBrk="1" hangingPunct="1">
              <a:buFont typeface="Wingdings" pitchFamily="2" charset="2"/>
              <a:buAutoNum type="arabicPeriod" startAt="3"/>
            </a:pPr>
            <a:r>
              <a:rPr lang="en-US" sz="2400" smtClean="0">
                <a:latin typeface="Arial" pitchFamily="34" charset="0"/>
              </a:rPr>
              <a:t>No other suitable method</a:t>
            </a:r>
          </a:p>
          <a:p>
            <a:pPr marL="571500" indent="-571500" eaLnBrk="1" hangingPunct="1">
              <a:buFont typeface="Wingdings" pitchFamily="2" charset="2"/>
              <a:buAutoNum type="arabicPeriod" startAt="3"/>
            </a:pPr>
            <a:endParaRPr lang="en-US" sz="2400" smtClean="0">
              <a:latin typeface="Arial" pitchFamily="34" charset="0"/>
            </a:endParaRP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400" smtClean="0">
                <a:latin typeface="Arial" pitchFamily="34" charset="0"/>
              </a:rPr>
              <a:t>4.	This is what public wants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Trenchless Methods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211638" cy="5715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Pipe Renewal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z="2000" smtClean="0">
                <a:latin typeface="Arial" pitchFamily="34" charset="0"/>
              </a:rPr>
              <a:t>Cured-in-Place Pipe</a:t>
            </a:r>
          </a:p>
          <a:p>
            <a:pPr eaLnBrk="1" hangingPunct="1"/>
            <a:endParaRPr lang="en-US" sz="2000" smtClean="0">
              <a:latin typeface="Arial" pitchFamily="34" charset="0"/>
            </a:endParaRPr>
          </a:p>
          <a:p>
            <a:pPr eaLnBrk="1" hangingPunct="1"/>
            <a:r>
              <a:rPr lang="en-US" sz="2000" smtClean="0">
                <a:latin typeface="Arial" pitchFamily="34" charset="0"/>
              </a:rPr>
              <a:t>Thermoformed Pipe</a:t>
            </a:r>
          </a:p>
          <a:p>
            <a:pPr eaLnBrk="1" hangingPunct="1"/>
            <a:endParaRPr lang="en-US" sz="2000" smtClean="0">
              <a:latin typeface="Arial" pitchFamily="34" charset="0"/>
            </a:endParaRPr>
          </a:p>
          <a:p>
            <a:pPr eaLnBrk="1" hangingPunct="1"/>
            <a:r>
              <a:rPr lang="en-US" sz="2000" smtClean="0">
                <a:latin typeface="Arial" pitchFamily="34" charset="0"/>
              </a:rPr>
              <a:t>Sliplining</a:t>
            </a:r>
          </a:p>
          <a:p>
            <a:pPr eaLnBrk="1" hangingPunct="1"/>
            <a:endParaRPr lang="en-US" sz="2000" smtClean="0">
              <a:latin typeface="Arial" pitchFamily="34" charset="0"/>
            </a:endParaRPr>
          </a:p>
          <a:p>
            <a:pPr eaLnBrk="1" hangingPunct="1"/>
            <a:r>
              <a:rPr lang="en-US" sz="2000" smtClean="0">
                <a:latin typeface="Arial" pitchFamily="34" charset="0"/>
              </a:rPr>
              <a:t>In-line Replacement</a:t>
            </a:r>
          </a:p>
          <a:p>
            <a:pPr marL="693738" lvl="1" indent="0" eaLnBrk="1" hangingPunct="1">
              <a:buFont typeface="Wingdings" pitchFamily="2" charset="2"/>
              <a:buNone/>
            </a:pPr>
            <a:r>
              <a:rPr lang="en-US" sz="1600" smtClean="0">
                <a:latin typeface="Arial" pitchFamily="34" charset="0"/>
              </a:rPr>
              <a:t>-Pipe Bursting</a:t>
            </a:r>
          </a:p>
          <a:p>
            <a:pPr marL="693738" lvl="1" indent="0" eaLnBrk="1" hangingPunct="1">
              <a:buFont typeface="Wingdings" pitchFamily="2" charset="2"/>
              <a:buNone/>
            </a:pPr>
            <a:r>
              <a:rPr lang="en-US" sz="1600" smtClean="0">
                <a:latin typeface="Arial" pitchFamily="34" charset="0"/>
              </a:rPr>
              <a:t>-Pipe Replacement</a:t>
            </a:r>
          </a:p>
          <a:p>
            <a:pPr marL="693738" lvl="1" indent="0" eaLnBrk="1" hangingPunct="1">
              <a:buFont typeface="Wingdings" pitchFamily="2" charset="2"/>
              <a:buNone/>
            </a:pPr>
            <a:endParaRPr lang="en-US" sz="1600" smtClean="0">
              <a:latin typeface="Arial" pitchFamily="34" charset="0"/>
            </a:endParaRPr>
          </a:p>
          <a:p>
            <a:pPr eaLnBrk="1" hangingPunct="1"/>
            <a:r>
              <a:rPr lang="en-US" sz="2000" smtClean="0">
                <a:latin typeface="Arial" pitchFamily="34" charset="0"/>
              </a:rPr>
              <a:t>Pipe Removal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smtClean="0">
                <a:latin typeface="Arial" pitchFamily="34" charset="0"/>
              </a:rPr>
              <a:t>(</a:t>
            </a:r>
            <a:r>
              <a:rPr lang="en-US" sz="1200" smtClean="0">
                <a:latin typeface="Arial" pitchFamily="34" charset="0"/>
              </a:rPr>
              <a:t>ref: ASTM F-1216- </a:t>
            </a:r>
            <a:r>
              <a:rPr lang="ja-JP" altLang="en-US" sz="1200" smtClean="0">
                <a:latin typeface="Arial" pitchFamily="34" charset="0"/>
              </a:rPr>
              <a:t>“</a:t>
            </a:r>
            <a:r>
              <a:rPr lang="en-US" altLang="ja-JP" sz="1200" smtClean="0">
                <a:latin typeface="Arial" pitchFamily="34" charset="0"/>
              </a:rPr>
              <a:t>Standard Practice for Renewal of Existing Pipelines and Conduits by the Inversion and Curing of Resign Impregnated Tube</a:t>
            </a:r>
            <a:r>
              <a:rPr lang="en-US" altLang="ja-JP" sz="2000" smtClean="0">
                <a:latin typeface="Arial" pitchFamily="34" charset="0"/>
              </a:rPr>
              <a:t>)</a:t>
            </a:r>
            <a:endParaRPr lang="en-US" sz="2000" smtClean="0">
              <a:latin typeface="Arial" pitchFamily="34" charset="0"/>
            </a:endParaRPr>
          </a:p>
        </p:txBody>
      </p:sp>
      <p:sp>
        <p:nvSpPr>
          <p:cNvPr id="37892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1143000"/>
            <a:ext cx="4102100" cy="5715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New Installation</a:t>
            </a:r>
          </a:p>
          <a:p>
            <a:pPr eaLnBrk="1" hangingPunct="1"/>
            <a:endParaRPr lang="en-US" sz="2000" smtClean="0">
              <a:latin typeface="Arial" pitchFamily="34" charset="0"/>
            </a:endParaRPr>
          </a:p>
          <a:p>
            <a:pPr eaLnBrk="1" hangingPunct="1"/>
            <a:r>
              <a:rPr lang="en-US" sz="2000" smtClean="0">
                <a:latin typeface="Arial" pitchFamily="34" charset="0"/>
              </a:rPr>
              <a:t>Pipe Jacking</a:t>
            </a:r>
          </a:p>
          <a:p>
            <a:pPr eaLnBrk="1" hangingPunct="1"/>
            <a:endParaRPr lang="en-US" sz="2000" smtClean="0">
              <a:latin typeface="Arial" pitchFamily="34" charset="0"/>
            </a:endParaRPr>
          </a:p>
          <a:p>
            <a:pPr eaLnBrk="1" hangingPunct="1"/>
            <a:r>
              <a:rPr lang="en-US" sz="2000" smtClean="0">
                <a:latin typeface="Arial" pitchFamily="34" charset="0"/>
              </a:rPr>
              <a:t>Microtunnelling</a:t>
            </a:r>
          </a:p>
          <a:p>
            <a:pPr eaLnBrk="1" hangingPunct="1"/>
            <a:endParaRPr lang="en-US" sz="2000" smtClean="0">
              <a:latin typeface="Arial" pitchFamily="34" charset="0"/>
            </a:endParaRPr>
          </a:p>
          <a:p>
            <a:pPr eaLnBrk="1" hangingPunct="1"/>
            <a:r>
              <a:rPr lang="en-US" sz="2000" smtClean="0">
                <a:latin typeface="Arial" pitchFamily="34" charset="0"/>
              </a:rPr>
              <a:t>Pipe Ramming</a:t>
            </a:r>
          </a:p>
          <a:p>
            <a:pPr eaLnBrk="1" hangingPunct="1"/>
            <a:endParaRPr lang="en-US" sz="2000" smtClean="0">
              <a:latin typeface="Arial" pitchFamily="34" charset="0"/>
            </a:endParaRPr>
          </a:p>
          <a:p>
            <a:pPr eaLnBrk="1" hangingPunct="1"/>
            <a:r>
              <a:rPr lang="en-US" sz="2000" smtClean="0">
                <a:latin typeface="Arial" pitchFamily="34" charset="0"/>
              </a:rPr>
              <a:t>Horizontal Directional Drilling</a:t>
            </a:r>
          </a:p>
          <a:p>
            <a:pPr eaLnBrk="1" hangingPunct="1"/>
            <a:endParaRPr lang="en-US" sz="2000" smtClean="0">
              <a:latin typeface="Arial" pitchFamily="34" charset="0"/>
            </a:endParaRPr>
          </a:p>
          <a:p>
            <a:pPr eaLnBrk="1" hangingPunct="1"/>
            <a:r>
              <a:rPr lang="en-US" sz="2000" smtClean="0">
                <a:latin typeface="Arial" pitchFamily="34" charset="0"/>
              </a:rPr>
              <a:t>Tunnelling </a:t>
            </a:r>
          </a:p>
          <a:p>
            <a:pPr eaLnBrk="1" hangingPunct="1"/>
            <a:endParaRPr lang="en-US" sz="2000" smtClean="0">
              <a:latin typeface="Arial" pitchFamily="34" charset="0"/>
            </a:endParaRPr>
          </a:p>
          <a:p>
            <a:pPr eaLnBrk="1" hangingPunct="1"/>
            <a:r>
              <a:rPr lang="en-US" sz="2000" smtClean="0">
                <a:latin typeface="Arial" pitchFamily="34" charset="0"/>
              </a:rPr>
              <a:t>Guided Auger Boring /Pilot Tube Tunnelling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Placeholder 2"/>
          <p:cNvSpPr>
            <a:spLocks noGrp="1"/>
          </p:cNvSpPr>
          <p:nvPr>
            <p:ph type="body" idx="1"/>
          </p:nvPr>
        </p:nvSpPr>
        <p:spPr>
          <a:xfrm>
            <a:off x="722313" y="1844675"/>
            <a:ext cx="7772400" cy="151288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New Installations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Planning and Design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1258888" y="1268413"/>
            <a:ext cx="6324600" cy="5949950"/>
          </a:xfrm>
        </p:spPr>
        <p:txBody>
          <a:bodyPr/>
          <a:lstStyle/>
          <a:p>
            <a:pPr eaLnBrk="1" hangingPunct="1"/>
            <a:endParaRPr lang="en-US" sz="1800" smtClean="0">
              <a:latin typeface="Arial" pitchFamily="34" charset="0"/>
            </a:endParaRPr>
          </a:p>
          <a:p>
            <a:pPr eaLnBrk="1" hangingPunct="1"/>
            <a:r>
              <a:rPr lang="en-US" sz="2000" smtClean="0">
                <a:latin typeface="Arial" pitchFamily="34" charset="0"/>
              </a:rPr>
              <a:t>Identify need</a:t>
            </a:r>
          </a:p>
          <a:p>
            <a:pPr eaLnBrk="1" hangingPunct="1"/>
            <a:r>
              <a:rPr lang="en-US" sz="2000" smtClean="0">
                <a:latin typeface="Arial" pitchFamily="34" charset="0"/>
              </a:rPr>
              <a:t>Service Requirement (water/sewer/telephone cable/electric power line) </a:t>
            </a:r>
          </a:p>
          <a:p>
            <a:pPr eaLnBrk="1" hangingPunct="1"/>
            <a:r>
              <a:rPr lang="en-US" sz="2000" smtClean="0">
                <a:latin typeface="Arial" pitchFamily="34" charset="0"/>
              </a:rPr>
              <a:t>Alignment</a:t>
            </a:r>
          </a:p>
          <a:p>
            <a:pPr eaLnBrk="1" hangingPunct="1"/>
            <a:r>
              <a:rPr lang="en-US" sz="2000" smtClean="0">
                <a:latin typeface="Arial" pitchFamily="34" charset="0"/>
              </a:rPr>
              <a:t>Hydraulic Design</a:t>
            </a:r>
          </a:p>
          <a:p>
            <a:pPr eaLnBrk="1" hangingPunct="1"/>
            <a:r>
              <a:rPr lang="en-US" sz="2000" smtClean="0">
                <a:latin typeface="Arial" pitchFamily="34" charset="0"/>
              </a:rPr>
              <a:t>Pipe Size</a:t>
            </a:r>
          </a:p>
          <a:p>
            <a:pPr eaLnBrk="1" hangingPunct="1"/>
            <a:r>
              <a:rPr lang="en-US" sz="2000" smtClean="0">
                <a:latin typeface="Arial" pitchFamily="34" charset="0"/>
              </a:rPr>
              <a:t>Ground Investigation</a:t>
            </a:r>
          </a:p>
          <a:p>
            <a:pPr eaLnBrk="1" hangingPunct="1"/>
            <a:r>
              <a:rPr lang="en-US" sz="2000" smtClean="0">
                <a:latin typeface="Arial" pitchFamily="34" charset="0"/>
              </a:rPr>
              <a:t>Selection of Suitable Method</a:t>
            </a:r>
          </a:p>
          <a:p>
            <a:pPr eaLnBrk="1" hangingPunct="1"/>
            <a:r>
              <a:rPr lang="en-US" sz="2000" smtClean="0">
                <a:latin typeface="Arial" pitchFamily="34" charset="0"/>
              </a:rPr>
              <a:t>Selection of Pipe Type</a:t>
            </a:r>
          </a:p>
          <a:p>
            <a:pPr eaLnBrk="1" hangingPunct="1"/>
            <a:r>
              <a:rPr lang="en-US" sz="2000" smtClean="0">
                <a:latin typeface="Arial" pitchFamily="34" charset="0"/>
              </a:rPr>
              <a:t>Design Standard (design life/seismic requirements)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Ground Investigation</a:t>
            </a:r>
            <a:br>
              <a:rPr lang="en-US" smtClean="0">
                <a:latin typeface="Arial" pitchFamily="34" charset="0"/>
              </a:rPr>
            </a:br>
            <a:r>
              <a:rPr lang="en-US" smtClean="0">
                <a:latin typeface="Arial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143000"/>
            <a:ext cx="6324600" cy="53101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  <a:cs typeface="+mn-cs"/>
              </a:rPr>
              <a:t>Land Development </a:t>
            </a:r>
            <a:r>
              <a:rPr lang="en-US" dirty="0">
                <a:ea typeface="+mn-ea"/>
                <a:cs typeface="+mn-cs"/>
              </a:rPr>
              <a:t>H</a:t>
            </a:r>
            <a:r>
              <a:rPr lang="en-US" dirty="0" smtClean="0">
                <a:ea typeface="+mn-ea"/>
                <a:cs typeface="+mn-cs"/>
              </a:rPr>
              <a:t>istory(</a:t>
            </a:r>
            <a:r>
              <a:rPr lang="en-US" sz="2000" dirty="0" smtClean="0">
                <a:ea typeface="+mn-ea"/>
                <a:cs typeface="+mn-cs"/>
              </a:rPr>
              <a:t>municipal achieves/aerial photograph/surficial geological map/site inspection)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0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  <a:cs typeface="+mn-cs"/>
              </a:rPr>
              <a:t>Site Investigation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  <a:cs typeface="+mn-cs"/>
              </a:rPr>
              <a:t>Laboratory Testing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  <a:cs typeface="+mn-cs"/>
              </a:rPr>
              <a:t>Develop Geological Profile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z="400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CA" sz="4000" b="1" smtClean="0">
                <a:latin typeface="Arial" pitchFamily="34" charset="0"/>
              </a:rPr>
              <a:t>PIPE JACKING</a:t>
            </a: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z="4000" b="1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mtClean="0">
              <a:latin typeface="Arial" pitchFamily="34" charset="0"/>
            </a:endParaRPr>
          </a:p>
          <a:p>
            <a:pPr marL="0" indent="0" algn="r" eaLnBrk="1" hangingPunct="1">
              <a:buFont typeface="Wingdings" pitchFamily="2" charset="2"/>
              <a:buNone/>
            </a:pPr>
            <a:endParaRPr lang="en-CA" sz="200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5492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chemeClr val="accent3"/>
                </a:solidFill>
                <a:ea typeface="+mj-ea"/>
                <a:cs typeface="+mj-cs"/>
              </a:rPr>
              <a:t>Presentation Outline</a:t>
            </a:r>
          </a:p>
        </p:txBody>
      </p:sp>
      <p:sp>
        <p:nvSpPr>
          <p:cNvPr id="84994" name="Rectangle 8"/>
          <p:cNvSpPr>
            <a:spLocks noGrp="1" noChangeArrowheads="1"/>
          </p:cNvSpPr>
          <p:nvPr>
            <p:ph idx="1"/>
          </p:nvPr>
        </p:nvSpPr>
        <p:spPr>
          <a:xfrm>
            <a:off x="0" y="765175"/>
            <a:ext cx="8964613" cy="6092825"/>
          </a:xfrm>
        </p:spPr>
        <p:txBody>
          <a:bodyPr/>
          <a:lstStyle/>
          <a:p>
            <a:pPr marL="622300" indent="-622300" defTabSz="76200" eaLnBrk="1" hangingPunct="1">
              <a:buFont typeface="Wingdings" charset="0"/>
              <a:buAutoNum type="arabicPeriod"/>
              <a:defRPr/>
            </a:pPr>
            <a:r>
              <a:rPr lang="en-US" sz="2400" b="1" dirty="0" smtClean="0">
                <a:latin typeface="Arial" charset="0"/>
                <a:ea typeface="ＭＳ Ｐゴシック" charset="0"/>
              </a:rPr>
              <a:t>Open Cut Method</a:t>
            </a:r>
          </a:p>
          <a:p>
            <a:pPr marL="0" indent="0" defTabSz="76200" eaLnBrk="1" hangingPunct="1">
              <a:buFont typeface="Arial" charset="0"/>
              <a:buNone/>
              <a:defRPr/>
            </a:pPr>
            <a:endParaRPr lang="en-US" sz="2400" b="1" dirty="0">
              <a:latin typeface="Arial" charset="0"/>
              <a:ea typeface="ＭＳ Ｐゴシック" charset="0"/>
            </a:endParaRPr>
          </a:p>
          <a:p>
            <a:pPr marL="571500" indent="-571500" eaLnBrk="1" hangingPunct="1">
              <a:buFont typeface="Wingdings" charset="0"/>
              <a:buAutoNum type="arabicPeriod" startAt="2"/>
              <a:defRPr/>
            </a:pPr>
            <a:r>
              <a:rPr lang="en-US" sz="24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2400" b="1" dirty="0">
                <a:latin typeface="Arial" charset="0"/>
                <a:ea typeface="ＭＳ Ｐゴシック" charset="0"/>
              </a:rPr>
              <a:t>Trenchless </a:t>
            </a:r>
            <a:r>
              <a:rPr lang="en-US" sz="2400" b="1" dirty="0" smtClean="0">
                <a:latin typeface="Arial" charset="0"/>
                <a:ea typeface="ＭＳ Ｐゴシック" charset="0"/>
              </a:rPr>
              <a:t>method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2400" b="1" dirty="0">
              <a:latin typeface="Arial" charset="0"/>
              <a:ea typeface="ＭＳ Ｐゴシック" charset="0"/>
            </a:endParaRPr>
          </a:p>
          <a:p>
            <a:pPr marL="571500" indent="-571500" eaLnBrk="1" hangingPunct="1">
              <a:buFont typeface="Wingdings" charset="0"/>
              <a:buAutoNum type="arabicPeriod" startAt="3"/>
              <a:defRPr/>
            </a:pPr>
            <a:r>
              <a:rPr lang="en-US" sz="2400" b="1" dirty="0">
                <a:latin typeface="Arial" charset="0"/>
                <a:ea typeface="ＭＳ Ｐゴシック" charset="0"/>
              </a:rPr>
              <a:t>Type of Trenchless </a:t>
            </a:r>
            <a:r>
              <a:rPr lang="en-US" sz="2400" b="1" dirty="0" smtClean="0">
                <a:latin typeface="Arial" charset="0"/>
                <a:ea typeface="ＭＳ Ｐゴシック" charset="0"/>
              </a:rPr>
              <a:t>methods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2400" dirty="0">
              <a:latin typeface="Arial" charset="0"/>
              <a:ea typeface="ＭＳ Ｐゴシック" charset="0"/>
            </a:endParaRPr>
          </a:p>
          <a:p>
            <a:pPr marL="571500" indent="-571500" eaLnBrk="1" hangingPunct="1">
              <a:buFont typeface="Wingdings" charset="0"/>
              <a:buAutoNum type="arabicPeriod" startAt="4"/>
              <a:defRPr/>
            </a:pPr>
            <a:r>
              <a:rPr lang="en-US" sz="2400" b="1" dirty="0" smtClean="0">
                <a:latin typeface="Arial" charset="0"/>
                <a:ea typeface="ＭＳ Ｐゴシック" charset="0"/>
              </a:rPr>
              <a:t>New </a:t>
            </a:r>
            <a:r>
              <a:rPr lang="en-US" sz="2400" b="1" dirty="0">
                <a:latin typeface="Arial" charset="0"/>
                <a:ea typeface="ＭＳ Ｐゴシック" charset="0"/>
              </a:rPr>
              <a:t>construction </a:t>
            </a:r>
            <a:r>
              <a:rPr lang="en-US" sz="2400" b="1" dirty="0" smtClean="0">
                <a:latin typeface="Arial" charset="0"/>
                <a:ea typeface="ＭＳ Ｐゴシック" charset="0"/>
              </a:rPr>
              <a:t>by Trenchless</a:t>
            </a:r>
          </a:p>
          <a:p>
            <a:pPr marL="571500" indent="-571500" eaLnBrk="1" hangingPunct="1">
              <a:buFont typeface="Wingdings" charset="0"/>
              <a:buAutoNum type="arabicPeriod" startAt="4"/>
              <a:defRPr/>
            </a:pPr>
            <a:endParaRPr lang="en-US" sz="2400" b="1" dirty="0">
              <a:latin typeface="Arial" charset="0"/>
              <a:ea typeface="ＭＳ Ｐゴシック" charset="0"/>
            </a:endParaRPr>
          </a:p>
          <a:p>
            <a:pPr marL="571500" indent="-571500" eaLnBrk="1" hangingPunct="1">
              <a:buFont typeface="Wingdings" charset="0"/>
              <a:buNone/>
              <a:defRPr/>
            </a:pPr>
            <a:r>
              <a:rPr lang="en-US" sz="2400" dirty="0">
                <a:latin typeface="Arial" charset="0"/>
                <a:ea typeface="ＭＳ Ｐゴシック" charset="0"/>
              </a:rPr>
              <a:t>5.    </a:t>
            </a:r>
            <a:r>
              <a:rPr lang="en-US" sz="2400" b="1" dirty="0">
                <a:latin typeface="Arial" charset="0"/>
                <a:ea typeface="ＭＳ Ｐゴシック" charset="0"/>
              </a:rPr>
              <a:t>Case histories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 charset="0"/>
                <a:ea typeface="+mj-ea"/>
                <a:cs typeface="+mj-cs"/>
              </a:rPr>
              <a:t> Pipe Jacking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-36513" y="1143000"/>
            <a:ext cx="9180513" cy="4114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sz="2400" b="1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sz="2400" b="1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"A technique of installing pipes</a:t>
            </a:r>
            <a:r>
              <a:rPr lang="en-CA" sz="2400" smtClean="0">
                <a:latin typeface="Arial" pitchFamily="34" charset="0"/>
                <a:cs typeface="Arial" pitchFamily="34" charset="0"/>
              </a:rPr>
              <a:t> by driving a line of them through</a:t>
            </a:r>
            <a:br>
              <a:rPr lang="en-CA" sz="2400" smtClean="0">
                <a:latin typeface="Arial" pitchFamily="34" charset="0"/>
                <a:cs typeface="Arial" pitchFamily="34" charset="0"/>
              </a:rPr>
            </a:br>
            <a:r>
              <a:rPr lang="en-CA" sz="2400" smtClean="0">
                <a:latin typeface="Arial" pitchFamily="34" charset="0"/>
                <a:cs typeface="Arial" pitchFamily="34" charset="0"/>
              </a:rPr>
              <a:t>ground with hydraulic rams from</a:t>
            </a:r>
            <a:br>
              <a:rPr lang="en-CA" sz="2400" smtClean="0">
                <a:latin typeface="Arial" pitchFamily="34" charset="0"/>
                <a:cs typeface="Arial" pitchFamily="34" charset="0"/>
              </a:rPr>
            </a:br>
            <a:r>
              <a:rPr lang="en-CA" sz="2400" smtClean="0">
                <a:latin typeface="Arial" pitchFamily="34" charset="0"/>
                <a:cs typeface="Arial" pitchFamily="34" charset="0"/>
              </a:rPr>
              <a:t>a prepared jacking pit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"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sz="24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857250"/>
            <a:ext cx="71437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7586" name="Presentation" r:id="rId3" imgW="4570315" imgH="3427437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i-IN" smtClean="0">
              <a:latin typeface="Arial" pitchFamily="34" charset="0"/>
            </a:endParaRPr>
          </a:p>
        </p:txBody>
      </p:sp>
      <p:pic>
        <p:nvPicPr>
          <p:cNvPr id="68611" name="Picture 2" descr="\\Bur1-s-print\userstransfer\Jchu\VGS Trenchless Excavation\Napier\Entry Pit\Napier St Shaf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571500" y="-557213"/>
            <a:ext cx="9715500" cy="74152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\\Bur1-s-print\userstransfer\Jchu\VGS Trenchless Excavation\Napier\Entry Pit\Picture 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8" y="-2341563"/>
            <a:ext cx="8656637" cy="1154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z="400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CA" sz="4000" b="1" smtClean="0">
                <a:latin typeface="Arial" pitchFamily="34" charset="0"/>
              </a:rPr>
              <a:t>MICROTUNNELLING</a:t>
            </a: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z="4000" b="1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mtClean="0">
              <a:latin typeface="Arial" pitchFamily="34" charset="0"/>
            </a:endParaRPr>
          </a:p>
          <a:p>
            <a:pPr marL="0" indent="0" algn="r" eaLnBrk="1" hangingPunct="1">
              <a:buFont typeface="Wingdings" pitchFamily="2" charset="2"/>
              <a:buNone/>
            </a:pPr>
            <a:endParaRPr lang="en-CA" sz="200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latin typeface="Arial" charset="0"/>
                <a:ea typeface="+mj-ea"/>
                <a:cs typeface="+mj-cs"/>
              </a:rPr>
              <a:t>Microtunnelling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971550" y="1143000"/>
            <a:ext cx="8064500" cy="4114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sz="2400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sz="2400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sz="2800" smtClean="0">
                <a:latin typeface="Arial" pitchFamily="34" charset="0"/>
                <a:cs typeface="Arial" pitchFamily="34" charset="0"/>
              </a:rPr>
              <a:t>"A remotely controlled, laser guided, pipe jacking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2800" smtClean="0">
                <a:latin typeface="Arial" pitchFamily="34" charset="0"/>
                <a:cs typeface="Arial" pitchFamily="34" charset="0"/>
              </a:rPr>
              <a:t> system in which personnel entry is not required"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scan_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125538"/>
            <a:ext cx="5546725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ctangle 4"/>
          <p:cNvSpPr>
            <a:spLocks noChangeArrowheads="1"/>
          </p:cNvSpPr>
          <p:nvPr/>
        </p:nvSpPr>
        <p:spPr bwMode="auto">
          <a:xfrm>
            <a:off x="2185988" y="6021388"/>
            <a:ext cx="6634162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/>
              <a:t>A general layout of Microtunnelling set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z="400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CA" sz="4000" b="1" smtClean="0">
                <a:latin typeface="Arial" pitchFamily="34" charset="0"/>
              </a:rPr>
              <a:t>PIPE RAMMING</a:t>
            </a: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z="4000" b="1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mtClean="0">
              <a:latin typeface="Arial" pitchFamily="34" charset="0"/>
            </a:endParaRPr>
          </a:p>
          <a:p>
            <a:pPr marL="0" indent="0" algn="r" eaLnBrk="1" hangingPunct="1">
              <a:buFont typeface="Wingdings" pitchFamily="2" charset="2"/>
              <a:buNone/>
            </a:pPr>
            <a:endParaRPr lang="en-CA" sz="200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>
              <a:latin typeface="Arial" pitchFamily="34" charset="0"/>
            </a:endParaRPr>
          </a:p>
          <a:p>
            <a:pPr eaLnBrk="1" hangingPunct="1"/>
            <a:endParaRPr lang="en-CA" smtClean="0">
              <a:latin typeface="Arial" pitchFamily="34" charset="0"/>
            </a:endParaRPr>
          </a:p>
          <a:p>
            <a:pPr eaLnBrk="1" hangingPunct="1"/>
            <a:r>
              <a:rPr lang="en-CA" smtClean="0">
                <a:latin typeface="Arial" pitchFamily="34" charset="0"/>
              </a:rPr>
              <a:t>A method of installing pipes by  ramming it using an air Hammer</a:t>
            </a:r>
          </a:p>
          <a:p>
            <a:pPr eaLnBrk="1" hangingPunct="1"/>
            <a:endParaRPr lang="en-CA" smtClean="0">
              <a:latin typeface="Arial" pitchFamily="34" charset="0"/>
            </a:endParaRPr>
          </a:p>
          <a:p>
            <a:pPr eaLnBrk="1" hangingPunct="1"/>
            <a:endParaRPr lang="en-CA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-242888"/>
            <a:ext cx="8229600" cy="1727201"/>
          </a:xfrm>
        </p:spPr>
        <p:txBody>
          <a:bodyPr/>
          <a:lstStyle/>
          <a:p>
            <a:pPr algn="ctr" eaLnBrk="1" hangingPunct="1"/>
            <a:r>
              <a:rPr lang="en-US" smtClean="0">
                <a:solidFill>
                  <a:schemeClr val="tx1"/>
                </a:solidFill>
              </a:rPr>
              <a:t> Open Cut </a:t>
            </a: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1507" name="Rectangle 4"/>
          <p:cNvSpPr>
            <a:spLocks noGrp="1" noTextEdit="1"/>
          </p:cNvSpPr>
          <p:nvPr>
            <p:ph type="body" idx="1"/>
          </p:nvPr>
        </p:nvSpPr>
        <p:spPr>
          <a:xfrm>
            <a:off x="1600200" y="8229600"/>
            <a:ext cx="8229600" cy="4114800"/>
          </a:xfrm>
          <a:custGeom>
            <a:avLst/>
            <a:gdLst>
              <a:gd name="T0" fmla="*/ 2147483646 w 1390"/>
              <a:gd name="T1" fmla="*/ 2147483646 h 3052"/>
              <a:gd name="T2" fmla="*/ 2147483646 w 1390"/>
              <a:gd name="T3" fmla="*/ 2147483646 h 3052"/>
              <a:gd name="T4" fmla="*/ 2147483646 w 1390"/>
              <a:gd name="T5" fmla="*/ 2147483646 h 3052"/>
              <a:gd name="T6" fmla="*/ 2147483646 w 1390"/>
              <a:gd name="T7" fmla="*/ 2147483646 h 3052"/>
              <a:gd name="T8" fmla="*/ 2147483646 w 1390"/>
              <a:gd name="T9" fmla="*/ 2147483646 h 3052"/>
              <a:gd name="T10" fmla="*/ 2147483646 w 1390"/>
              <a:gd name="T11" fmla="*/ 2147483646 h 3052"/>
              <a:gd name="T12" fmla="*/ 2147483646 w 1390"/>
              <a:gd name="T13" fmla="*/ 2147483646 h 3052"/>
              <a:gd name="T14" fmla="*/ 2147483646 w 1390"/>
              <a:gd name="T15" fmla="*/ 2147483646 h 3052"/>
              <a:gd name="T16" fmla="*/ 2147483646 w 1390"/>
              <a:gd name="T17" fmla="*/ 2147483646 h 3052"/>
              <a:gd name="T18" fmla="*/ 2147483646 w 1390"/>
              <a:gd name="T19" fmla="*/ 2147483646 h 3052"/>
              <a:gd name="T20" fmla="*/ 2147483646 w 1390"/>
              <a:gd name="T21" fmla="*/ 2147483646 h 3052"/>
              <a:gd name="T22" fmla="*/ 2147483646 w 1390"/>
              <a:gd name="T23" fmla="*/ 2147483646 h 3052"/>
              <a:gd name="T24" fmla="*/ 2147483646 w 1390"/>
              <a:gd name="T25" fmla="*/ 2147483646 h 3052"/>
              <a:gd name="T26" fmla="*/ 2147483646 w 1390"/>
              <a:gd name="T27" fmla="*/ 2147483646 h 3052"/>
              <a:gd name="T28" fmla="*/ 2147483646 w 1390"/>
              <a:gd name="T29" fmla="*/ 2147483646 h 3052"/>
              <a:gd name="T30" fmla="*/ 2147483646 w 1390"/>
              <a:gd name="T31" fmla="*/ 2147483646 h 3052"/>
              <a:gd name="T32" fmla="*/ 2147483646 w 1390"/>
              <a:gd name="T33" fmla="*/ 2147483646 h 3052"/>
              <a:gd name="T34" fmla="*/ 2147483646 w 1390"/>
              <a:gd name="T35" fmla="*/ 2147483646 h 3052"/>
              <a:gd name="T36" fmla="*/ 2147483646 w 1390"/>
              <a:gd name="T37" fmla="*/ 2147483646 h 3052"/>
              <a:gd name="T38" fmla="*/ 2147483646 w 1390"/>
              <a:gd name="T39" fmla="*/ 2147483646 h 3052"/>
              <a:gd name="T40" fmla="*/ 2147483646 w 1390"/>
              <a:gd name="T41" fmla="*/ 2147483646 h 3052"/>
              <a:gd name="T42" fmla="*/ 2147483646 w 1390"/>
              <a:gd name="T43" fmla="*/ 2147483646 h 3052"/>
              <a:gd name="T44" fmla="*/ 2147483646 w 1390"/>
              <a:gd name="T45" fmla="*/ 2147483646 h 3052"/>
              <a:gd name="T46" fmla="*/ 2147483646 w 1390"/>
              <a:gd name="T47" fmla="*/ 2147483646 h 3052"/>
              <a:gd name="T48" fmla="*/ 2147483646 w 1390"/>
              <a:gd name="T49" fmla="*/ 2147483646 h 3052"/>
              <a:gd name="T50" fmla="*/ 2147483646 w 1390"/>
              <a:gd name="T51" fmla="*/ 2147483646 h 3052"/>
              <a:gd name="T52" fmla="*/ 2147483646 w 1390"/>
              <a:gd name="T53" fmla="*/ 2147483646 h 3052"/>
              <a:gd name="T54" fmla="*/ 2147483646 w 1390"/>
              <a:gd name="T55" fmla="*/ 2147483646 h 3052"/>
              <a:gd name="T56" fmla="*/ 2147483646 w 1390"/>
              <a:gd name="T57" fmla="*/ 2147483646 h 3052"/>
              <a:gd name="T58" fmla="*/ 2147483646 w 1390"/>
              <a:gd name="T59" fmla="*/ 2147483646 h 30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390"/>
              <a:gd name="T91" fmla="*/ 0 h 3052"/>
              <a:gd name="T92" fmla="*/ 1390 w 1390"/>
              <a:gd name="T93" fmla="*/ 3052 h 30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390" h="3052">
                <a:moveTo>
                  <a:pt x="55" y="4"/>
                </a:moveTo>
                <a:cubicBezTo>
                  <a:pt x="497" y="6"/>
                  <a:pt x="939" y="0"/>
                  <a:pt x="1381" y="11"/>
                </a:cubicBezTo>
                <a:cubicBezTo>
                  <a:pt x="1390" y="11"/>
                  <a:pt x="1375" y="29"/>
                  <a:pt x="1374" y="38"/>
                </a:cubicBezTo>
                <a:cubicBezTo>
                  <a:pt x="1371" y="61"/>
                  <a:pt x="1371" y="85"/>
                  <a:pt x="1367" y="108"/>
                </a:cubicBezTo>
                <a:cubicBezTo>
                  <a:pt x="1360" y="154"/>
                  <a:pt x="1323" y="204"/>
                  <a:pt x="1304" y="247"/>
                </a:cubicBezTo>
                <a:cubicBezTo>
                  <a:pt x="1253" y="365"/>
                  <a:pt x="1237" y="516"/>
                  <a:pt x="1179" y="628"/>
                </a:cubicBezTo>
                <a:cubicBezTo>
                  <a:pt x="1168" y="681"/>
                  <a:pt x="1162" y="726"/>
                  <a:pt x="1138" y="774"/>
                </a:cubicBezTo>
                <a:cubicBezTo>
                  <a:pt x="1136" y="795"/>
                  <a:pt x="1136" y="817"/>
                  <a:pt x="1131" y="837"/>
                </a:cubicBezTo>
                <a:cubicBezTo>
                  <a:pt x="1127" y="852"/>
                  <a:pt x="1114" y="863"/>
                  <a:pt x="1110" y="878"/>
                </a:cubicBezTo>
                <a:cubicBezTo>
                  <a:pt x="1095" y="932"/>
                  <a:pt x="1096" y="978"/>
                  <a:pt x="1075" y="1031"/>
                </a:cubicBezTo>
                <a:cubicBezTo>
                  <a:pt x="1066" y="1084"/>
                  <a:pt x="1062" y="1140"/>
                  <a:pt x="1041" y="1190"/>
                </a:cubicBezTo>
                <a:cubicBezTo>
                  <a:pt x="1024" y="1311"/>
                  <a:pt x="989" y="1442"/>
                  <a:pt x="950" y="1558"/>
                </a:cubicBezTo>
                <a:cubicBezTo>
                  <a:pt x="944" y="1591"/>
                  <a:pt x="946" y="1595"/>
                  <a:pt x="937" y="1621"/>
                </a:cubicBezTo>
                <a:cubicBezTo>
                  <a:pt x="933" y="1635"/>
                  <a:pt x="923" y="1662"/>
                  <a:pt x="923" y="1662"/>
                </a:cubicBezTo>
                <a:cubicBezTo>
                  <a:pt x="917" y="1707"/>
                  <a:pt x="909" y="1745"/>
                  <a:pt x="895" y="1787"/>
                </a:cubicBezTo>
                <a:cubicBezTo>
                  <a:pt x="887" y="1846"/>
                  <a:pt x="875" y="1902"/>
                  <a:pt x="867" y="1961"/>
                </a:cubicBezTo>
                <a:cubicBezTo>
                  <a:pt x="866" y="1971"/>
                  <a:pt x="856" y="1979"/>
                  <a:pt x="853" y="1989"/>
                </a:cubicBezTo>
                <a:cubicBezTo>
                  <a:pt x="847" y="2007"/>
                  <a:pt x="843" y="2025"/>
                  <a:pt x="839" y="2044"/>
                </a:cubicBezTo>
                <a:cubicBezTo>
                  <a:pt x="837" y="2056"/>
                  <a:pt x="836" y="2068"/>
                  <a:pt x="832" y="2079"/>
                </a:cubicBezTo>
                <a:cubicBezTo>
                  <a:pt x="816" y="2130"/>
                  <a:pt x="821" y="2081"/>
                  <a:pt x="812" y="2134"/>
                </a:cubicBezTo>
                <a:cubicBezTo>
                  <a:pt x="802" y="2193"/>
                  <a:pt x="797" y="2254"/>
                  <a:pt x="770" y="2308"/>
                </a:cubicBezTo>
                <a:cubicBezTo>
                  <a:pt x="763" y="2354"/>
                  <a:pt x="758" y="2402"/>
                  <a:pt x="749" y="2447"/>
                </a:cubicBezTo>
                <a:cubicBezTo>
                  <a:pt x="742" y="2481"/>
                  <a:pt x="719" y="2528"/>
                  <a:pt x="708" y="2565"/>
                </a:cubicBezTo>
                <a:cubicBezTo>
                  <a:pt x="698" y="2644"/>
                  <a:pt x="677" y="2719"/>
                  <a:pt x="652" y="2794"/>
                </a:cubicBezTo>
                <a:cubicBezTo>
                  <a:pt x="639" y="2834"/>
                  <a:pt x="642" y="2877"/>
                  <a:pt x="631" y="2918"/>
                </a:cubicBezTo>
                <a:cubicBezTo>
                  <a:pt x="629" y="2957"/>
                  <a:pt x="633" y="2998"/>
                  <a:pt x="624" y="3036"/>
                </a:cubicBezTo>
                <a:cubicBezTo>
                  <a:pt x="621" y="3052"/>
                  <a:pt x="532" y="3037"/>
                  <a:pt x="492" y="3036"/>
                </a:cubicBezTo>
                <a:cubicBezTo>
                  <a:pt x="346" y="3032"/>
                  <a:pt x="201" y="3031"/>
                  <a:pt x="55" y="3029"/>
                </a:cubicBezTo>
                <a:cubicBezTo>
                  <a:pt x="51" y="2635"/>
                  <a:pt x="42" y="2243"/>
                  <a:pt x="34" y="1850"/>
                </a:cubicBezTo>
                <a:cubicBezTo>
                  <a:pt x="32" y="1610"/>
                  <a:pt x="0" y="4"/>
                  <a:pt x="55" y="4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alpha val="59000"/>
                </a:schemeClr>
              </a:gs>
              <a:gs pos="100000">
                <a:schemeClr val="bg2"/>
              </a:gs>
            </a:gsLst>
            <a:lin ang="0" scaled="1"/>
          </a:gradFill>
          <a:ln>
            <a:solidFill>
              <a:schemeClr val="tx1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 flipV="1">
            <a:off x="4038600" y="2052638"/>
            <a:ext cx="0" cy="403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9" name="Line 7"/>
          <p:cNvSpPr>
            <a:spLocks noChangeShapeType="1"/>
          </p:cNvSpPr>
          <p:nvPr/>
        </p:nvSpPr>
        <p:spPr bwMode="auto">
          <a:xfrm>
            <a:off x="914400" y="2052638"/>
            <a:ext cx="708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0" name="Line 8"/>
          <p:cNvSpPr>
            <a:spLocks noChangeShapeType="1"/>
          </p:cNvSpPr>
          <p:nvPr/>
        </p:nvSpPr>
        <p:spPr bwMode="auto">
          <a:xfrm flipH="1">
            <a:off x="5257800" y="2052638"/>
            <a:ext cx="1143000" cy="480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1" name="Line 9"/>
          <p:cNvSpPr>
            <a:spLocks noChangeShapeType="1"/>
          </p:cNvSpPr>
          <p:nvPr/>
        </p:nvSpPr>
        <p:spPr bwMode="auto">
          <a:xfrm>
            <a:off x="4038600" y="2128838"/>
            <a:ext cx="0" cy="472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2" name="Line 10"/>
          <p:cNvSpPr>
            <a:spLocks noChangeShapeType="1"/>
          </p:cNvSpPr>
          <p:nvPr/>
        </p:nvSpPr>
        <p:spPr bwMode="auto">
          <a:xfrm flipH="1">
            <a:off x="1219200" y="6853238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3" name="Rectangle 11"/>
          <p:cNvSpPr>
            <a:spLocks noChangeArrowheads="1"/>
          </p:cNvSpPr>
          <p:nvPr/>
        </p:nvSpPr>
        <p:spPr bwMode="auto">
          <a:xfrm>
            <a:off x="0" y="1905000"/>
            <a:ext cx="4038600" cy="49530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765E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hi-IN"/>
          </a:p>
        </p:txBody>
      </p:sp>
      <p:sp>
        <p:nvSpPr>
          <p:cNvPr id="21514" name="Rectangle 12"/>
          <p:cNvSpPr>
            <a:spLocks noChangeArrowheads="1"/>
          </p:cNvSpPr>
          <p:nvPr/>
        </p:nvSpPr>
        <p:spPr bwMode="auto">
          <a:xfrm>
            <a:off x="4038600" y="2057400"/>
            <a:ext cx="5105400" cy="48006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765E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hi-IN"/>
          </a:p>
        </p:txBody>
      </p:sp>
      <p:sp>
        <p:nvSpPr>
          <p:cNvPr id="21515" name="Text Box 14"/>
          <p:cNvSpPr txBox="1">
            <a:spLocks noChangeArrowheads="1"/>
          </p:cNvSpPr>
          <p:nvPr/>
        </p:nvSpPr>
        <p:spPr bwMode="auto">
          <a:xfrm flipH="1" flipV="1">
            <a:off x="3984625" y="22733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 eaLnBrk="1" hangingPunct="1"/>
            <a:endParaRPr lang="hi-IN"/>
          </a:p>
        </p:txBody>
      </p:sp>
      <p:sp>
        <p:nvSpPr>
          <p:cNvPr id="21516" name="Text Box 15"/>
          <p:cNvSpPr txBox="1">
            <a:spLocks noChangeArrowheads="1"/>
          </p:cNvSpPr>
          <p:nvPr/>
        </p:nvSpPr>
        <p:spPr bwMode="auto">
          <a:xfrm>
            <a:off x="6084888" y="5481638"/>
            <a:ext cx="1943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/>
              <a:t>Surround bedding</a:t>
            </a:r>
          </a:p>
        </p:txBody>
      </p:sp>
      <p:sp>
        <p:nvSpPr>
          <p:cNvPr id="21517" name="Text Box 16"/>
          <p:cNvSpPr txBox="1">
            <a:spLocks noChangeArrowheads="1"/>
          </p:cNvSpPr>
          <p:nvPr/>
        </p:nvSpPr>
        <p:spPr bwMode="auto">
          <a:xfrm>
            <a:off x="6011863" y="5862638"/>
            <a:ext cx="15128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/>
              <a:t>Installed Pipe</a:t>
            </a:r>
          </a:p>
        </p:txBody>
      </p:sp>
      <p:sp>
        <p:nvSpPr>
          <p:cNvPr id="21518" name="Line 17"/>
          <p:cNvSpPr>
            <a:spLocks noChangeShapeType="1"/>
          </p:cNvSpPr>
          <p:nvPr/>
        </p:nvSpPr>
        <p:spPr bwMode="auto">
          <a:xfrm>
            <a:off x="2819400" y="5938838"/>
            <a:ext cx="1247775" cy="11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9" name="Text Box 18"/>
          <p:cNvSpPr txBox="1">
            <a:spLocks noChangeArrowheads="1"/>
          </p:cNvSpPr>
          <p:nvPr/>
        </p:nvSpPr>
        <p:spPr bwMode="auto">
          <a:xfrm>
            <a:off x="2041525" y="57467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hi-IN"/>
          </a:p>
        </p:txBody>
      </p:sp>
      <p:sp>
        <p:nvSpPr>
          <p:cNvPr id="21520" name="Text Box 23"/>
          <p:cNvSpPr txBox="1">
            <a:spLocks noChangeArrowheads="1"/>
          </p:cNvSpPr>
          <p:nvPr/>
        </p:nvSpPr>
        <p:spPr bwMode="auto">
          <a:xfrm>
            <a:off x="1066800" y="5634038"/>
            <a:ext cx="18843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Zone affected when </a:t>
            </a:r>
          </a:p>
          <a:p>
            <a:pPr eaLnBrk="1" hangingPunct="1"/>
            <a:r>
              <a:rPr lang="en-US" sz="1400" b="1"/>
              <a:t>pipe is installed by</a:t>
            </a:r>
          </a:p>
          <a:p>
            <a:pPr eaLnBrk="1" hangingPunct="1"/>
            <a:r>
              <a:rPr lang="en-US" sz="1400" b="1"/>
              <a:t>Trenchless method</a:t>
            </a:r>
          </a:p>
        </p:txBody>
      </p:sp>
      <p:sp>
        <p:nvSpPr>
          <p:cNvPr id="21521" name="Text Box 24"/>
          <p:cNvSpPr txBox="1">
            <a:spLocks noChangeArrowheads="1"/>
          </p:cNvSpPr>
          <p:nvPr/>
        </p:nvSpPr>
        <p:spPr bwMode="auto">
          <a:xfrm>
            <a:off x="914400" y="3079750"/>
            <a:ext cx="3048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/>
              <a:t>Native Soil</a:t>
            </a:r>
          </a:p>
        </p:txBody>
      </p:sp>
      <p:sp>
        <p:nvSpPr>
          <p:cNvPr id="21522" name="Text Box 25"/>
          <p:cNvSpPr txBox="1">
            <a:spLocks noChangeArrowheads="1"/>
          </p:cNvSpPr>
          <p:nvPr/>
        </p:nvSpPr>
        <p:spPr bwMode="auto">
          <a:xfrm>
            <a:off x="6232525" y="3155950"/>
            <a:ext cx="132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/>
              <a:t>Native soil</a:t>
            </a:r>
          </a:p>
        </p:txBody>
      </p:sp>
      <p:sp>
        <p:nvSpPr>
          <p:cNvPr id="21523" name="Text Box 26"/>
          <p:cNvSpPr txBox="1">
            <a:spLocks noChangeArrowheads="1"/>
          </p:cNvSpPr>
          <p:nvPr/>
        </p:nvSpPr>
        <p:spPr bwMode="auto">
          <a:xfrm>
            <a:off x="4191000" y="3424238"/>
            <a:ext cx="1225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(Open cut to</a:t>
            </a:r>
          </a:p>
          <a:p>
            <a:pPr eaLnBrk="1" hangingPunct="1"/>
            <a:r>
              <a:rPr lang="en-US" sz="1400" b="1"/>
              <a:t>Install pipe)</a:t>
            </a:r>
          </a:p>
        </p:txBody>
      </p:sp>
      <p:sp>
        <p:nvSpPr>
          <p:cNvPr id="21524" name="Line 27"/>
          <p:cNvSpPr>
            <a:spLocks noChangeShapeType="1"/>
          </p:cNvSpPr>
          <p:nvPr/>
        </p:nvSpPr>
        <p:spPr bwMode="auto">
          <a:xfrm>
            <a:off x="5562600" y="20526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5" name="Freeform 28"/>
          <p:cNvSpPr>
            <a:spLocks/>
          </p:cNvSpPr>
          <p:nvPr/>
        </p:nvSpPr>
        <p:spPr bwMode="auto">
          <a:xfrm>
            <a:off x="5638800" y="2052638"/>
            <a:ext cx="76200" cy="1587"/>
          </a:xfrm>
          <a:custGeom>
            <a:avLst/>
            <a:gdLst>
              <a:gd name="T0" fmla="*/ 0 w 48"/>
              <a:gd name="T1" fmla="*/ 0 h 1"/>
              <a:gd name="T2" fmla="*/ 2147483646 w 48"/>
              <a:gd name="T3" fmla="*/ 0 h 1"/>
              <a:gd name="T4" fmla="*/ 0 w 48"/>
              <a:gd name="T5" fmla="*/ 0 h 1"/>
              <a:gd name="T6" fmla="*/ 0 60000 65536"/>
              <a:gd name="T7" fmla="*/ 0 60000 65536"/>
              <a:gd name="T8" fmla="*/ 0 60000 65536"/>
              <a:gd name="T9" fmla="*/ 0 w 48"/>
              <a:gd name="T10" fmla="*/ 0 h 1"/>
              <a:gd name="T11" fmla="*/ 48 w 48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1">
                <a:moveTo>
                  <a:pt x="0" y="0"/>
                </a:moveTo>
                <a:cubicBezTo>
                  <a:pt x="0" y="0"/>
                  <a:pt x="48" y="0"/>
                  <a:pt x="48" y="0"/>
                </a:cubicBezTo>
                <a:cubicBezTo>
                  <a:pt x="48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6" name="Freeform 29"/>
          <p:cNvSpPr>
            <a:spLocks/>
          </p:cNvSpPr>
          <p:nvPr/>
        </p:nvSpPr>
        <p:spPr bwMode="auto">
          <a:xfrm>
            <a:off x="5486400" y="2052638"/>
            <a:ext cx="76200" cy="1587"/>
          </a:xfrm>
          <a:custGeom>
            <a:avLst/>
            <a:gdLst>
              <a:gd name="T0" fmla="*/ 0 w 48"/>
              <a:gd name="T1" fmla="*/ 0 h 1"/>
              <a:gd name="T2" fmla="*/ 2147483646 w 48"/>
              <a:gd name="T3" fmla="*/ 0 h 1"/>
              <a:gd name="T4" fmla="*/ 0 w 48"/>
              <a:gd name="T5" fmla="*/ 0 h 1"/>
              <a:gd name="T6" fmla="*/ 0 60000 65536"/>
              <a:gd name="T7" fmla="*/ 0 60000 65536"/>
              <a:gd name="T8" fmla="*/ 0 60000 65536"/>
              <a:gd name="T9" fmla="*/ 0 w 48"/>
              <a:gd name="T10" fmla="*/ 0 h 1"/>
              <a:gd name="T11" fmla="*/ 48 w 48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1">
                <a:moveTo>
                  <a:pt x="0" y="0"/>
                </a:moveTo>
                <a:cubicBezTo>
                  <a:pt x="0" y="0"/>
                  <a:pt x="48" y="0"/>
                  <a:pt x="48" y="0"/>
                </a:cubicBezTo>
                <a:cubicBezTo>
                  <a:pt x="48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7" name="Freeform 30"/>
          <p:cNvSpPr>
            <a:spLocks/>
          </p:cNvSpPr>
          <p:nvPr/>
        </p:nvSpPr>
        <p:spPr bwMode="auto">
          <a:xfrm>
            <a:off x="4067175" y="2060575"/>
            <a:ext cx="1905000" cy="4324350"/>
          </a:xfrm>
          <a:custGeom>
            <a:avLst/>
            <a:gdLst>
              <a:gd name="T0" fmla="*/ 2147483646 w 899"/>
              <a:gd name="T1" fmla="*/ 2147483646 h 1998"/>
              <a:gd name="T2" fmla="*/ 2147483646 w 899"/>
              <a:gd name="T3" fmla="*/ 2147483646 h 1998"/>
              <a:gd name="T4" fmla="*/ 2147483646 w 899"/>
              <a:gd name="T5" fmla="*/ 2147483646 h 1998"/>
              <a:gd name="T6" fmla="*/ 2147483646 w 899"/>
              <a:gd name="T7" fmla="*/ 2147483646 h 1998"/>
              <a:gd name="T8" fmla="*/ 2147483646 w 899"/>
              <a:gd name="T9" fmla="*/ 2147483646 h 1998"/>
              <a:gd name="T10" fmla="*/ 2147483646 w 899"/>
              <a:gd name="T11" fmla="*/ 2147483646 h 1998"/>
              <a:gd name="T12" fmla="*/ 2147483646 w 899"/>
              <a:gd name="T13" fmla="*/ 2147483646 h 1998"/>
              <a:gd name="T14" fmla="*/ 2147483646 w 899"/>
              <a:gd name="T15" fmla="*/ 2147483646 h 1998"/>
              <a:gd name="T16" fmla="*/ 2147483646 w 899"/>
              <a:gd name="T17" fmla="*/ 2147483646 h 19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99"/>
              <a:gd name="T28" fmla="*/ 0 h 1998"/>
              <a:gd name="T29" fmla="*/ 899 w 899"/>
              <a:gd name="T30" fmla="*/ 1998 h 19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99" h="1998">
                <a:moveTo>
                  <a:pt x="854" y="28"/>
                </a:moveTo>
                <a:cubicBezTo>
                  <a:pt x="580" y="0"/>
                  <a:pt x="290" y="28"/>
                  <a:pt x="14" y="28"/>
                </a:cubicBezTo>
                <a:cubicBezTo>
                  <a:pt x="0" y="993"/>
                  <a:pt x="7" y="352"/>
                  <a:pt x="7" y="1950"/>
                </a:cubicBezTo>
                <a:cubicBezTo>
                  <a:pt x="88" y="1952"/>
                  <a:pt x="169" y="1953"/>
                  <a:pt x="250" y="1957"/>
                </a:cubicBezTo>
                <a:cubicBezTo>
                  <a:pt x="314" y="1960"/>
                  <a:pt x="378" y="1991"/>
                  <a:pt x="444" y="1992"/>
                </a:cubicBezTo>
                <a:cubicBezTo>
                  <a:pt x="595" y="1994"/>
                  <a:pt x="745" y="1992"/>
                  <a:pt x="896" y="1992"/>
                </a:cubicBezTo>
                <a:cubicBezTo>
                  <a:pt x="848" y="1996"/>
                  <a:pt x="889" y="1998"/>
                  <a:pt x="896" y="1964"/>
                </a:cubicBezTo>
                <a:cubicBezTo>
                  <a:pt x="899" y="1948"/>
                  <a:pt x="891" y="1931"/>
                  <a:pt x="889" y="1915"/>
                </a:cubicBezTo>
                <a:cubicBezTo>
                  <a:pt x="868" y="1285"/>
                  <a:pt x="858" y="660"/>
                  <a:pt x="854" y="28"/>
                </a:cubicBezTo>
                <a:close/>
              </a:path>
            </a:pathLst>
          </a:custGeom>
          <a:gradFill rotWithShape="1">
            <a:gsLst>
              <a:gs pos="0">
                <a:srgbClr val="6E4200"/>
              </a:gs>
              <a:gs pos="100000">
                <a:srgbClr val="EE8E00">
                  <a:alpha val="49001"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8" name="Text Box 31"/>
          <p:cNvSpPr txBox="1">
            <a:spLocks noChangeArrowheads="1"/>
          </p:cNvSpPr>
          <p:nvPr/>
        </p:nvSpPr>
        <p:spPr bwMode="auto">
          <a:xfrm>
            <a:off x="4038600" y="2819400"/>
            <a:ext cx="14446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Import backfill </a:t>
            </a:r>
          </a:p>
          <a:p>
            <a:pPr eaLnBrk="1" hangingPunct="1"/>
            <a:r>
              <a:rPr lang="en-US" sz="1400" b="1"/>
              <a:t>material</a:t>
            </a:r>
          </a:p>
        </p:txBody>
      </p:sp>
      <p:sp>
        <p:nvSpPr>
          <p:cNvPr id="13344" name="Rectangle 32"/>
          <p:cNvSpPr>
            <a:spLocks noChangeArrowheads="1"/>
          </p:cNvSpPr>
          <p:nvPr/>
        </p:nvSpPr>
        <p:spPr bwMode="auto">
          <a:xfrm>
            <a:off x="4038600" y="2057400"/>
            <a:ext cx="3124200" cy="1524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21530" name="Rectangle 33"/>
          <p:cNvSpPr>
            <a:spLocks noChangeArrowheads="1"/>
          </p:cNvSpPr>
          <p:nvPr/>
        </p:nvSpPr>
        <p:spPr bwMode="auto">
          <a:xfrm>
            <a:off x="4191000" y="19050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i-IN"/>
          </a:p>
        </p:txBody>
      </p:sp>
      <p:sp>
        <p:nvSpPr>
          <p:cNvPr id="13346" name="Rectangle 34"/>
          <p:cNvSpPr>
            <a:spLocks noChangeArrowheads="1"/>
          </p:cNvSpPr>
          <p:nvPr/>
        </p:nvSpPr>
        <p:spPr bwMode="auto">
          <a:xfrm>
            <a:off x="4038600" y="1905000"/>
            <a:ext cx="4953000" cy="3048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21532" name="Rectangle 36"/>
          <p:cNvSpPr>
            <a:spLocks noChangeArrowheads="1"/>
          </p:cNvSpPr>
          <p:nvPr/>
        </p:nvSpPr>
        <p:spPr bwMode="auto">
          <a:xfrm>
            <a:off x="4038600" y="2362200"/>
            <a:ext cx="1828800" cy="381000"/>
          </a:xfrm>
          <a:prstGeom prst="rect">
            <a:avLst/>
          </a:prstGeom>
          <a:gradFill rotWithShape="1">
            <a:gsLst>
              <a:gs pos="0">
                <a:srgbClr val="2B1106"/>
              </a:gs>
              <a:gs pos="100000">
                <a:srgbClr val="A94417">
                  <a:alpha val="84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Road base</a:t>
            </a:r>
          </a:p>
        </p:txBody>
      </p:sp>
      <p:sp>
        <p:nvSpPr>
          <p:cNvPr id="21533" name="Line 37"/>
          <p:cNvSpPr>
            <a:spLocks noChangeShapeType="1"/>
          </p:cNvSpPr>
          <p:nvPr/>
        </p:nvSpPr>
        <p:spPr bwMode="auto">
          <a:xfrm>
            <a:off x="5334000" y="20526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34" name="Line 38"/>
          <p:cNvSpPr>
            <a:spLocks noChangeShapeType="1"/>
          </p:cNvSpPr>
          <p:nvPr/>
        </p:nvSpPr>
        <p:spPr bwMode="auto">
          <a:xfrm flipV="1">
            <a:off x="5410200" y="20526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35" name="Oval 40"/>
          <p:cNvSpPr>
            <a:spLocks noChangeArrowheads="1"/>
          </p:cNvSpPr>
          <p:nvPr/>
        </p:nvSpPr>
        <p:spPr bwMode="auto">
          <a:xfrm>
            <a:off x="4716463" y="5589588"/>
            <a:ext cx="685800" cy="685800"/>
          </a:xfrm>
          <a:prstGeom prst="ellipse">
            <a:avLst/>
          </a:prstGeom>
          <a:gradFill rotWithShape="1">
            <a:gsLst>
              <a:gs pos="0">
                <a:srgbClr val="001A00"/>
              </a:gs>
              <a:gs pos="100000">
                <a:srgbClr val="006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i-IN"/>
          </a:p>
        </p:txBody>
      </p:sp>
      <p:sp>
        <p:nvSpPr>
          <p:cNvPr id="21536" name="Line 41"/>
          <p:cNvSpPr>
            <a:spLocks noChangeShapeType="1"/>
          </p:cNvSpPr>
          <p:nvPr/>
        </p:nvSpPr>
        <p:spPr bwMode="auto">
          <a:xfrm flipH="1">
            <a:off x="5364163" y="6021388"/>
            <a:ext cx="792162" cy="71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37" name="Line 42"/>
          <p:cNvSpPr>
            <a:spLocks noChangeShapeType="1"/>
          </p:cNvSpPr>
          <p:nvPr/>
        </p:nvSpPr>
        <p:spPr bwMode="auto">
          <a:xfrm flipH="1" flipV="1">
            <a:off x="5076825" y="5516563"/>
            <a:ext cx="1150938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38" name="Text Box 44"/>
          <p:cNvSpPr txBox="1">
            <a:spLocks noChangeArrowheads="1"/>
          </p:cNvSpPr>
          <p:nvPr/>
        </p:nvSpPr>
        <p:spPr bwMode="auto">
          <a:xfrm>
            <a:off x="6629400" y="1976438"/>
            <a:ext cx="9255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latin typeface="Arial Black" pitchFamily="34" charset="0"/>
              </a:rPr>
              <a:t>Asphalt</a:t>
            </a:r>
          </a:p>
        </p:txBody>
      </p:sp>
      <p:sp>
        <p:nvSpPr>
          <p:cNvPr id="21539" name="Line 45"/>
          <p:cNvSpPr>
            <a:spLocks noChangeShapeType="1"/>
          </p:cNvSpPr>
          <p:nvPr/>
        </p:nvSpPr>
        <p:spPr bwMode="auto">
          <a:xfrm>
            <a:off x="4038600" y="174783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0" name="Line 46"/>
          <p:cNvSpPr>
            <a:spLocks noChangeShapeType="1"/>
          </p:cNvSpPr>
          <p:nvPr/>
        </p:nvSpPr>
        <p:spPr bwMode="auto">
          <a:xfrm flipH="1">
            <a:off x="5410200" y="4800600"/>
            <a:ext cx="6096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41" name="Line 47"/>
          <p:cNvSpPr>
            <a:spLocks noChangeShapeType="1"/>
          </p:cNvSpPr>
          <p:nvPr/>
        </p:nvSpPr>
        <p:spPr bwMode="auto">
          <a:xfrm flipH="1">
            <a:off x="5257800" y="4719638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42" name="Text Box 48"/>
          <p:cNvSpPr txBox="1">
            <a:spLocks noChangeArrowheads="1"/>
          </p:cNvSpPr>
          <p:nvPr/>
        </p:nvSpPr>
        <p:spPr bwMode="auto">
          <a:xfrm>
            <a:off x="5943600" y="4541838"/>
            <a:ext cx="1365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Open cut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pPr eaLnBrk="1" hangingPunct="1"/>
            <a:r>
              <a:rPr lang="en-CA" smtClean="0">
                <a:latin typeface="Arial" pitchFamily="34" charset="0"/>
              </a:rPr>
              <a:t>Howe Sound, BC</a:t>
            </a: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796925"/>
            <a:ext cx="7162800" cy="604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smtClean="0">
                <a:latin typeface="Arial" pitchFamily="34" charset="0"/>
              </a:rPr>
              <a:t>Alignment of the Outfall </a:t>
            </a: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613"/>
            <a:ext cx="9144000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8575"/>
            <a:ext cx="8229600" cy="1143000"/>
          </a:xfrm>
        </p:spPr>
        <p:txBody>
          <a:bodyPr/>
          <a:lstStyle/>
          <a:p>
            <a:pPr eaLnBrk="1" hangingPunct="1"/>
            <a:r>
              <a:rPr lang="en-CA" smtClean="0">
                <a:latin typeface="Arial" pitchFamily="34" charset="0"/>
              </a:rPr>
              <a:t>Site Constraints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1763713" y="1341438"/>
            <a:ext cx="68580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CA" smtClean="0">
                <a:latin typeface="Arial" pitchFamily="34" charset="0"/>
              </a:rPr>
              <a:t>Open cut trenching not allowed</a:t>
            </a:r>
          </a:p>
          <a:p>
            <a:pPr eaLnBrk="1" hangingPunct="1">
              <a:lnSpc>
                <a:spcPct val="80000"/>
              </a:lnSpc>
            </a:pPr>
            <a:endParaRPr lang="en-CA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CA" smtClean="0">
                <a:latin typeface="Arial" pitchFamily="34" charset="0"/>
              </a:rPr>
              <a:t>Direct effluent discharge into Howe Sound not permitted</a:t>
            </a:r>
          </a:p>
          <a:p>
            <a:pPr eaLnBrk="1" hangingPunct="1">
              <a:lnSpc>
                <a:spcPct val="80000"/>
              </a:lnSpc>
            </a:pPr>
            <a:endParaRPr lang="en-CA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CA" smtClean="0">
                <a:latin typeface="Arial" pitchFamily="34" charset="0"/>
              </a:rPr>
              <a:t>Permitting schedule for discharge within intertidal zone does not match construction schedule</a:t>
            </a:r>
          </a:p>
          <a:p>
            <a:pPr eaLnBrk="1" hangingPunct="1">
              <a:lnSpc>
                <a:spcPct val="80000"/>
              </a:lnSpc>
            </a:pPr>
            <a:endParaRPr lang="en-CA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CA" smtClean="0">
                <a:latin typeface="Arial" pitchFamily="34" charset="0"/>
              </a:rPr>
              <a:t>Likely contaminated sideslopes / seabed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smtClean="0">
              <a:latin typeface="Arial" pitchFamily="34" charset="0"/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>
              <a:latin typeface="Arial" pitchFamily="34" charset="0"/>
            </a:endParaRP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sz="4000" smtClean="0">
                <a:latin typeface="Arial" pitchFamily="34" charset="0"/>
              </a:rPr>
              <a:t>Driving Shoe (36</a:t>
            </a:r>
            <a:r>
              <a:rPr lang="en-CA" altLang="hi-IN" sz="4000" smtClean="0">
                <a:latin typeface="Arial" pitchFamily="34" charset="0"/>
              </a:rPr>
              <a:t>”</a:t>
            </a:r>
            <a:r>
              <a:rPr lang="en-CA" sz="4000" smtClean="0">
                <a:latin typeface="Arial" pitchFamily="34" charset="0"/>
              </a:rPr>
              <a:t> Diameter Pipe)</a:t>
            </a:r>
          </a:p>
        </p:txBody>
      </p:sp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341438"/>
            <a:ext cx="757078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/>
          <a:lstStyle/>
          <a:p>
            <a:pPr eaLnBrk="1" hangingPunct="1"/>
            <a:r>
              <a:rPr lang="en-CA" sz="4000" smtClean="0">
                <a:latin typeface="Arial" pitchFamily="34" charset="0"/>
              </a:rPr>
              <a:t>Pipe Ramming (36</a:t>
            </a:r>
            <a:r>
              <a:rPr lang="en-CA" altLang="hi-IN" sz="4000" smtClean="0">
                <a:latin typeface="Arial" pitchFamily="34" charset="0"/>
              </a:rPr>
              <a:t>”</a:t>
            </a:r>
            <a:r>
              <a:rPr lang="en-CA" sz="4000" smtClean="0">
                <a:latin typeface="Arial" pitchFamily="34" charset="0"/>
              </a:rPr>
              <a:t> Diameter Pipe)</a:t>
            </a: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908050"/>
            <a:ext cx="71628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067800" cy="457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sz="3400" dirty="0" smtClean="0">
                <a:latin typeface="Arial" charset="0"/>
                <a:ea typeface="+mj-ea"/>
                <a:cs typeface="+mj-cs"/>
              </a:rPr>
              <a:t>Completion of Telescopic Pipe Ramming</a:t>
            </a:r>
          </a:p>
        </p:txBody>
      </p:sp>
      <p:sp>
        <p:nvSpPr>
          <p:cNvPr id="282627" name="Text Box 3"/>
          <p:cNvSpPr txBox="1">
            <a:spLocks noChangeArrowheads="1"/>
          </p:cNvSpPr>
          <p:nvPr/>
        </p:nvSpPr>
        <p:spPr bwMode="auto">
          <a:xfrm>
            <a:off x="3132138" y="6381750"/>
            <a:ext cx="59039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CA" sz="18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801688"/>
            <a:ext cx="7205662" cy="605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z="400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sz="400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CA" sz="4000" b="1" smtClean="0">
                <a:latin typeface="Arial" pitchFamily="34" charset="0"/>
              </a:rPr>
              <a:t>HORIZONTAL DIRECTIONAL</a:t>
            </a: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CA" sz="4000" b="1" smtClean="0">
                <a:latin typeface="Arial" pitchFamily="34" charset="0"/>
              </a:rPr>
              <a:t>DRILLING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/>
          <p:cNvSpPr>
            <a:spLocks noChangeArrowheads="1"/>
          </p:cNvSpPr>
          <p:nvPr/>
        </p:nvSpPr>
        <p:spPr bwMode="auto">
          <a:xfrm>
            <a:off x="0" y="2644775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Method for the installation of pipes, conduits and</a:t>
            </a:r>
          </a:p>
          <a:p>
            <a:pPr algn="ctr"/>
            <a:r>
              <a:rPr lang="en-US" sz="3200"/>
              <a:t>     </a:t>
            </a:r>
          </a:p>
          <a:p>
            <a:pPr algn="ctr"/>
            <a:r>
              <a:rPr lang="en-US" sz="3200"/>
              <a:t>cables using a surface-launched drilling rig.</a:t>
            </a:r>
            <a:endParaRPr lang="hi-IN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3213"/>
            <a:ext cx="8229600" cy="457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latin typeface="Arial" charset="0"/>
                <a:ea typeface="+mj-ea"/>
                <a:cs typeface="+mj-cs"/>
              </a:rPr>
              <a:t>Technique</a:t>
            </a:r>
          </a:p>
        </p:txBody>
      </p:sp>
      <p:pic>
        <p:nvPicPr>
          <p:cNvPr id="149507" name="Picture 5" descr="scan_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981075"/>
            <a:ext cx="4637088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CA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22532" name="Picture 4" descr="bug in pi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67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rime Drilling - Horizontal directional Drilling explained.mp4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5" name="Prime Drilling - Horizontal directional Drilling explained.mp4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rime Drilling - Horizontal directional Drilling explained.mp4" descr="/Users/nareshkoirala/Desktop/Prime Drilling - Horizontal directional Drilling explaine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rime Drilling - Horizontal directional Drilling explained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Placeholder 2"/>
          <p:cNvSpPr>
            <a:spLocks noGrp="1"/>
          </p:cNvSpPr>
          <p:nvPr>
            <p:ph type="body" idx="1"/>
          </p:nvPr>
        </p:nvSpPr>
        <p:spPr>
          <a:xfrm>
            <a:off x="722313" y="1447800"/>
            <a:ext cx="7772400" cy="1905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tx1"/>
                </a:solidFill>
                <a:latin typeface="Arial" pitchFamily="34" charset="0"/>
              </a:rPr>
              <a:t>Harrison River Crossing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O:\Active\_2011\1422\11-1422-0021 Telus Harrison River HDD\Photographs\IMG_0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C:\Users\nkoirala\Desktop\Documents\Horizontal directional Drilling\Harrison Pictures grom Gina\Drilling Set-up #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4525" y="0"/>
            <a:ext cx="531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C:\Users\nkoirala\Desktop\Documents\Horizontal directional Drilling\Harrison Pictures grom Gina\Fusing Activities #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00400" y="-2400300"/>
            <a:ext cx="15544800" cy="1165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C:\Users\nkoirala\Desktop\Documents\Horizontal directional Drilling\Harrison Pictures grom Gina\Feeding Ducts off Spo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95800" y="-7834313"/>
            <a:ext cx="18135600" cy="2252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1" descr="O:\Active\_2011\1422\11-1422-0021 Telus Harrison River HDD\Site Photos - Mar 22, 2013_an\IMG_3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Placeholder 2"/>
          <p:cNvSpPr>
            <a:spLocks noGrp="1"/>
          </p:cNvSpPr>
          <p:nvPr>
            <p:ph type="body" idx="1"/>
          </p:nvPr>
        </p:nvSpPr>
        <p:spPr>
          <a:xfrm>
            <a:off x="611188" y="3068638"/>
            <a:ext cx="7772400" cy="1500187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tx1"/>
                </a:solidFill>
                <a:latin typeface="Arial" pitchFamily="34" charset="0"/>
              </a:rPr>
              <a:t>Vancouver City Central Transmission Project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latin typeface="Calibri" pitchFamily="34" charset="0"/>
              </a:rPr>
              <a:t>Open Cut</a:t>
            </a:r>
            <a:endParaRPr lang="hi-IN" smtClean="0">
              <a:latin typeface="Mangal" pitchFamily="18" charset="0"/>
            </a:endParaRPr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8550"/>
            <a:ext cx="4040188" cy="639763"/>
          </a:xfrm>
        </p:spPr>
        <p:txBody>
          <a:bodyPr/>
          <a:lstStyle/>
          <a:p>
            <a:pPr algn="ctr"/>
            <a:r>
              <a:rPr lang="en-CA" smtClean="0">
                <a:latin typeface="Calibri" pitchFamily="34" charset="0"/>
              </a:rPr>
              <a:t>Vancouver</a:t>
            </a:r>
            <a:endParaRPr lang="hi-IN" smtClean="0">
              <a:latin typeface="Mangal" pitchFamily="18" charset="0"/>
            </a:endParaRPr>
          </a:p>
        </p:txBody>
      </p:sp>
      <p:sp>
        <p:nvSpPr>
          <p:cNvPr id="2458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50925"/>
            <a:ext cx="4041775" cy="639763"/>
          </a:xfrm>
        </p:spPr>
        <p:txBody>
          <a:bodyPr/>
          <a:lstStyle/>
          <a:p>
            <a:pPr algn="ctr"/>
            <a:r>
              <a:rPr lang="en-CA" smtClean="0">
                <a:latin typeface="Calibri" pitchFamily="34" charset="0"/>
              </a:rPr>
              <a:t>Kathmandu </a:t>
            </a:r>
            <a:endParaRPr lang="hi-IN" smtClean="0">
              <a:latin typeface="Mangal" pitchFamily="18" charset="0"/>
            </a:endParaRPr>
          </a:p>
        </p:txBody>
      </p:sp>
      <p:pic>
        <p:nvPicPr>
          <p:cNvPr id="24581" name="Content Placeholder 6" descr="IMG_069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 t="13341" b="13341"/>
          <a:stretch>
            <a:fillRect/>
          </a:stretch>
        </p:blipFill>
        <p:spPr>
          <a:xfrm>
            <a:off x="4645025" y="1997075"/>
            <a:ext cx="4041775" cy="3951288"/>
          </a:xfrm>
        </p:spPr>
      </p:pic>
      <p:pic>
        <p:nvPicPr>
          <p:cNvPr id="24582" name="Content Placeholder 9" descr="Screen Shot 2018-09-15 at 5.25.04 PM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5699" r="5699"/>
          <a:stretch>
            <a:fillRect/>
          </a:stretch>
        </p:blipFill>
        <p:spPr>
          <a:xfrm>
            <a:off x="457200" y="1997075"/>
            <a:ext cx="4040188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>
              <a:ea typeface="+mn-ea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 smtClean="0">
                <a:ea typeface="+mn-ea"/>
              </a:rPr>
              <a:t>Install a bundle of 5- 10 in. and 8 - 4 in Diameter conduits under False Creek to house electrical cables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en-US" dirty="0"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O:\UserTransfer\NKoirala\VCCT photos\Exec Summary_ZO8K16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pensacola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1" descr="O:\UserTransfer\NKoirala\VCCT photos\4_IMGP1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1" descr="O:\UserTransfer\NKoirala\VCCT photos\5_Pipe Pull down 8th Ave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O:\UserTransfer\NKoirala\VCCT photos\Photo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C Hydro's Vancouver City Central Transmission Project (VCCT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Placeholder 2"/>
          <p:cNvSpPr>
            <a:spLocks noGrp="1"/>
          </p:cNvSpPr>
          <p:nvPr>
            <p:ph type="body" idx="1"/>
          </p:nvPr>
        </p:nvSpPr>
        <p:spPr>
          <a:xfrm>
            <a:off x="722313" y="908050"/>
            <a:ext cx="7772400" cy="252095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chemeClr val="tx1"/>
                </a:solidFill>
                <a:latin typeface="Arial" pitchFamily="34" charset="0"/>
              </a:rPr>
              <a:t>Fraser River Crossing , Terasen Gas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NKoirala\Desktop\P70708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229600" cy="2428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CA" sz="1400">
                <a:latin typeface="Arial" charset="0"/>
                <a:ea typeface="ＭＳ Ｐゴシック" charset="0"/>
              </a:rPr>
              <a:t>Port Mann Terasson Crossing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>
              <a:latin typeface="Arial" pitchFamily="34" charset="0"/>
            </a:endParaRPr>
          </a:p>
        </p:txBody>
      </p:sp>
      <p:pic>
        <p:nvPicPr>
          <p:cNvPr id="173060" name="Picture 4" descr="HDD - High Res - Credit Eye in the Sky Aerial Phot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" y="846138"/>
            <a:ext cx="9001125" cy="599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photo7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pensacol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photo1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 1"/>
          <p:cNvSpPr>
            <a:spLocks noGrp="1"/>
          </p:cNvSpPr>
          <p:nvPr>
            <p:ph type="title"/>
          </p:nvPr>
        </p:nvSpPr>
        <p:spPr>
          <a:xfrm>
            <a:off x="539750" y="2060575"/>
            <a:ext cx="8229600" cy="1143000"/>
          </a:xfrm>
        </p:spPr>
        <p:txBody>
          <a:bodyPr/>
          <a:lstStyle/>
          <a:p>
            <a:r>
              <a:rPr lang="en-CA" smtClean="0"/>
              <a:t>Up North</a:t>
            </a:r>
            <a:endParaRPr lang="hi-IN" smtClean="0">
              <a:latin typeface="Manga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smtClean="0">
              <a:latin typeface="Arial" pitchFamily="34" charset="0"/>
            </a:endParaRPr>
          </a:p>
        </p:txBody>
      </p:sp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>
              <a:latin typeface="Arial" pitchFamily="34" charset="0"/>
            </a:endParaRPr>
          </a:p>
        </p:txBody>
      </p:sp>
      <p:pic>
        <p:nvPicPr>
          <p:cNvPr id="182276" name="Picture 4" descr="6014 Pull Photos 0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smtClean="0">
              <a:latin typeface="Arial" pitchFamily="34" charset="0"/>
            </a:endParaRPr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>
              <a:latin typeface="Arial" pitchFamily="34" charset="0"/>
            </a:endParaRPr>
          </a:p>
        </p:txBody>
      </p:sp>
      <p:pic>
        <p:nvPicPr>
          <p:cNvPr id="184324" name="Picture 4" descr="PICT03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3284538"/>
            <a:ext cx="7772400" cy="1362075"/>
          </a:xfrm>
        </p:spPr>
        <p:txBody>
          <a:bodyPr/>
          <a:lstStyle/>
          <a:p>
            <a:pPr eaLnBrk="1" hangingPunct="1">
              <a:defRPr/>
            </a:pPr>
            <a:r>
              <a:rPr lang="en-CA" dirty="0" smtClean="0">
                <a:ea typeface="ＭＳ Ｐゴシック" charset="0"/>
              </a:rPr>
              <a:t>Questions?</a:t>
            </a:r>
            <a:endParaRPr lang="hi-IN"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CA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26628" name="Picture 4" descr="DSC003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Traffic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2133600" y="1143000"/>
            <a:ext cx="6326188" cy="5599113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Arial" pitchFamily="34" charset="0"/>
              </a:rPr>
              <a:t>Idling traffic. Waiting for a lane to open</a:t>
            </a:r>
          </a:p>
          <a:p>
            <a:pPr eaLnBrk="1" hangingPunct="1"/>
            <a:r>
              <a:rPr lang="en-US" sz="2400" smtClean="0">
                <a:latin typeface="Arial" pitchFamily="34" charset="0"/>
              </a:rPr>
              <a:t>Forcing traffic to merge into fewer lanes</a:t>
            </a:r>
          </a:p>
          <a:p>
            <a:pPr eaLnBrk="1" hangingPunct="1"/>
            <a:r>
              <a:rPr lang="en-US" sz="2400" smtClean="0">
                <a:latin typeface="Arial" pitchFamily="34" charset="0"/>
              </a:rPr>
              <a:t>Causing traffic to be diverted to a different route</a:t>
            </a:r>
          </a:p>
          <a:p>
            <a:pPr eaLnBrk="1" hangingPunct="1"/>
            <a:r>
              <a:rPr lang="en-US" sz="2400" smtClean="0">
                <a:latin typeface="Arial" pitchFamily="34" charset="0"/>
              </a:rPr>
              <a:t> As we slow (or speed up) traffic from 40mph to 50mph  we increase fuel consumption by 33%</a:t>
            </a:r>
          </a:p>
          <a:p>
            <a:pPr eaLnBrk="1" hangingPunct="1"/>
            <a:r>
              <a:rPr lang="en-US" sz="2400" smtClean="0">
                <a:latin typeface="Arial" pitchFamily="34" charset="0"/>
              </a:rPr>
              <a:t>Victoria Transport Policy Institute, 2003</a:t>
            </a:r>
          </a:p>
          <a:p>
            <a:pPr lvl="1" indent="-342900" eaLnBrk="1" hangingPunct="1">
              <a:buFontTx/>
              <a:buChar char="-"/>
            </a:pPr>
            <a:r>
              <a:rPr lang="en-US" sz="2000" smtClean="0">
                <a:latin typeface="Arial" pitchFamily="34" charset="0"/>
              </a:rPr>
              <a:t>average car cost /mile: 23 cents; </a:t>
            </a:r>
          </a:p>
          <a:p>
            <a:pPr lvl="1" indent="-342900" eaLnBrk="1" hangingPunct="1">
              <a:buFontTx/>
              <a:buChar char="-"/>
            </a:pPr>
            <a:r>
              <a:rPr lang="en-US" sz="2000" smtClean="0">
                <a:latin typeface="Arial" pitchFamily="34" charset="0"/>
              </a:rPr>
              <a:t>bus: 35 cents </a:t>
            </a:r>
          </a:p>
          <a:p>
            <a:pPr eaLnBrk="1" hangingPunct="1"/>
            <a:endParaRPr lang="en-US" sz="240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latin typeface="Arial" charset="0"/>
                <a:ea typeface="+mj-ea"/>
                <a:cs typeface="+mj-cs"/>
              </a:rPr>
              <a:t>Fuel Consumption vs. Speed</a:t>
            </a:r>
          </a:p>
        </p:txBody>
      </p:sp>
      <p:pic>
        <p:nvPicPr>
          <p:cNvPr id="2969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9209" b="9209"/>
          <a:stretch>
            <a:fillRect/>
          </a:stretch>
        </p:blipFill>
        <p:spPr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">
      <a:dk1>
        <a:srgbClr val="000000"/>
      </a:dk1>
      <a:lt1>
        <a:srgbClr val="C8E1DB"/>
      </a:lt1>
      <a:dk2>
        <a:srgbClr val="000000"/>
      </a:dk2>
      <a:lt2>
        <a:srgbClr val="666666"/>
      </a:lt2>
      <a:accent1>
        <a:srgbClr val="B52C04"/>
      </a:accent1>
      <a:accent2>
        <a:srgbClr val="448281"/>
      </a:accent2>
      <a:accent3>
        <a:srgbClr val="E0EEEA"/>
      </a:accent3>
      <a:accent4>
        <a:srgbClr val="000000"/>
      </a:accent4>
      <a:accent5>
        <a:srgbClr val="D7ACAA"/>
      </a:accent5>
      <a:accent6>
        <a:srgbClr val="3D7574"/>
      </a:accent6>
      <a:hlink>
        <a:srgbClr val="008A8C"/>
      </a:hlink>
      <a:folHlink>
        <a:srgbClr val="395D36"/>
      </a:folHlink>
    </a:clrScheme>
    <a:fontScheme name="Nouvelle pré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2523</TotalTime>
  <Words>603</Words>
  <Application>Microsoft Office PowerPoint</Application>
  <PresentationFormat>On-screen Show (4:3)</PresentationFormat>
  <Paragraphs>245</Paragraphs>
  <Slides>67</Slides>
  <Notes>29</Notes>
  <HiddenSlides>0</HiddenSlides>
  <MMClips>3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Nouvelle présentation</vt:lpstr>
      <vt:lpstr>1_Office Theme</vt:lpstr>
      <vt:lpstr>3_Office Theme</vt:lpstr>
      <vt:lpstr>4_Office Theme</vt:lpstr>
      <vt:lpstr>Office Theme</vt:lpstr>
      <vt:lpstr>Presentation</vt:lpstr>
      <vt:lpstr>Slide 1</vt:lpstr>
      <vt:lpstr>Presentation Outline</vt:lpstr>
      <vt:lpstr> Open Cut  </vt:lpstr>
      <vt:lpstr>Slide 4</vt:lpstr>
      <vt:lpstr>Open Cut</vt:lpstr>
      <vt:lpstr>Slide 6</vt:lpstr>
      <vt:lpstr>Slide 7</vt:lpstr>
      <vt:lpstr>Traffic</vt:lpstr>
      <vt:lpstr>Fuel Consumption vs. Speed</vt:lpstr>
      <vt:lpstr>Open Cut</vt:lpstr>
      <vt:lpstr>Trenchless Technology</vt:lpstr>
      <vt:lpstr>Definition</vt:lpstr>
      <vt:lpstr>ILLUSTRATION OF TRENCHLESS AND OPEN CUT METHODS</vt:lpstr>
      <vt:lpstr> Trenchless</vt:lpstr>
      <vt:lpstr>Trenchless Methods</vt:lpstr>
      <vt:lpstr>Slide 16</vt:lpstr>
      <vt:lpstr>Planning and Design</vt:lpstr>
      <vt:lpstr>Ground Investigation  </vt:lpstr>
      <vt:lpstr>Slide 19</vt:lpstr>
      <vt:lpstr> Pipe Jacking</vt:lpstr>
      <vt:lpstr>Slide 21</vt:lpstr>
      <vt:lpstr>Slide 22</vt:lpstr>
      <vt:lpstr>Slide 23</vt:lpstr>
      <vt:lpstr>Slide 24</vt:lpstr>
      <vt:lpstr>Slide 25</vt:lpstr>
      <vt:lpstr>Microtunnelling</vt:lpstr>
      <vt:lpstr>Slide 27</vt:lpstr>
      <vt:lpstr>Slide 28</vt:lpstr>
      <vt:lpstr>Slide 29</vt:lpstr>
      <vt:lpstr>Howe Sound, BC</vt:lpstr>
      <vt:lpstr>Alignment of the Outfall </vt:lpstr>
      <vt:lpstr>Site Constraints</vt:lpstr>
      <vt:lpstr>Slide 33</vt:lpstr>
      <vt:lpstr>Driving Shoe (36” Diameter Pipe)</vt:lpstr>
      <vt:lpstr>Pipe Ramming (36” Diameter Pipe)</vt:lpstr>
      <vt:lpstr>Completion of Telescopic Pipe Ramming</vt:lpstr>
      <vt:lpstr>Slide 37</vt:lpstr>
      <vt:lpstr>Slide 38</vt:lpstr>
      <vt:lpstr>Technique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Project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Port Mann Terasson Crossing</vt:lpstr>
      <vt:lpstr>Slide 61</vt:lpstr>
      <vt:lpstr>Slide 62</vt:lpstr>
      <vt:lpstr>Slide 63</vt:lpstr>
      <vt:lpstr>Up North</vt:lpstr>
      <vt:lpstr>Slide 65</vt:lpstr>
      <vt:lpstr>Slide 66</vt:lpstr>
      <vt:lpstr>Questions?</vt:lpstr>
    </vt:vector>
  </TitlesOfParts>
  <Company>MVM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Patrick Sirois</dc:creator>
  <cp:lastModifiedBy>user1</cp:lastModifiedBy>
  <cp:revision>290</cp:revision>
  <cp:lastPrinted>2014-02-24T23:10:59Z</cp:lastPrinted>
  <dcterms:created xsi:type="dcterms:W3CDTF">2003-12-01T01:29:58Z</dcterms:created>
  <dcterms:modified xsi:type="dcterms:W3CDTF">2018-10-30T09:15:59Z</dcterms:modified>
</cp:coreProperties>
</file>