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3F6993-1BFC-4B28-9A12-3F62DD910008}" type="datetimeFigureOut">
              <a:rPr lang="en-US" smtClean="0"/>
              <a:pPr/>
              <a:t>8/28/2015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1AA1573-6EA0-460E-88F0-686252FA6E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Ar. </a:t>
            </a:r>
            <a:r>
              <a:rPr lang="en-US" dirty="0" err="1" smtClean="0"/>
              <a:t>Kishore</a:t>
            </a:r>
            <a:r>
              <a:rPr lang="en-US" dirty="0" smtClean="0"/>
              <a:t> </a:t>
            </a:r>
            <a:r>
              <a:rPr lang="en-US" dirty="0" err="1" smtClean="0"/>
              <a:t>Thapa</a:t>
            </a:r>
            <a:endParaRPr lang="en-US" dirty="0" smtClean="0"/>
          </a:p>
          <a:p>
            <a:r>
              <a:rPr lang="en-US" dirty="0" smtClean="0"/>
              <a:t>August 28, 2015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Engineering Ethics on the Social Mirror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Strength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Expertise in handling social and political problems despite technological incompetency.</a:t>
            </a:r>
          </a:p>
          <a:p>
            <a:r>
              <a:rPr lang="en-US" dirty="0" smtClean="0"/>
              <a:t>Survival with minimum resources.</a:t>
            </a:r>
          </a:p>
          <a:p>
            <a:r>
              <a:rPr lang="en-US" dirty="0" smtClean="0"/>
              <a:t>A lot of knowledge and information but less skill and competency.</a:t>
            </a:r>
          </a:p>
          <a:p>
            <a:r>
              <a:rPr lang="en-US" dirty="0" smtClean="0"/>
              <a:t>Skillful in pleasing politicians.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Attitudinal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‘Money minded’.</a:t>
            </a:r>
          </a:p>
          <a:p>
            <a:r>
              <a:rPr lang="en-US" dirty="0" smtClean="0"/>
              <a:t>Less time for site.</a:t>
            </a:r>
          </a:p>
          <a:p>
            <a:r>
              <a:rPr lang="en-US" dirty="0" smtClean="0"/>
              <a:t>Communication gap with contractor.</a:t>
            </a:r>
          </a:p>
          <a:p>
            <a:r>
              <a:rPr lang="en-US" dirty="0" smtClean="0"/>
              <a:t>No time for documentation and knowledge management for  future generation.</a:t>
            </a:r>
          </a:p>
          <a:p>
            <a:r>
              <a:rPr lang="en-US" dirty="0" smtClean="0"/>
              <a:t>Leg pulling of own colleagues.</a:t>
            </a:r>
          </a:p>
          <a:p>
            <a:r>
              <a:rPr lang="en-US" dirty="0" smtClean="0"/>
              <a:t>Low trust level.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Behavioral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High mobilization for securing ‘good post’ and ‘good projects’.</a:t>
            </a:r>
          </a:p>
          <a:p>
            <a:r>
              <a:rPr lang="en-US" dirty="0" smtClean="0"/>
              <a:t>‘Elite’ behavior.</a:t>
            </a:r>
          </a:p>
          <a:p>
            <a:r>
              <a:rPr lang="en-US" dirty="0" smtClean="0"/>
              <a:t>Weakness in conversation and presentation.</a:t>
            </a:r>
          </a:p>
          <a:p>
            <a:r>
              <a:rPr lang="en-US" dirty="0" smtClean="0"/>
              <a:t> Different language due to fragmentation of disciplines.</a:t>
            </a:r>
          </a:p>
          <a:p>
            <a:r>
              <a:rPr lang="en-US" dirty="0" smtClean="0"/>
              <a:t>‘Institutional syndrome’.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Image and the Mirror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quality of the image depends on the object as well as the mirror.</a:t>
            </a:r>
          </a:p>
          <a:p>
            <a:r>
              <a:rPr lang="en-US" dirty="0" smtClean="0"/>
              <a:t> Bad object has bad image but distortion in the mirror blurs the image of the good object. </a:t>
            </a:r>
          </a:p>
          <a:p>
            <a:r>
              <a:rPr lang="en-US" dirty="0" smtClean="0"/>
              <a:t>Engineers can not change the society much but they can change themselves.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of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believe in hard work and the long path of success( no short cut).</a:t>
            </a:r>
          </a:p>
          <a:p>
            <a:r>
              <a:rPr lang="en-US" dirty="0" smtClean="0"/>
              <a:t>The society has trusted us </a:t>
            </a:r>
            <a:r>
              <a:rPr lang="en-US" dirty="0"/>
              <a:t> </a:t>
            </a:r>
            <a:r>
              <a:rPr lang="en-US" dirty="0" smtClean="0"/>
              <a:t>and let us not betray them. </a:t>
            </a:r>
            <a:endParaRPr lang="en-US" dirty="0"/>
          </a:p>
          <a:p>
            <a:r>
              <a:rPr lang="en-US" dirty="0" smtClean="0"/>
              <a:t>Lets not undermine life , safety and  comfort of users of infrastructure built by us.</a:t>
            </a:r>
            <a:endParaRPr lang="en-US" dirty="0"/>
          </a:p>
          <a:p>
            <a:r>
              <a:rPr lang="en-US" dirty="0" smtClean="0"/>
              <a:t>Lets take responsibility of what we do.</a:t>
            </a:r>
          </a:p>
          <a:p>
            <a:r>
              <a:rPr lang="en-US" dirty="0" smtClean="0"/>
              <a:t>Lets respect the contribution of our forefathers and inspire future generation.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process ……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Lets consider engineering ethics as core value of our profession.</a:t>
            </a:r>
          </a:p>
          <a:p>
            <a:r>
              <a:rPr lang="en-US" dirty="0" smtClean="0"/>
              <a:t>Lets address the needs of the present generation without compromising the needs of the future generation.</a:t>
            </a:r>
          </a:p>
          <a:p>
            <a:r>
              <a:rPr lang="en-US" dirty="0" smtClean="0"/>
              <a:t>Lets enhance our managerial capability in addition to engineering competency.</a:t>
            </a:r>
          </a:p>
          <a:p>
            <a:r>
              <a:rPr lang="en-US" dirty="0" smtClean="0"/>
              <a:t>Lets learn  occupational health, public convenience, environmental protection, local context, scheduling of task etc.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Lets be a good human being before being an Engineer.</a:t>
            </a:r>
          </a:p>
          <a:p>
            <a:r>
              <a:rPr lang="en-US" dirty="0" smtClean="0"/>
              <a:t>Lets develop compassion, service, sacrifice and patience in our work.</a:t>
            </a:r>
          </a:p>
          <a:p>
            <a:r>
              <a:rPr lang="en-US" dirty="0" smtClean="0"/>
              <a:t>Lets learn from each other. Always review the completed projects and document the lesson learnt so that next time we do much better.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Lets be skilful and competent rather than informative.</a:t>
            </a:r>
          </a:p>
          <a:p>
            <a:r>
              <a:rPr lang="en-US" dirty="0" smtClean="0"/>
              <a:t>Lets develop working tools( type designs, specifications, guidelines, standards, procedures).</a:t>
            </a:r>
          </a:p>
          <a:p>
            <a:r>
              <a:rPr lang="en-US" dirty="0" smtClean="0"/>
              <a:t>Lets ensure our presence at construction site.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        Thank you for attention</a:t>
            </a:r>
            <a:endParaRPr lang="en-US" dirty="0"/>
          </a:p>
        </p:txBody>
      </p:sp>
      <p:pic>
        <p:nvPicPr>
          <p:cNvPr id="4" name="Content Placeholder 3" descr="10931006_1027102010637138_4515543940538715450_n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704975" y="1676400"/>
            <a:ext cx="619125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is an Engineer?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 plans, designs and constructs infrastructure, machines, equipments or systems.</a:t>
            </a:r>
          </a:p>
          <a:p>
            <a:r>
              <a:rPr lang="en-US" dirty="0" smtClean="0"/>
              <a:t>Who ensures quality, efficiency , sustainability and cost effectiveness.</a:t>
            </a:r>
          </a:p>
          <a:p>
            <a:r>
              <a:rPr lang="en-US" dirty="0" smtClean="0"/>
              <a:t>Who believes in logical process, rational thinking and firm decisions.</a:t>
            </a:r>
          </a:p>
          <a:p>
            <a:r>
              <a:rPr lang="en-US" dirty="0" smtClean="0"/>
              <a:t>Who prepares ‘ </a:t>
            </a:r>
            <a:r>
              <a:rPr lang="en-US" i="1" dirty="0" err="1" smtClean="0"/>
              <a:t>lagat</a:t>
            </a:r>
            <a:r>
              <a:rPr lang="en-US" i="1" dirty="0" smtClean="0"/>
              <a:t> estimate</a:t>
            </a:r>
            <a:r>
              <a:rPr lang="en-US" dirty="0" smtClean="0"/>
              <a:t>’(social perception)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Society demands from an Engineer?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Reliable, durable and innovative infrastructure, services, equipments or systems.</a:t>
            </a:r>
          </a:p>
          <a:p>
            <a:r>
              <a:rPr lang="en-US" dirty="0" smtClean="0"/>
              <a:t>Timely completion of the tasks with quality assurance.</a:t>
            </a:r>
          </a:p>
          <a:p>
            <a:r>
              <a:rPr lang="en-US" dirty="0" smtClean="0"/>
              <a:t>Cost effectiveness</a:t>
            </a:r>
          </a:p>
          <a:p>
            <a:r>
              <a:rPr lang="en-US" dirty="0" smtClean="0"/>
              <a:t>Sustainable infrastructure.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Engineering Education in Nepal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Few graduate engineers started working in Nepal from  </a:t>
            </a:r>
            <a:r>
              <a:rPr lang="en-US" dirty="0" err="1" smtClean="0"/>
              <a:t>Rana</a:t>
            </a:r>
            <a:r>
              <a:rPr lang="en-US" dirty="0" smtClean="0"/>
              <a:t> period.</a:t>
            </a:r>
          </a:p>
          <a:p>
            <a:r>
              <a:rPr lang="en-US" dirty="0" smtClean="0"/>
              <a:t> The second batch of engineers were sent to India, Soviet Union, China and other countries from the </a:t>
            </a:r>
            <a:r>
              <a:rPr lang="en-US" dirty="0" err="1" smtClean="0"/>
              <a:t>50’s</a:t>
            </a:r>
            <a:r>
              <a:rPr lang="en-US" dirty="0" smtClean="0"/>
              <a:t> till </a:t>
            </a:r>
            <a:r>
              <a:rPr lang="en-US" dirty="0" err="1" smtClean="0"/>
              <a:t>80’s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From </a:t>
            </a:r>
            <a:r>
              <a:rPr lang="en-US" dirty="0"/>
              <a:t> </a:t>
            </a:r>
            <a:r>
              <a:rPr lang="en-US" dirty="0" smtClean="0"/>
              <a:t>early </a:t>
            </a:r>
            <a:r>
              <a:rPr lang="en-US" dirty="0" err="1" smtClean="0"/>
              <a:t>80’s</a:t>
            </a:r>
            <a:r>
              <a:rPr lang="en-US" dirty="0" smtClean="0"/>
              <a:t> engineers graduated from </a:t>
            </a:r>
            <a:r>
              <a:rPr lang="en-US" dirty="0" err="1" smtClean="0"/>
              <a:t>IOE</a:t>
            </a:r>
            <a:r>
              <a:rPr lang="en-US" dirty="0" smtClean="0"/>
              <a:t>, </a:t>
            </a:r>
            <a:r>
              <a:rPr lang="en-US" dirty="0" err="1" smtClean="0"/>
              <a:t>Pulchowk</a:t>
            </a:r>
            <a:r>
              <a:rPr lang="en-US" dirty="0" smtClean="0"/>
              <a:t> Engineering College.</a:t>
            </a:r>
          </a:p>
          <a:p>
            <a:r>
              <a:rPr lang="en-US" dirty="0" smtClean="0"/>
              <a:t>From late </a:t>
            </a:r>
            <a:r>
              <a:rPr lang="en-US" dirty="0" err="1" smtClean="0"/>
              <a:t>90’s</a:t>
            </a:r>
            <a:r>
              <a:rPr lang="en-US" dirty="0" smtClean="0"/>
              <a:t> private colleges started engineering education in Nepal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Status of Engineering Profession in Nepal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than 20,000 engineers of different trades are working in Nepal and abroad.</a:t>
            </a:r>
          </a:p>
          <a:p>
            <a:r>
              <a:rPr lang="en-US" dirty="0" smtClean="0"/>
              <a:t>Nepalese engineers are engaged in roads, buildings, water supply and sanitation, irrigation, river training, civil aviation, telecommunication, energy, IT, industry etc.</a:t>
            </a:r>
          </a:p>
          <a:p>
            <a:r>
              <a:rPr lang="en-US" dirty="0" smtClean="0"/>
              <a:t>Engineers are employed in government, semi-government, private sector agencies,  industries,  or in own business.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Engineers’ Image on the Social Mirror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Somebody who earns a lot of money and enjoys extravagant life.</a:t>
            </a:r>
          </a:p>
          <a:p>
            <a:r>
              <a:rPr lang="en-US" dirty="0" smtClean="0"/>
              <a:t>Somebody who is corrupt.</a:t>
            </a:r>
          </a:p>
          <a:p>
            <a:r>
              <a:rPr lang="en-US" dirty="0" smtClean="0"/>
              <a:t>Somebody who builds low quality infrastructure</a:t>
            </a:r>
          </a:p>
          <a:p>
            <a:r>
              <a:rPr lang="en-US" dirty="0" smtClean="0"/>
              <a:t>Somebody who never delivers products on time.</a:t>
            </a:r>
          </a:p>
          <a:p>
            <a:r>
              <a:rPr lang="en-US" dirty="0" smtClean="0"/>
              <a:t>Somebody who does not care about people’s needs.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images have  not been created overnight. It has taken many decades.</a:t>
            </a:r>
          </a:p>
          <a:p>
            <a:r>
              <a:rPr lang="en-US" dirty="0" smtClean="0"/>
              <a:t>People believe  in what they see and feel.</a:t>
            </a:r>
          </a:p>
          <a:p>
            <a:r>
              <a:rPr lang="en-US" dirty="0" smtClean="0"/>
              <a:t>Societal image is a function of values, norms, politics, economy and culture.</a:t>
            </a:r>
          </a:p>
          <a:p>
            <a:r>
              <a:rPr lang="en-US" dirty="0" smtClean="0"/>
              <a:t>Social perception is more emotional and is based on what people have heard and seen.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Some observation on attitude and behavior of Nepali engineers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emphasis on planning and design and less on supervision of construction and maintenance.</a:t>
            </a:r>
          </a:p>
          <a:p>
            <a:r>
              <a:rPr lang="en-US" dirty="0" smtClean="0"/>
              <a:t>More energy consumed on bidding process than construction.</a:t>
            </a:r>
          </a:p>
          <a:p>
            <a:r>
              <a:rPr lang="en-US" dirty="0" smtClean="0"/>
              <a:t>More time devoted inside office than on site.</a:t>
            </a:r>
          </a:p>
          <a:p>
            <a:r>
              <a:rPr lang="en-US" dirty="0" smtClean="0"/>
              <a:t>Less accountability.</a:t>
            </a:r>
          </a:p>
          <a:p>
            <a:r>
              <a:rPr lang="en-US" dirty="0" smtClean="0"/>
              <a:t>More reliance on contractor’s people.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Weaknesses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No innovation particularly in civil works.</a:t>
            </a:r>
          </a:p>
          <a:p>
            <a:r>
              <a:rPr lang="en-US" dirty="0" smtClean="0"/>
              <a:t>Gap in modern technological innovation and the practice.</a:t>
            </a:r>
          </a:p>
          <a:p>
            <a:r>
              <a:rPr lang="en-US" dirty="0" smtClean="0"/>
              <a:t>Low managerial capability.</a:t>
            </a:r>
          </a:p>
          <a:p>
            <a:r>
              <a:rPr lang="en-US" dirty="0" smtClean="0"/>
              <a:t>Kathmandu centric.</a:t>
            </a:r>
          </a:p>
          <a:p>
            <a:r>
              <a:rPr lang="en-US" dirty="0" smtClean="0"/>
              <a:t>Absence of teamwork feeling.</a:t>
            </a:r>
          </a:p>
          <a:p>
            <a:r>
              <a:rPr lang="en-US" dirty="0" smtClean="0"/>
              <a:t>Estimate dominated engineering.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154</TotalTime>
  <Words>793</Words>
  <Application>Microsoft Office PowerPoint</Application>
  <PresentationFormat>On-screen Show (4:3)</PresentationFormat>
  <Paragraphs>86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Equity</vt:lpstr>
      <vt:lpstr>Engineering Ethics on the Social Mirror</vt:lpstr>
      <vt:lpstr>Who is an Engineer?</vt:lpstr>
      <vt:lpstr>What Society demands from an Engineer?</vt:lpstr>
      <vt:lpstr>Engineering Education in Nepal</vt:lpstr>
      <vt:lpstr>Status of Engineering Profession in Nepal</vt:lpstr>
      <vt:lpstr>Engineers’ Image on the Social Mirror</vt:lpstr>
      <vt:lpstr>Slide 7</vt:lpstr>
      <vt:lpstr>Some observation on attitude and behavior of Nepali engineers</vt:lpstr>
      <vt:lpstr>Weaknesses</vt:lpstr>
      <vt:lpstr>Strength</vt:lpstr>
      <vt:lpstr>Attitudinal Problem</vt:lpstr>
      <vt:lpstr>Behavioral problem</vt:lpstr>
      <vt:lpstr>Image and the Mirror</vt:lpstr>
      <vt:lpstr>The process of Change</vt:lpstr>
      <vt:lpstr>The process ……</vt:lpstr>
      <vt:lpstr>Slide 16</vt:lpstr>
      <vt:lpstr>Slide 17</vt:lpstr>
      <vt:lpstr>          Thank you for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Engineering Ethics on the Social Mirror</dc:title>
  <dc:creator>DELL</dc:creator>
  <cp:lastModifiedBy>DELL</cp:lastModifiedBy>
  <cp:revision>15</cp:revision>
  <dcterms:created xsi:type="dcterms:W3CDTF">2015-08-28T02:09:35Z</dcterms:created>
  <dcterms:modified xsi:type="dcterms:W3CDTF">2015-08-28T04:46:06Z</dcterms:modified>
</cp:coreProperties>
</file>