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69" r:id="rId5"/>
    <p:sldId id="260" r:id="rId6"/>
    <p:sldId id="261" r:id="rId7"/>
    <p:sldId id="262" r:id="rId8"/>
    <p:sldId id="267"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94" autoAdjust="0"/>
  </p:normalViewPr>
  <p:slideViewPr>
    <p:cSldViewPr snapToGrid="0">
      <p:cViewPr varScale="1">
        <p:scale>
          <a:sx n="70" d="100"/>
          <a:sy n="70"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1E30-4EF5-4A1D-A195-4740BECB9E8C}" type="datetimeFigureOut">
              <a:rPr kumimoji="1" lang="ja-JP" altLang="en-US" smtClean="0"/>
              <a:t>2017/3/10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4C213-C3C6-4C80-B151-A1435E384141}" type="slidenum">
              <a:rPr kumimoji="1" lang="ja-JP" altLang="en-US" smtClean="0"/>
              <a:t>‹#›</a:t>
            </a:fld>
            <a:endParaRPr kumimoji="1" lang="ja-JP" altLang="en-US"/>
          </a:p>
        </p:txBody>
      </p:sp>
    </p:spTree>
    <p:extLst>
      <p:ext uri="{BB962C8B-B14F-4D97-AF65-F5344CB8AC3E}">
        <p14:creationId xmlns:p14="http://schemas.microsoft.com/office/powerpoint/2010/main" val="3406924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In recent years, I have applied social psychological approach to the field of </a:t>
            </a:r>
            <a:r>
              <a:rPr kumimoji="1" lang="en-US" altLang="ja-JP" baseline="0" dirty="0" smtClean="0"/>
              <a:t>civil engineering.</a:t>
            </a:r>
          </a:p>
          <a:p>
            <a:pPr marL="228600" indent="-228600">
              <a:buAutoNum type="arabicPeriod"/>
            </a:pPr>
            <a:r>
              <a:rPr kumimoji="1" lang="en-US" altLang="ja-JP" dirty="0" smtClean="0"/>
              <a:t>Today, at first, I will briefly talk about the role and significance of this approach in civil engineering.</a:t>
            </a:r>
          </a:p>
          <a:p>
            <a:pPr marL="228600" indent="-228600">
              <a:buAutoNum type="arabicPeriod"/>
            </a:pPr>
            <a:r>
              <a:rPr kumimoji="1" lang="en-US" altLang="ja-JP" dirty="0" smtClean="0"/>
              <a:t>Then, I will introduce one study on disaster mitigation, which I made on the basis</a:t>
            </a:r>
            <a:r>
              <a:rPr kumimoji="1" lang="en-US" altLang="ja-JP" baseline="0" dirty="0" smtClean="0"/>
              <a:t> of</a:t>
            </a:r>
            <a:r>
              <a:rPr kumimoji="1" lang="en-US" altLang="ja-JP" dirty="0" smtClean="0"/>
              <a:t> social</a:t>
            </a:r>
            <a:r>
              <a:rPr kumimoji="1" lang="en-US" altLang="ja-JP" baseline="0" dirty="0" smtClean="0"/>
              <a:t> psychology.</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1</a:t>
            </a:fld>
            <a:endParaRPr kumimoji="1" lang="ja-JP" altLang="en-US"/>
          </a:p>
        </p:txBody>
      </p:sp>
    </p:spTree>
    <p:extLst>
      <p:ext uri="{BB962C8B-B14F-4D97-AF65-F5344CB8AC3E}">
        <p14:creationId xmlns:p14="http://schemas.microsoft.com/office/powerpoint/2010/main" val="201596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These are photos of the</a:t>
            </a:r>
            <a:r>
              <a:rPr kumimoji="1" lang="en-US" altLang="ja-JP" sz="1200" baseline="0" dirty="0" smtClean="0">
                <a:solidFill>
                  <a:schemeClr val="tx1"/>
                </a:solidFill>
              </a:rPr>
              <a:t> 2011 Tohoku earthquake and 2015 </a:t>
            </a:r>
            <a:r>
              <a:rPr kumimoji="1" lang="en-US" altLang="ja-JP" sz="1200" baseline="0" dirty="0" err="1" smtClean="0">
                <a:solidFill>
                  <a:schemeClr val="tx1"/>
                </a:solidFill>
              </a:rPr>
              <a:t>Gorkha</a:t>
            </a:r>
            <a:r>
              <a:rPr kumimoji="1" lang="en-US" altLang="ja-JP" sz="1200" baseline="0" dirty="0" smtClean="0">
                <a:solidFill>
                  <a:schemeClr val="tx1"/>
                </a:solidFill>
              </a:rPr>
              <a:t> earthquake.</a:t>
            </a:r>
          </a:p>
          <a:p>
            <a:pPr marL="228600" indent="-228600">
              <a:buAutoNum type="arabicPeriod"/>
            </a:pPr>
            <a:r>
              <a:rPr kumimoji="1" lang="en-US" altLang="ja-JP" sz="1200" dirty="0" smtClean="0">
                <a:solidFill>
                  <a:schemeClr val="tx1"/>
                </a:solidFill>
              </a:rPr>
              <a:t>An important problem for disaster prevention is how to deal with unexpected disasters such as these.</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97110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dirty="0" smtClean="0">
                <a:solidFill>
                  <a:schemeClr val="tx1"/>
                </a:solidFill>
              </a:rPr>
              <a:t>For this problem, it is important to mitigate the risk of unexpected events through hard and soft disaster prevention </a:t>
            </a:r>
            <a:r>
              <a:rPr lang="en-US" altLang="ja-JP" sz="1200" dirty="0" smtClean="0">
                <a:solidFill>
                  <a:schemeClr val="tx1"/>
                </a:solidFill>
              </a:rPr>
              <a:t>measures.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ja-JP" sz="1200" dirty="0" smtClean="0">
                <a:solidFill>
                  <a:schemeClr val="tx1"/>
                </a:solidFill>
              </a:rPr>
              <a:t>However, it is impossible to prevent the occurrence of the unexpected completely, even if any measures are taken.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ja-JP" sz="1200" dirty="0" smtClean="0">
                <a:solidFill>
                  <a:schemeClr val="tx1"/>
                </a:solidFill>
              </a:rPr>
              <a:t>Therefore, people are required to understand that the unexpected, that is events beyond their own expectations, can always take place during natural disasters.</a:t>
            </a:r>
            <a:endParaRPr lang="ja-JP" altLang="en-US" sz="120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47783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This</a:t>
            </a:r>
            <a:r>
              <a:rPr kumimoji="1" lang="en-US" altLang="ja-JP" sz="1200" baseline="0" dirty="0" smtClean="0">
                <a:solidFill>
                  <a:schemeClr val="tx1"/>
                </a:solidFill>
              </a:rPr>
              <a:t> study assumes two components of public judgments around disaster risks, that is, disaster awareness and metacognitive awareness.</a:t>
            </a:r>
          </a:p>
          <a:p>
            <a:pPr marL="228600" indent="-228600">
              <a:buAutoNum type="arabicPeriod"/>
            </a:pPr>
            <a:r>
              <a:rPr kumimoji="1" lang="en-US" altLang="ja-JP" sz="1200" baseline="0" dirty="0" smtClean="0">
                <a:solidFill>
                  <a:schemeClr val="tx1"/>
                </a:solidFill>
              </a:rPr>
              <a:t>First, </a:t>
            </a:r>
            <a:r>
              <a:rPr kumimoji="1" lang="en-US" altLang="ja-JP" sz="1200" dirty="0" smtClean="0">
                <a:solidFill>
                  <a:schemeClr val="tx1"/>
                </a:solidFill>
              </a:rPr>
              <a:t>people have various assumptions about the likelihood and severity of disaster events. </a:t>
            </a:r>
          </a:p>
          <a:p>
            <a:pPr marL="228600" indent="-228600">
              <a:buAutoNum type="arabicPeriod"/>
            </a:pPr>
            <a:r>
              <a:rPr kumimoji="1" lang="en-US" altLang="ja-JP" sz="1200" baseline="0" dirty="0" smtClean="0">
                <a:solidFill>
                  <a:schemeClr val="tx1"/>
                </a:solidFill>
              </a:rPr>
              <a:t>Furthermore, they can have metacognitive awareness of unexpected risks.</a:t>
            </a:r>
          </a:p>
          <a:p>
            <a:pPr marL="228600" indent="-228600">
              <a:buAutoNum type="arabicPeriod"/>
            </a:pPr>
            <a:r>
              <a:rPr kumimoji="1" lang="en-US" altLang="ja-JP" sz="1200" baseline="0" dirty="0" smtClean="0">
                <a:solidFill>
                  <a:schemeClr val="tx1"/>
                </a:solidFill>
              </a:rPr>
              <a:t>It means that they </a:t>
            </a:r>
            <a:r>
              <a:rPr kumimoji="1" lang="en-US" altLang="ja-JP" sz="1200" dirty="0" smtClean="0">
                <a:solidFill>
                  <a:schemeClr val="tx1"/>
                </a:solidFill>
              </a:rPr>
              <a:t>can expect that </a:t>
            </a:r>
            <a:r>
              <a:rPr lang="en-US" altLang="ja-JP" sz="1200" dirty="0" smtClean="0">
                <a:solidFill>
                  <a:schemeClr val="tx1"/>
                </a:solidFill>
              </a:rPr>
              <a:t>events beyond their own assumptions</a:t>
            </a:r>
            <a:r>
              <a:rPr kumimoji="1" lang="en-US" altLang="ja-JP" sz="1200" dirty="0" smtClean="0">
                <a:solidFill>
                  <a:schemeClr val="tx1"/>
                </a:solidFill>
              </a:rPr>
              <a:t> will occur due to disaster. </a:t>
            </a:r>
          </a:p>
          <a:p>
            <a:pPr marL="228600" indent="-228600">
              <a:buAutoNum type="arabicPeriod"/>
            </a:pPr>
            <a:r>
              <a:rPr kumimoji="1" lang="en-US" altLang="ja-JP" sz="1200" baseline="0" dirty="0" smtClean="0">
                <a:solidFill>
                  <a:schemeClr val="tx1"/>
                </a:solidFill>
              </a:rPr>
              <a:t>Such a metacognition is important for disaster prevention, </a:t>
            </a:r>
          </a:p>
          <a:p>
            <a:pPr marL="228600" indent="-228600">
              <a:buAutoNum type="arabicPeriod"/>
            </a:pPr>
            <a:r>
              <a:rPr kumimoji="1" lang="en-US" altLang="ja-JP" sz="1200" baseline="0" dirty="0" smtClean="0">
                <a:solidFill>
                  <a:schemeClr val="tx1"/>
                </a:solidFill>
              </a:rPr>
              <a:t>because if people can expect the unexpected, </a:t>
            </a:r>
            <a:r>
              <a:rPr kumimoji="1" lang="en-US" altLang="ja-JP" sz="1200" dirty="0" smtClean="0">
                <a:solidFill>
                  <a:schemeClr val="tx1"/>
                </a:solidFill>
              </a:rPr>
              <a:t>they will prepare for and deal with the unexpected appropriately.</a:t>
            </a:r>
          </a:p>
          <a:p>
            <a:pPr marL="228600" indent="-228600">
              <a:buAutoNum type="arabicPeriod"/>
            </a:pPr>
            <a:r>
              <a:rPr kumimoji="1" lang="en-US" altLang="ja-JP" sz="1200" baseline="0" dirty="0" smtClean="0">
                <a:solidFill>
                  <a:schemeClr val="tx1"/>
                </a:solidFill>
              </a:rPr>
              <a:t>On the other hand, </a:t>
            </a:r>
            <a:r>
              <a:rPr kumimoji="1" lang="en-US" altLang="ja-JP" sz="1200" dirty="0" smtClean="0">
                <a:solidFill>
                  <a:schemeClr val="tx1"/>
                </a:solidFill>
              </a:rPr>
              <a:t>If people cannot expect the unexpected, they will not prepare for and cannot deal with the unexpected, </a:t>
            </a:r>
            <a:r>
              <a:rPr lang="en-US" altLang="ja-JP" sz="1200" dirty="0" smtClean="0">
                <a:solidFill>
                  <a:schemeClr val="tx1"/>
                </a:solidFill>
              </a:rPr>
              <a:t>and as a result they suffer serious damages.</a:t>
            </a:r>
            <a:endParaRPr kumimoji="1" lang="en-US" altLang="ja-JP" sz="1200" baseline="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1511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Several research suggests</a:t>
            </a:r>
            <a:r>
              <a:rPr kumimoji="1" lang="en-US" altLang="ja-JP" sz="1200" baseline="0" dirty="0" smtClean="0">
                <a:solidFill>
                  <a:schemeClr val="tx1"/>
                </a:solidFill>
              </a:rPr>
              <a:t> that people often lack metacognitive skills. </a:t>
            </a:r>
          </a:p>
          <a:p>
            <a:pPr marL="228600" indent="-228600">
              <a:buAutoNum type="arabicPeriod"/>
            </a:pPr>
            <a:r>
              <a:rPr kumimoji="1" lang="en-US" altLang="ja-JP" sz="1200" dirty="0" smtClean="0">
                <a:solidFill>
                  <a:schemeClr val="tx1"/>
                </a:solidFill>
              </a:rPr>
              <a:t>For example, according</a:t>
            </a:r>
            <a:r>
              <a:rPr kumimoji="1" lang="en-US" altLang="ja-JP" sz="1200" baseline="0" dirty="0" smtClean="0">
                <a:solidFill>
                  <a:schemeClr val="tx1"/>
                </a:solidFill>
              </a:rPr>
              <a:t> to </a:t>
            </a:r>
            <a:r>
              <a:rPr kumimoji="1" lang="en-US" altLang="ja-JP" sz="1200" dirty="0" smtClean="0">
                <a:solidFill>
                  <a:schemeClr val="tx1"/>
                </a:solidFill>
              </a:rPr>
              <a:t>Dunning = Kruger</a:t>
            </a:r>
            <a:r>
              <a:rPr kumimoji="1" lang="en-US" altLang="ja-JP" sz="1200" baseline="0" dirty="0" smtClean="0">
                <a:solidFill>
                  <a:schemeClr val="tx1"/>
                </a:solidFill>
              </a:rPr>
              <a:t> effects, incompetent individuals lack the metacognitive skills necessary for accurate self-assessment. </a:t>
            </a:r>
          </a:p>
          <a:p>
            <a:pPr marL="228600" indent="-228600">
              <a:buAutoNum type="arabicPeriod"/>
            </a:pPr>
            <a:r>
              <a:rPr kumimoji="1" lang="en-US" altLang="ja-JP" sz="1200" baseline="0" dirty="0" smtClean="0">
                <a:solidFill>
                  <a:schemeClr val="tx1"/>
                </a:solidFill>
              </a:rPr>
              <a:t>This implies that people may have little insight into their own ignorance.</a:t>
            </a:r>
          </a:p>
          <a:p>
            <a:pPr marL="228600" indent="-228600">
              <a:buAutoNum type="arabicPeriod"/>
            </a:pPr>
            <a:r>
              <a:rPr kumimoji="1" lang="en-US" altLang="ja-JP" sz="1200" dirty="0" smtClean="0">
                <a:solidFill>
                  <a:schemeClr val="tx1"/>
                </a:solidFill>
              </a:rPr>
              <a:t>Also, </a:t>
            </a:r>
            <a:r>
              <a:rPr kumimoji="1" lang="en-US" altLang="ja-JP" sz="1200" dirty="0" err="1" smtClean="0">
                <a:solidFill>
                  <a:schemeClr val="tx1"/>
                </a:solidFill>
              </a:rPr>
              <a:t>Rozenblit</a:t>
            </a:r>
            <a:r>
              <a:rPr kumimoji="1" lang="en-US" altLang="ja-JP" sz="1200" baseline="0" dirty="0" smtClean="0">
                <a:solidFill>
                  <a:schemeClr val="tx1"/>
                </a:solidFill>
              </a:rPr>
              <a:t> and </a:t>
            </a:r>
            <a:r>
              <a:rPr kumimoji="1" lang="en-US" altLang="ja-JP" sz="1200" baseline="0" dirty="0" err="1" smtClean="0">
                <a:solidFill>
                  <a:schemeClr val="tx1"/>
                </a:solidFill>
              </a:rPr>
              <a:t>Keil</a:t>
            </a:r>
            <a:r>
              <a:rPr kumimoji="1" lang="en-US" altLang="ja-JP" sz="1200" baseline="0" dirty="0" smtClean="0">
                <a:solidFill>
                  <a:schemeClr val="tx1"/>
                </a:solidFill>
              </a:rPr>
              <a:t> provide much evidence about illusion of understanding among lay people.</a:t>
            </a:r>
          </a:p>
          <a:p>
            <a:pPr marL="228600" indent="-228600">
              <a:buAutoNum type="arabicPeriod"/>
            </a:pPr>
            <a:r>
              <a:rPr kumimoji="1" lang="en-US" altLang="ja-JP" sz="1200" baseline="0" dirty="0" smtClean="0">
                <a:solidFill>
                  <a:schemeClr val="tx1"/>
                </a:solidFill>
              </a:rPr>
              <a:t>They show that people think they understand the world in far more detail than they really do.</a:t>
            </a:r>
            <a:endParaRPr kumimoji="1" lang="ja-JP" altLang="en-US" sz="1200" dirty="0">
              <a:solidFill>
                <a:schemeClr val="tx1"/>
              </a:solidFill>
            </a:endParaRP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82782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The result of their experiment is interesting and also understandable.</a:t>
            </a:r>
          </a:p>
          <a:p>
            <a:pPr marL="228600" indent="-228600">
              <a:buAutoNum type="arabicPeriod"/>
            </a:pPr>
            <a:r>
              <a:rPr kumimoji="1" lang="en-US" altLang="ja-JP" sz="1200" dirty="0" smtClean="0">
                <a:solidFill>
                  <a:schemeClr val="tx1"/>
                </a:solidFill>
              </a:rPr>
              <a:t>They divided students</a:t>
            </a:r>
            <a:r>
              <a:rPr kumimoji="1" lang="en-US" altLang="ja-JP" sz="1200" baseline="0" dirty="0" smtClean="0">
                <a:solidFill>
                  <a:schemeClr val="tx1"/>
                </a:solidFill>
              </a:rPr>
              <a:t> into 4 groups according to their test score.</a:t>
            </a:r>
          </a:p>
          <a:p>
            <a:pPr marL="228600" indent="-228600">
              <a:buAutoNum type="arabicPeriod"/>
            </a:pPr>
            <a:r>
              <a:rPr kumimoji="1" lang="en-US" altLang="ja-JP" sz="1200" baseline="0" dirty="0" smtClean="0">
                <a:solidFill>
                  <a:schemeClr val="tx1"/>
                </a:solidFill>
              </a:rPr>
              <a:t>They also asked students to estimate their own score.</a:t>
            </a:r>
          </a:p>
          <a:p>
            <a:pPr marL="228600" indent="-228600">
              <a:buAutoNum type="arabicPeriod"/>
            </a:pPr>
            <a:r>
              <a:rPr kumimoji="1" lang="en-US" altLang="ja-JP" sz="1200" baseline="0" dirty="0" smtClean="0">
                <a:solidFill>
                  <a:schemeClr val="tx1"/>
                </a:solidFill>
              </a:rPr>
              <a:t>The graph shows the result.</a:t>
            </a:r>
          </a:p>
          <a:p>
            <a:pPr marL="228600" indent="-228600">
              <a:buAutoNum type="arabicPeriod"/>
            </a:pPr>
            <a:r>
              <a:rPr kumimoji="1" lang="en-US" altLang="ja-JP" sz="1200" baseline="0" dirty="0" smtClean="0">
                <a:solidFill>
                  <a:schemeClr val="tx1"/>
                </a:solidFill>
              </a:rPr>
              <a:t>Of course, actual test score become higher from bottom to top group.</a:t>
            </a:r>
          </a:p>
          <a:p>
            <a:pPr marL="228600" indent="-228600">
              <a:buAutoNum type="arabicPeriod"/>
            </a:pPr>
            <a:r>
              <a:rPr kumimoji="1" lang="en-US" altLang="ja-JP" sz="1200" baseline="0" dirty="0" smtClean="0">
                <a:solidFill>
                  <a:schemeClr val="tx1"/>
                </a:solidFill>
              </a:rPr>
              <a:t>On the other hand, their self-estimations vary but little.</a:t>
            </a:r>
          </a:p>
          <a:p>
            <a:pPr marL="228600" indent="-228600">
              <a:buAutoNum type="arabicPeriod"/>
            </a:pPr>
            <a:r>
              <a:rPr kumimoji="1" lang="en-US" altLang="ja-JP" sz="1200" dirty="0" smtClean="0">
                <a:solidFill>
                  <a:schemeClr val="tx1"/>
                </a:solidFill>
              </a:rPr>
              <a:t>This means that those who actually got</a:t>
            </a:r>
            <a:r>
              <a:rPr kumimoji="1" lang="en-US" altLang="ja-JP" sz="1200" baseline="0" dirty="0" smtClean="0">
                <a:solidFill>
                  <a:schemeClr val="tx1"/>
                </a:solidFill>
              </a:rPr>
              <a:t> low scores estimated that they got higher scores.</a:t>
            </a:r>
          </a:p>
          <a:p>
            <a:pPr marL="228600" indent="-228600">
              <a:buAutoNum type="arabicPeriod"/>
            </a:pPr>
            <a:r>
              <a:rPr kumimoji="1" lang="en-US" altLang="ja-JP" sz="1200" baseline="0" dirty="0" smtClean="0">
                <a:solidFill>
                  <a:schemeClr val="tx1"/>
                </a:solidFill>
              </a:rPr>
              <a:t>So, they are considered to lack metacognitive skill.</a:t>
            </a:r>
            <a:endParaRPr kumimoji="1" lang="ja-JP" altLang="en-US" sz="1200" dirty="0">
              <a:solidFill>
                <a:schemeClr val="tx1"/>
              </a:solidFill>
            </a:endParaRP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95786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As already mentioned, in order to mitigate disaster damages through appropriate judgment of residents, it is important to promote their metacognitive awareness of the unexpected.</a:t>
            </a:r>
          </a:p>
          <a:p>
            <a:pPr marL="228600" indent="-228600">
              <a:buAutoNum type="arabicPeriod"/>
            </a:pPr>
            <a:r>
              <a:rPr kumimoji="1" lang="en-US" altLang="ja-JP" dirty="0" smtClean="0"/>
              <a:t>This study proposed a new type of hazard map as a method to provide disaster information in order to promote metacognitive awareness.</a:t>
            </a:r>
          </a:p>
          <a:p>
            <a:pPr marL="228600" indent="-228600">
              <a:buAutoNum type="arabicPeriod"/>
            </a:pPr>
            <a:r>
              <a:rPr kumimoji="1" lang="en-US" altLang="ja-JP" dirty="0" smtClean="0"/>
              <a:t>It examined its effect through an experiment targeting floodplain residents. </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47381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A hazard map is a map that highlights areas that are affected by or vulnerable to a natural disaster (such as earthquakes, volcanoes, flooding and tsunamis).</a:t>
            </a:r>
          </a:p>
          <a:p>
            <a:pPr marL="228600" indent="-228600">
              <a:buAutoNum type="arabicPeriod"/>
            </a:pPr>
            <a:r>
              <a:rPr kumimoji="1" lang="en-US" altLang="ja-JP" sz="1200" dirty="0" smtClean="0">
                <a:solidFill>
                  <a:schemeClr val="tx1"/>
                </a:solidFill>
              </a:rPr>
              <a:t>This is the flood hazard map that is distributed in the research area, </a:t>
            </a:r>
            <a:r>
              <a:rPr kumimoji="1" lang="en-US" altLang="ja-JP" sz="1200" dirty="0" err="1" smtClean="0">
                <a:solidFill>
                  <a:schemeClr val="tx1"/>
                </a:solidFill>
              </a:rPr>
              <a:t>Hijikawa</a:t>
            </a:r>
            <a:r>
              <a:rPr kumimoji="1" lang="en-US" altLang="ja-JP" sz="1200" dirty="0" smtClean="0">
                <a:solidFill>
                  <a:schemeClr val="tx1"/>
                </a:solidFill>
              </a:rPr>
              <a:t> River Basin, in Ehime Pref.</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5186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As the merit of Hazard Map, it can promote disaster awareness and evacuation action of residents.</a:t>
            </a:r>
          </a:p>
          <a:p>
            <a:pPr marL="228600" indent="-228600">
              <a:buAutoNum type="arabicPeriod"/>
            </a:pPr>
            <a:r>
              <a:rPr kumimoji="1" lang="en-US" altLang="ja-JP" dirty="0" smtClean="0"/>
              <a:t>On the other</a:t>
            </a:r>
            <a:r>
              <a:rPr kumimoji="1" lang="en-US" altLang="ja-JP" baseline="0" dirty="0" smtClean="0"/>
              <a:t> hand, there is also demerit.</a:t>
            </a:r>
          </a:p>
          <a:p>
            <a:pPr marL="228600" indent="-228600">
              <a:buAutoNum type="arabicPeriod"/>
            </a:pPr>
            <a:r>
              <a:rPr kumimoji="1" lang="en-US" altLang="ja-JP" baseline="0" dirty="0" smtClean="0"/>
              <a:t>Hazard map depends on some specific assumptions.</a:t>
            </a:r>
          </a:p>
          <a:p>
            <a:pPr marL="228600" indent="-228600">
              <a:buAutoNum type="arabicPeriod"/>
            </a:pPr>
            <a:r>
              <a:rPr kumimoji="1" lang="en-US" altLang="ja-JP" baseline="0" dirty="0" smtClean="0"/>
              <a:t>In case of </a:t>
            </a:r>
            <a:r>
              <a:rPr kumimoji="1" lang="en-US" altLang="ja-JP" baseline="0" dirty="0" err="1" smtClean="0"/>
              <a:t>Hijikawa</a:t>
            </a:r>
            <a:r>
              <a:rPr kumimoji="1" lang="en-US" altLang="ja-JP" baseline="0" dirty="0" smtClean="0"/>
              <a:t> River Flood Hazard Map, total amount of rainfall for two days is assumed to be 300mm.</a:t>
            </a:r>
          </a:p>
          <a:p>
            <a:pPr marL="228600" indent="-228600">
              <a:buAutoNum type="arabicPeriod"/>
            </a:pPr>
            <a:r>
              <a:rPr kumimoji="1" lang="en-US" altLang="ja-JP" baseline="0" dirty="0" smtClean="0"/>
              <a:t>Also, flood from inland waters and local heavy rainfall are not assumed.</a:t>
            </a:r>
          </a:p>
          <a:p>
            <a:pPr marL="228600" indent="-228600">
              <a:buAutoNum type="arabicPeriod"/>
            </a:pPr>
            <a:r>
              <a:rPr kumimoji="1" lang="en-US" altLang="ja-JP" baseline="0" dirty="0" smtClean="0"/>
              <a:t>Therefore, the Hazard Map may discourage metacognitive awareness of the unexpected events when residents accept these assumptions as true without question.</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90391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solidFill>
                  <a:schemeClr val="tx1"/>
                </a:solidFill>
              </a:rPr>
              <a:t>This study proposed a new type of hazard map with reflective thinking, by adding questionnaires through which residents are asked to consider the possibility that events beyond assumptions of the hazard map can arise due to flooding.</a:t>
            </a:r>
          </a:p>
          <a:p>
            <a:pPr marL="228600" indent="-228600">
              <a:buAutoNum type="arabicPeriod"/>
            </a:pPr>
            <a:r>
              <a:rPr kumimoji="1" lang="en-US" altLang="ja-JP" dirty="0" smtClean="0">
                <a:solidFill>
                  <a:schemeClr val="tx1"/>
                </a:solidFill>
              </a:rPr>
              <a:t>In addition to distribute ordinary Hazard Map, we asked residents to consider and image the unexpected events.</a:t>
            </a:r>
          </a:p>
          <a:p>
            <a:pPr marL="228600" indent="-228600">
              <a:buAutoNum type="arabicPeriod"/>
            </a:pPr>
            <a:r>
              <a:rPr kumimoji="1" lang="en-US" altLang="ja-JP" dirty="0" smtClean="0">
                <a:solidFill>
                  <a:schemeClr val="tx1"/>
                </a:solidFill>
              </a:rPr>
              <a:t>It can be expected that such a reflective thinking</a:t>
            </a:r>
            <a:r>
              <a:rPr kumimoji="1" lang="en-US" altLang="ja-JP" baseline="0" dirty="0" smtClean="0">
                <a:solidFill>
                  <a:schemeClr val="tx1"/>
                </a:solidFill>
              </a:rPr>
              <a:t> can promote metacognitive awareness of the unexpected.</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99088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First, respondents, they</a:t>
            </a:r>
            <a:r>
              <a:rPr kumimoji="1" lang="en-US" altLang="ja-JP" baseline="0" dirty="0" smtClean="0"/>
              <a:t> were randomly selected from residents, were asked to answer questions regrading disaster awareness and metacognitive awareness.</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41394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Ultimate purpose of civil engineering is to promote well-being and realize “good society”.</a:t>
            </a:r>
          </a:p>
          <a:p>
            <a:pPr marL="228600" indent="-228600">
              <a:buAutoNum type="arabicPeriod"/>
            </a:pPr>
            <a:r>
              <a:rPr kumimoji="1" lang="en-US" altLang="ja-JP" dirty="0" smtClean="0"/>
              <a:t>I think everyone agrees with this.</a:t>
            </a:r>
          </a:p>
          <a:p>
            <a:pPr marL="228600" indent="-228600">
              <a:buAutoNum type="arabicPeriod"/>
            </a:pPr>
            <a:r>
              <a:rPr kumimoji="1" lang="en-US" altLang="ja-JP" dirty="0" smtClean="0"/>
              <a:t>Civil engineering should keep aimed at achieving this goal through designing and managing infrastructure facilities, including transportation, construction, mining, disaster prevention, architecture, and so on.</a:t>
            </a:r>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2</a:t>
            </a:fld>
            <a:endParaRPr kumimoji="1" lang="ja-JP" altLang="en-US"/>
          </a:p>
        </p:txBody>
      </p:sp>
    </p:spTree>
    <p:extLst>
      <p:ext uri="{BB962C8B-B14F-4D97-AF65-F5344CB8AC3E}">
        <p14:creationId xmlns:p14="http://schemas.microsoft.com/office/powerpoint/2010/main" val="56802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solidFill>
                  <a:schemeClr val="tx1"/>
                </a:solidFill>
              </a:rPr>
              <a:t>Firstly, to measure disaster awareness, they were</a:t>
            </a:r>
            <a:r>
              <a:rPr kumimoji="1" lang="en-US" altLang="ja-JP" baseline="0" dirty="0" smtClean="0">
                <a:solidFill>
                  <a:schemeClr val="tx1"/>
                </a:solidFill>
              </a:rPr>
              <a:t> asked to estimate the height of inundation at their place in case of flooding.</a:t>
            </a:r>
          </a:p>
          <a:p>
            <a:pPr marL="228600" indent="-228600">
              <a:buAutoNum type="arabicPeriod"/>
            </a:pPr>
            <a:r>
              <a:rPr kumimoji="1" lang="en-US" altLang="ja-JP" baseline="0" dirty="0" smtClean="0">
                <a:solidFill>
                  <a:schemeClr val="tx1"/>
                </a:solidFill>
              </a:rPr>
              <a:t>Then, to measure metacognitive awareness, they were asked how likely would they expect the actual height of inundation to exceed their estimation (their answer in the first question).</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432938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sz="1200" dirty="0" smtClean="0">
                <a:solidFill>
                  <a:schemeClr val="tx1"/>
                </a:solidFill>
              </a:rPr>
              <a:t>Secondly, the respondents</a:t>
            </a:r>
            <a:r>
              <a:rPr kumimoji="1" lang="en-US" altLang="ja-JP" sz="1200" baseline="0" dirty="0" smtClean="0">
                <a:solidFill>
                  <a:schemeClr val="tx1"/>
                </a:solidFill>
              </a:rPr>
              <a:t> were asked to read the Hazard Map.</a:t>
            </a:r>
          </a:p>
          <a:p>
            <a:pPr marL="228600" indent="-228600">
              <a:buAutoNum type="arabicPeriod"/>
            </a:pPr>
            <a:r>
              <a:rPr kumimoji="1" lang="en-US" altLang="ja-JP" sz="1200" dirty="0" smtClean="0">
                <a:solidFill>
                  <a:schemeClr val="tx1"/>
                </a:solidFill>
              </a:rPr>
              <a:t>Here, they were divided into three groups representing these three conditions.</a:t>
            </a:r>
          </a:p>
          <a:p>
            <a:pPr marL="228600" indent="-228600">
              <a:buAutoNum type="arabicPeriod"/>
            </a:pPr>
            <a:r>
              <a:rPr kumimoji="1" lang="en-US" altLang="ja-JP" sz="1200" dirty="0" smtClean="0">
                <a:solidFill>
                  <a:schemeClr val="tx1"/>
                </a:solidFill>
              </a:rPr>
              <a:t>In condition 1, called HMR group, respondents read ordinary hazard map and also answered the questions about events exceeding assumptions of the map.</a:t>
            </a:r>
          </a:p>
          <a:p>
            <a:pPr marL="228600" indent="-228600">
              <a:buAutoNum type="arabicPeriod"/>
            </a:pPr>
            <a:r>
              <a:rPr kumimoji="1" lang="en-US" altLang="ja-JP" sz="1200" dirty="0" smtClean="0">
                <a:solidFill>
                  <a:schemeClr val="tx1"/>
                </a:solidFill>
              </a:rPr>
              <a:t>They assumed various unexpected events like land sliding, outflow of agricultural equipment, danger of driftwood and isolation of rural communities.</a:t>
            </a:r>
          </a:p>
          <a:p>
            <a:pPr marL="228600" indent="-228600">
              <a:buAutoNum type="arabicPeriod"/>
            </a:pPr>
            <a:r>
              <a:rPr kumimoji="1" lang="en-US" altLang="ja-JP" sz="1200" dirty="0" smtClean="0">
                <a:solidFill>
                  <a:schemeClr val="tx1"/>
                </a:solidFill>
              </a:rPr>
              <a:t>In condition 2, called HM group, respondents read ordinar</a:t>
            </a:r>
            <a:r>
              <a:rPr kumimoji="1" lang="en-US" altLang="ja-JP" sz="1200" baseline="0" dirty="0" smtClean="0">
                <a:solidFill>
                  <a:schemeClr val="tx1"/>
                </a:solidFill>
              </a:rPr>
              <a:t>y hazard map only.</a:t>
            </a:r>
          </a:p>
          <a:p>
            <a:pPr marL="228600" indent="-228600">
              <a:buAutoNum type="arabicPeriod"/>
            </a:pPr>
            <a:r>
              <a:rPr kumimoji="1" lang="en-US" altLang="ja-JP" sz="1200" baseline="0" dirty="0" smtClean="0">
                <a:solidFill>
                  <a:schemeClr val="tx1"/>
                </a:solidFill>
              </a:rPr>
              <a:t>In condition 3, control group, </a:t>
            </a:r>
            <a:r>
              <a:rPr kumimoji="1" lang="en-US" altLang="ja-JP" sz="1200" dirty="0" smtClean="0">
                <a:solidFill>
                  <a:schemeClr val="tx1"/>
                </a:solidFill>
              </a:rPr>
              <a:t>respondents did not read a hazard map.</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9595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dirty="0" smtClean="0"/>
              <a:t>Finally, the respondents</a:t>
            </a:r>
            <a:r>
              <a:rPr kumimoji="1" lang="en-US" altLang="ja-JP" baseline="0" dirty="0" smtClean="0"/>
              <a:t> again answered questions regrading disaster awareness and metacognitive awareness.</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117614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This graph</a:t>
            </a:r>
            <a:r>
              <a:rPr kumimoji="1" lang="en-US" altLang="ja-JP" baseline="0" dirty="0" smtClean="0"/>
              <a:t> shows the association between disaster awareness and metacognitive awareness.</a:t>
            </a:r>
          </a:p>
          <a:p>
            <a:pPr marL="228600" indent="-228600">
              <a:buAutoNum type="arabicPeriod"/>
            </a:pPr>
            <a:r>
              <a:rPr kumimoji="1" lang="en-US" altLang="ja-JP" baseline="0" dirty="0" smtClean="0"/>
              <a:t>On the basis of respondents’ estimates of inundation height, they were divided into two group: high estimate group and low estimate group.</a:t>
            </a:r>
          </a:p>
          <a:p>
            <a:pPr marL="228600" indent="-228600">
              <a:buAutoNum type="arabicPeriod"/>
            </a:pPr>
            <a:r>
              <a:rPr kumimoji="1" lang="en-US" altLang="ja-JP" baseline="0" dirty="0" smtClean="0"/>
              <a:t>The mean height among high estimate group was 4.85m, and that among low estimate group was 1.47m.</a:t>
            </a:r>
          </a:p>
          <a:p>
            <a:pPr marL="228600" indent="-228600">
              <a:buAutoNum type="arabicPeriod"/>
            </a:pPr>
            <a:r>
              <a:rPr kumimoji="1" lang="en-US" altLang="ja-JP" baseline="0" dirty="0" smtClean="0"/>
              <a:t>Vertical axis shows the average score of metacognitive awareness, that is, likelihood of events exceeding his or her own  estimation.</a:t>
            </a:r>
          </a:p>
          <a:p>
            <a:pPr marL="228600" indent="-228600">
              <a:buAutoNum type="arabicPeriod"/>
            </a:pPr>
            <a:r>
              <a:rPr kumimoji="1" lang="en-US" altLang="ja-JP" baseline="0" dirty="0" smtClean="0"/>
              <a:t>As shown in this figure, those who underestimate the height of inundation tend more to underestimate the possibility of occurrence of situations exceeding their estimation.</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08243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This graph shows the effect of reading hazard map on respondents’ estimate of inundation height.</a:t>
            </a:r>
          </a:p>
          <a:p>
            <a:pPr marL="228600" indent="-228600">
              <a:buAutoNum type="arabicPeriod"/>
            </a:pPr>
            <a:r>
              <a:rPr kumimoji="1" lang="en-US" altLang="ja-JP" dirty="0" smtClean="0"/>
              <a:t>Vertical axis shows the differences between respondents’ estimates and estimates shown in Hazard Map. </a:t>
            </a:r>
          </a:p>
          <a:p>
            <a:pPr marL="228600" indent="-228600">
              <a:buAutoNum type="arabicPeriod"/>
            </a:pPr>
            <a:r>
              <a:rPr kumimoji="1" lang="en-US" altLang="ja-JP" dirty="0" smtClean="0"/>
              <a:t>Respondents are</a:t>
            </a:r>
            <a:r>
              <a:rPr kumimoji="1" lang="en-US" altLang="ja-JP" baseline="0" dirty="0" smtClean="0"/>
              <a:t> also divided on the basis of their estimates of inundation height and experimental condition.</a:t>
            </a:r>
          </a:p>
          <a:p>
            <a:pPr marL="228600" indent="-228600">
              <a:buAutoNum type="arabicPeriod"/>
            </a:pPr>
            <a:r>
              <a:rPr kumimoji="1" lang="en-US" altLang="ja-JP" baseline="0" dirty="0" smtClean="0"/>
              <a:t>So, there are four groups; High estimate group in HMR group, Low estimate group in HMR group, High estimate group in HM group, and Low estimate group in HM group.</a:t>
            </a:r>
          </a:p>
          <a:p>
            <a:pPr marL="228600" indent="-228600">
              <a:buAutoNum type="arabicPeriod"/>
            </a:pPr>
            <a:r>
              <a:rPr kumimoji="1" lang="en-US" altLang="ja-JP" dirty="0" smtClean="0"/>
              <a:t>It can be understood that estimates of those who read ordinary Hazard Map tend to be closer to the estimates shown in the map. </a:t>
            </a:r>
          </a:p>
          <a:p>
            <a:pPr marL="228600" indent="-228600">
              <a:buAutoNum type="arabicPeriod"/>
            </a:pPr>
            <a:r>
              <a:rPr kumimoji="1" lang="en-US" altLang="ja-JP" dirty="0" smtClean="0"/>
              <a:t>Especially, those who originally overestimate the inundation height tend to decrease their estimation.</a:t>
            </a:r>
          </a:p>
          <a:p>
            <a:pPr marL="228600" indent="-228600">
              <a:buAutoNum type="arabicPeriod"/>
            </a:pPr>
            <a:r>
              <a:rPr kumimoji="1" lang="en-US" altLang="ja-JP" dirty="0" smtClean="0"/>
              <a:t>It</a:t>
            </a:r>
            <a:r>
              <a:rPr kumimoji="1" lang="en-US" altLang="ja-JP" baseline="0" dirty="0" smtClean="0"/>
              <a:t> implies that an ordinary hazard map can reduce disaster awareness.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495757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These graphs show the changes in disaster awareness and metacognitive awareness in three</a:t>
            </a:r>
            <a:r>
              <a:rPr kumimoji="1" lang="en-US" altLang="ja-JP" baseline="0" dirty="0" smtClean="0"/>
              <a:t> experimental conditions.</a:t>
            </a:r>
          </a:p>
          <a:p>
            <a:pPr marL="228600" indent="-228600">
              <a:buAutoNum type="arabicPeriod"/>
            </a:pPr>
            <a:r>
              <a:rPr kumimoji="1" lang="en-US" altLang="ja-JP" baseline="0" dirty="0" smtClean="0"/>
              <a:t>Disaster awareness and Metacognitive awareness were enhanced both in HMR group and HM group.</a:t>
            </a:r>
          </a:p>
          <a:p>
            <a:pPr marL="228600" indent="-228600">
              <a:buAutoNum type="arabicPeriod"/>
            </a:pPr>
            <a:r>
              <a:rPr kumimoji="1" lang="en-US" altLang="ja-JP" dirty="0" smtClean="0"/>
              <a:t>Yet, as for metacognitive awareness, the effect was stronger</a:t>
            </a:r>
            <a:r>
              <a:rPr kumimoji="1" lang="en-US" altLang="ja-JP" baseline="0" dirty="0" smtClean="0"/>
              <a:t> in HMR group than in HM group.</a:t>
            </a:r>
          </a:p>
          <a:p>
            <a:pPr marL="228600" indent="-228600">
              <a:buAutoNum type="arabicPeriod"/>
            </a:pPr>
            <a:r>
              <a:rPr kumimoji="1" lang="en-US" altLang="ja-JP" baseline="0" dirty="0" smtClean="0"/>
              <a:t>It suggests that respondents tend more to recognize the unexpected, that is, possibility of occurrence of situations exceeding their own estimation, through reading the new type of flood hazard map than through an ordinary hazard map.</a:t>
            </a:r>
          </a:p>
          <a:p>
            <a:pPr marL="228600" indent="-228600">
              <a:buAutoNum type="arabicPeriod"/>
            </a:pPr>
            <a:r>
              <a:rPr kumimoji="1" lang="en-US" altLang="ja-JP" baseline="0" dirty="0" smtClean="0"/>
              <a:t>It also indicates the importance of reflective thinking.</a:t>
            </a:r>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40497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47920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However, even if infrastructure facilities are appropriately planned and designed by civil engineering technique, </a:t>
            </a:r>
          </a:p>
          <a:p>
            <a:pPr marL="228600" indent="-228600">
              <a:buAutoNum type="arabicPeriod"/>
            </a:pPr>
            <a:r>
              <a:rPr kumimoji="1" lang="en-US" altLang="ja-JP" dirty="0" smtClean="0"/>
              <a:t>when people behave in a selfish manner, like </a:t>
            </a:r>
          </a:p>
          <a:p>
            <a:pPr marL="0" indent="0">
              <a:buNone/>
            </a:pPr>
            <a:r>
              <a:rPr kumimoji="1" lang="en-US" altLang="ja-JP" dirty="0" smtClean="0"/>
              <a:t>  -destruct environment (waste energy, throw litter, use cars excessively…)</a:t>
            </a:r>
          </a:p>
          <a:p>
            <a:pPr marL="0" indent="0">
              <a:buNone/>
            </a:pPr>
            <a:r>
              <a:rPr kumimoji="1" lang="en-US" altLang="ja-JP" dirty="0" smtClean="0"/>
              <a:t>  -don’t contribute any efforts to their communities</a:t>
            </a:r>
          </a:p>
          <a:p>
            <a:pPr marL="0" indent="0">
              <a:buNone/>
            </a:pPr>
            <a:r>
              <a:rPr kumimoji="1" lang="en-US" altLang="ja-JP" dirty="0" smtClean="0"/>
              <a:t>  -distrust in the government and reject any infrastructure projects</a:t>
            </a:r>
          </a:p>
          <a:p>
            <a:pPr marL="0" indent="0">
              <a:buNone/>
            </a:pPr>
            <a:r>
              <a:rPr kumimoji="1" lang="en-US" altLang="ja-JP" dirty="0" smtClean="0"/>
              <a:t>3. our well-being would not be improved and “good society” would not be realized forever!!</a:t>
            </a:r>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3</a:t>
            </a:fld>
            <a:endParaRPr kumimoji="1" lang="ja-JP" altLang="en-US"/>
          </a:p>
        </p:txBody>
      </p:sp>
    </p:spTree>
    <p:extLst>
      <p:ext uri="{BB962C8B-B14F-4D97-AF65-F5344CB8AC3E}">
        <p14:creationId xmlns:p14="http://schemas.microsoft.com/office/powerpoint/2010/main" val="296585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Font typeface="+mj-lt"/>
              <a:buAutoNum type="arabicPeriod"/>
            </a:pPr>
            <a:r>
              <a:rPr kumimoji="1" lang="en-US" altLang="ja-JP" dirty="0" smtClean="0"/>
              <a:t>Therefore, it is important to promote people to behave in a pro-social manner.</a:t>
            </a:r>
          </a:p>
          <a:p>
            <a:pPr marL="228600" indent="-228600">
              <a:buFont typeface="+mj-lt"/>
              <a:buAutoNum type="arabicPeriod"/>
            </a:pPr>
            <a:r>
              <a:rPr kumimoji="1" lang="en-US" altLang="ja-JP" dirty="0" smtClean="0"/>
              <a:t>This</a:t>
            </a:r>
            <a:r>
              <a:rPr kumimoji="1" lang="en-US" altLang="ja-JP" baseline="0" dirty="0" smtClean="0"/>
              <a:t> is an important role that social psychology can play in civil engineering.</a:t>
            </a:r>
          </a:p>
          <a:p>
            <a:pPr marL="228600" indent="-228600">
              <a:buFont typeface="+mj-lt"/>
              <a:buAutoNum type="arabicPeriod"/>
            </a:pPr>
            <a:r>
              <a:rPr kumimoji="1" lang="en-US" altLang="ja-JP" baseline="0" dirty="0" smtClean="0"/>
              <a:t>A key concept developed in social psychology is “social dilemma”.</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4</a:t>
            </a:fld>
            <a:endParaRPr kumimoji="1" lang="ja-JP" altLang="en-US"/>
          </a:p>
        </p:txBody>
      </p:sp>
    </p:spTree>
    <p:extLst>
      <p:ext uri="{BB962C8B-B14F-4D97-AF65-F5344CB8AC3E}">
        <p14:creationId xmlns:p14="http://schemas.microsoft.com/office/powerpoint/2010/main" val="262959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Social dilemma is defined as a conflicting situation where an individual</a:t>
            </a:r>
            <a:r>
              <a:rPr kumimoji="1" lang="en-US" altLang="ja-JP" baseline="0" dirty="0" smtClean="0"/>
              <a:t> has to choose</a:t>
            </a:r>
            <a:r>
              <a:rPr kumimoji="1" lang="en-US" altLang="ja-JP" dirty="0" smtClean="0"/>
              <a:t> defection or cooperation</a:t>
            </a:r>
            <a:r>
              <a:rPr kumimoji="1" lang="en-US" altLang="ja-JP" baseline="0" dirty="0" smtClean="0"/>
              <a:t>.</a:t>
            </a:r>
          </a:p>
          <a:p>
            <a:pPr marL="228600" indent="-228600">
              <a:buAutoNum type="arabicPeriod"/>
            </a:pPr>
            <a:r>
              <a:rPr kumimoji="1" lang="en-US" altLang="ja-JP" baseline="0" dirty="0" smtClean="0"/>
              <a:t>Here, defection means acting in one’s own self interests, while cooperation means acting in the interest of the collective.</a:t>
            </a:r>
          </a:p>
          <a:p>
            <a:pPr marL="228600" indent="-228600">
              <a:buAutoNum type="arabicPeriod"/>
            </a:pPr>
            <a:r>
              <a:rPr kumimoji="1" lang="en-US" altLang="ja-JP" baseline="0" dirty="0" smtClean="0"/>
              <a:t>An important question is: how to promote attitude &amp; behavior change from defection to cooperation.</a:t>
            </a:r>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5</a:t>
            </a:fld>
            <a:endParaRPr kumimoji="1" lang="ja-JP" altLang="en-US"/>
          </a:p>
        </p:txBody>
      </p:sp>
    </p:spTree>
    <p:extLst>
      <p:ext uri="{BB962C8B-B14F-4D97-AF65-F5344CB8AC3E}">
        <p14:creationId xmlns:p14="http://schemas.microsoft.com/office/powerpoint/2010/main" val="334168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Font typeface="+mj-lt"/>
              <a:buAutoNum type="arabicPeriod"/>
            </a:pPr>
            <a:r>
              <a:rPr kumimoji="1" lang="en-US" altLang="ja-JP" dirty="0" smtClean="0"/>
              <a:t>In the field of social psychology,</a:t>
            </a:r>
            <a:r>
              <a:rPr kumimoji="1" lang="en-US" altLang="ja-JP" baseline="0" dirty="0" smtClean="0"/>
              <a:t> many research have proposed various models to describe psychological processes, in which people change their behavior from defection to cooperation.</a:t>
            </a:r>
          </a:p>
          <a:p>
            <a:pPr marL="228600" indent="-228600">
              <a:buFont typeface="+mj-lt"/>
              <a:buAutoNum type="arabicPeriod"/>
            </a:pPr>
            <a:r>
              <a:rPr kumimoji="1" lang="en-US" altLang="ja-JP" baseline="0" dirty="0" smtClean="0"/>
              <a:t>This figure is one of these models, composed of several psychological factors like….</a:t>
            </a:r>
          </a:p>
          <a:p>
            <a:pPr marL="228600" indent="-228600">
              <a:buFont typeface="+mj-lt"/>
              <a:buAutoNum type="arabicPeriod"/>
            </a:pPr>
            <a:r>
              <a:rPr kumimoji="1" lang="en-US" altLang="ja-JP" baseline="0" dirty="0" smtClean="0"/>
              <a:t>Given such a model, it is important to promote each factor by encouraging communication as a prescriptive measure.</a:t>
            </a:r>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6</a:t>
            </a:fld>
            <a:endParaRPr kumimoji="1" lang="ja-JP" altLang="en-US"/>
          </a:p>
        </p:txBody>
      </p:sp>
    </p:spTree>
    <p:extLst>
      <p:ext uri="{BB962C8B-B14F-4D97-AF65-F5344CB8AC3E}">
        <p14:creationId xmlns:p14="http://schemas.microsoft.com/office/powerpoint/2010/main" val="95141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So, I have made prescriptive measures for promoting cooperation on the basis of psychological theory, like….</a:t>
            </a:r>
          </a:p>
          <a:p>
            <a:pPr marL="228600" indent="-228600">
              <a:buAutoNum type="arabicPeriod"/>
            </a:pPr>
            <a:r>
              <a:rPr kumimoji="1" lang="en-US" altLang="ja-JP" dirty="0" smtClean="0"/>
              <a:t>I then examined the effects of these measures empirically.</a:t>
            </a:r>
            <a:endParaRPr kumimoji="1" lang="ja-JP" altLang="en-US" dirty="0"/>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7</a:t>
            </a:fld>
            <a:endParaRPr kumimoji="1" lang="ja-JP" altLang="en-US"/>
          </a:p>
        </p:txBody>
      </p:sp>
    </p:spTree>
    <p:extLst>
      <p:ext uri="{BB962C8B-B14F-4D97-AF65-F5344CB8AC3E}">
        <p14:creationId xmlns:p14="http://schemas.microsoft.com/office/powerpoint/2010/main" val="121643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Social psychology is just one of various approaches of social sciences, which can be applied</a:t>
            </a:r>
            <a:r>
              <a:rPr kumimoji="1" lang="en-US" altLang="ja-JP" baseline="0" dirty="0" smtClean="0"/>
              <a:t> to civil engineering</a:t>
            </a:r>
            <a:r>
              <a:rPr kumimoji="1" lang="en-US" altLang="ja-JP" dirty="0" smtClean="0"/>
              <a:t>.</a:t>
            </a:r>
          </a:p>
          <a:p>
            <a:pPr marL="228600" indent="-228600">
              <a:buAutoNum type="arabicPeriod"/>
            </a:pPr>
            <a:r>
              <a:rPr kumimoji="1" lang="en-US" altLang="ja-JP" smtClean="0"/>
              <a:t>But</a:t>
            </a:r>
            <a:r>
              <a:rPr kumimoji="1" lang="en-US" altLang="ja-JP" dirty="0" smtClean="0"/>
              <a:t>, this approach and attitude &amp; behavior changes induced by it may make an important contribution to human well-being and “good society” which civil engineers seek to achieve.</a:t>
            </a:r>
            <a:endParaRPr kumimoji="1" lang="ja-JP" altLang="en-US" dirty="0"/>
          </a:p>
        </p:txBody>
      </p:sp>
      <p:sp>
        <p:nvSpPr>
          <p:cNvPr id="4" name="スライド番号プレースホルダー 3"/>
          <p:cNvSpPr>
            <a:spLocks noGrp="1"/>
          </p:cNvSpPr>
          <p:nvPr>
            <p:ph type="sldNum" sz="quarter" idx="10"/>
          </p:nvPr>
        </p:nvSpPr>
        <p:spPr/>
        <p:txBody>
          <a:bodyPr/>
          <a:lstStyle/>
          <a:p>
            <a:fld id="{A844C213-C3C6-4C80-B151-A1435E384141}" type="slidenum">
              <a:rPr kumimoji="1" lang="ja-JP" altLang="en-US" smtClean="0"/>
              <a:t>8</a:t>
            </a:fld>
            <a:endParaRPr kumimoji="1" lang="ja-JP" altLang="en-US"/>
          </a:p>
        </p:txBody>
      </p:sp>
    </p:spTree>
    <p:extLst>
      <p:ext uri="{BB962C8B-B14F-4D97-AF65-F5344CB8AC3E}">
        <p14:creationId xmlns:p14="http://schemas.microsoft.com/office/powerpoint/2010/main" val="291906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en-US" altLang="ja-JP" dirty="0" smtClean="0"/>
              <a:t>Next, I will introduce one study regarding disaster mitigation, which</a:t>
            </a:r>
            <a:r>
              <a:rPr kumimoji="1" lang="en-US" altLang="ja-JP" baseline="0" dirty="0" smtClean="0"/>
              <a:t> I made on the basis of social psychological approach.</a:t>
            </a:r>
          </a:p>
          <a:p>
            <a:pPr marL="228600" indent="-228600">
              <a:buAutoNum type="arabicPeriod"/>
            </a:pPr>
            <a:r>
              <a:rPr kumimoji="1" lang="en-US" altLang="ja-JP" baseline="0" dirty="0" smtClean="0"/>
              <a:t>The </a:t>
            </a:r>
            <a:r>
              <a:rPr kumimoji="1" lang="en-US" altLang="ja-JP" baseline="0" smtClean="0"/>
              <a:t>title is: Metacognitive Awareness of Unexpected Risk and a Method for its Promotion.</a:t>
            </a:r>
            <a:endParaRPr kumimoji="1" lang="ja-JP" altLang="en-US" dirty="0"/>
          </a:p>
        </p:txBody>
      </p:sp>
      <p:sp>
        <p:nvSpPr>
          <p:cNvPr id="4" name="スライド番号プレースホルダー 3"/>
          <p:cNvSpPr>
            <a:spLocks noGrp="1"/>
          </p:cNvSpPr>
          <p:nvPr>
            <p:ph type="sldNum" sz="quarter" idx="10"/>
          </p:nvPr>
        </p:nvSpPr>
        <p:spPr/>
        <p:txBody>
          <a:bodyPr/>
          <a:lstStyle/>
          <a:p>
            <a:fld id="{2C9B218C-6C4D-4D3F-9CCF-4CE579446BD4}"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93858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140404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254586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4764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24966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113802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386856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206604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73633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360093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250711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A43F28-D87D-49A2-B609-9DB0575CE262}" type="datetimeFigureOut">
              <a:rPr kumimoji="1" lang="ja-JP" altLang="en-US" smtClean="0"/>
              <a:t>2017/3/10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389054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3F28-D87D-49A2-B609-9DB0575CE262}" type="datetimeFigureOut">
              <a:rPr kumimoji="1" lang="ja-JP" altLang="en-US" smtClean="0"/>
              <a:t>2017/3/10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CFEEB-EDD3-4632-91BA-9DF8BB51DF71}" type="slidenum">
              <a:rPr kumimoji="1" lang="ja-JP" altLang="en-US" smtClean="0"/>
              <a:t>‹#›</a:t>
            </a:fld>
            <a:endParaRPr kumimoji="1" lang="ja-JP" altLang="en-US"/>
          </a:p>
        </p:txBody>
      </p:sp>
    </p:spTree>
    <p:extLst>
      <p:ext uri="{BB962C8B-B14F-4D97-AF65-F5344CB8AC3E}">
        <p14:creationId xmlns:p14="http://schemas.microsoft.com/office/powerpoint/2010/main" val="281223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00242"/>
            <a:ext cx="7772400" cy="2387600"/>
          </a:xfrm>
        </p:spPr>
        <p:txBody>
          <a:bodyPr>
            <a:normAutofit/>
          </a:bodyPr>
          <a:lstStyle/>
          <a:p>
            <a:r>
              <a:rPr kumimoji="1" lang="en-US" altLang="ja-JP" sz="4800" dirty="0" smtClean="0"/>
              <a:t>Social Psychological Approach in Civil Engineering</a:t>
            </a:r>
            <a:endParaRPr kumimoji="1" lang="ja-JP" altLang="en-US" sz="4800" dirty="0"/>
          </a:p>
        </p:txBody>
      </p:sp>
      <p:sp>
        <p:nvSpPr>
          <p:cNvPr id="3" name="サブタイトル 2"/>
          <p:cNvSpPr>
            <a:spLocks noGrp="1"/>
          </p:cNvSpPr>
          <p:nvPr>
            <p:ph type="subTitle" idx="1"/>
          </p:nvPr>
        </p:nvSpPr>
        <p:spPr>
          <a:xfrm>
            <a:off x="1143000" y="4183929"/>
            <a:ext cx="6858000" cy="1655762"/>
          </a:xfrm>
        </p:spPr>
        <p:txBody>
          <a:bodyPr>
            <a:normAutofit lnSpcReduction="10000"/>
          </a:bodyPr>
          <a:lstStyle/>
          <a:p>
            <a:r>
              <a:rPr kumimoji="1" lang="en-US" altLang="ja-JP" dirty="0" err="1" smtClean="0"/>
              <a:t>Dr.Tsuyoshi</a:t>
            </a:r>
            <a:r>
              <a:rPr kumimoji="1" lang="en-US" altLang="ja-JP" dirty="0" smtClean="0"/>
              <a:t> </a:t>
            </a:r>
            <a:r>
              <a:rPr kumimoji="1" lang="en-US" altLang="ja-JP" dirty="0" err="1" smtClean="0"/>
              <a:t>Hatori</a:t>
            </a:r>
            <a:endParaRPr kumimoji="1" lang="en-US" altLang="ja-JP" dirty="0" smtClean="0"/>
          </a:p>
          <a:p>
            <a:r>
              <a:rPr lang="en-US" altLang="ja-JP" dirty="0" smtClean="0"/>
              <a:t>Dept. of Environmental Design</a:t>
            </a:r>
          </a:p>
          <a:p>
            <a:r>
              <a:rPr lang="en-US" altLang="ja-JP" dirty="0" smtClean="0"/>
              <a:t>Faculty of Collaborative Regional Innovation</a:t>
            </a:r>
          </a:p>
          <a:p>
            <a:r>
              <a:rPr lang="en-US" altLang="ja-JP" dirty="0" smtClean="0"/>
              <a:t>Ehime University </a:t>
            </a:r>
            <a:endParaRPr kumimoji="1" lang="ja-JP" altLang="en-US" dirty="0"/>
          </a:p>
        </p:txBody>
      </p:sp>
    </p:spTree>
    <p:extLst>
      <p:ext uri="{BB962C8B-B14F-4D97-AF65-F5344CB8AC3E}">
        <p14:creationId xmlns:p14="http://schemas.microsoft.com/office/powerpoint/2010/main" val="41453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2614"/>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How to deal with unexpected disasters?</a:t>
            </a:r>
            <a:endParaRPr kumimoji="1" lang="ja-JP" altLang="en-US" sz="3600" dirty="0">
              <a:solidFill>
                <a:srgbClr val="002060"/>
              </a:solidFill>
              <a:effectLst>
                <a:outerShdw blurRad="38100" dist="38100" dir="2700000" algn="tl">
                  <a:srgbClr val="000000">
                    <a:alpha val="43137"/>
                  </a:srgbClr>
                </a:outerShdw>
              </a:effectLst>
            </a:endParaRP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209" y="2316268"/>
            <a:ext cx="4135582" cy="2991405"/>
          </a:xfrm>
        </p:spPr>
      </p:pic>
      <p:sp>
        <p:nvSpPr>
          <p:cNvPr id="8" name="正方形/長方形 7"/>
          <p:cNvSpPr/>
          <p:nvPr/>
        </p:nvSpPr>
        <p:spPr>
          <a:xfrm>
            <a:off x="218209" y="5307673"/>
            <a:ext cx="2912529" cy="369332"/>
          </a:xfrm>
          <a:prstGeom prst="rect">
            <a:avLst/>
          </a:prstGeom>
        </p:spPr>
        <p:txBody>
          <a:bodyPr wrap="none">
            <a:spAutoFit/>
          </a:bodyPr>
          <a:lstStyle/>
          <a:p>
            <a:r>
              <a:rPr lang="ja-JP" altLang="en-US" dirty="0" smtClean="0">
                <a:solidFill>
                  <a:prstClr val="black">
                    <a:lumMod val="75000"/>
                    <a:lumOff val="25000"/>
                  </a:prstClr>
                </a:solidFill>
              </a:rPr>
              <a:t>The 2011 Tohoku earthquake</a:t>
            </a:r>
            <a:endParaRPr lang="ja-JP" altLang="en-US" dirty="0">
              <a:solidFill>
                <a:prstClr val="black">
                  <a:lumMod val="75000"/>
                  <a:lumOff val="25000"/>
                </a:prstClr>
              </a:solidFill>
            </a:endParaRPr>
          </a:p>
        </p:txBody>
      </p:sp>
      <p:sp>
        <p:nvSpPr>
          <p:cNvPr id="9" name="正方形/長方形 8"/>
          <p:cNvSpPr/>
          <p:nvPr/>
        </p:nvSpPr>
        <p:spPr>
          <a:xfrm>
            <a:off x="4774135" y="5307672"/>
            <a:ext cx="2916761" cy="369332"/>
          </a:xfrm>
          <a:prstGeom prst="rect">
            <a:avLst/>
          </a:prstGeom>
        </p:spPr>
        <p:txBody>
          <a:bodyPr wrap="none">
            <a:spAutoFit/>
          </a:bodyPr>
          <a:lstStyle/>
          <a:p>
            <a:r>
              <a:rPr lang="ja-JP" altLang="en-US" dirty="0" smtClean="0">
                <a:solidFill>
                  <a:prstClr val="black">
                    <a:lumMod val="75000"/>
                    <a:lumOff val="25000"/>
                  </a:prstClr>
                </a:solidFill>
              </a:rPr>
              <a:t>The 201</a:t>
            </a:r>
            <a:r>
              <a:rPr lang="en-US" altLang="ja-JP" dirty="0" smtClean="0">
                <a:solidFill>
                  <a:prstClr val="black">
                    <a:lumMod val="75000"/>
                    <a:lumOff val="25000"/>
                  </a:prstClr>
                </a:solidFill>
              </a:rPr>
              <a:t>5</a:t>
            </a:r>
            <a:r>
              <a:rPr lang="ja-JP" altLang="en-US" dirty="0" smtClean="0">
                <a:solidFill>
                  <a:prstClr val="black">
                    <a:lumMod val="75000"/>
                    <a:lumOff val="25000"/>
                  </a:prstClr>
                </a:solidFill>
              </a:rPr>
              <a:t> </a:t>
            </a:r>
            <a:r>
              <a:rPr lang="en-US" altLang="ja-JP" dirty="0" err="1">
                <a:solidFill>
                  <a:prstClr val="black">
                    <a:lumMod val="75000"/>
                    <a:lumOff val="25000"/>
                  </a:prstClr>
                </a:solidFill>
              </a:rPr>
              <a:t>Gorkha</a:t>
            </a:r>
            <a:r>
              <a:rPr lang="en-US" altLang="ja-JP" dirty="0">
                <a:solidFill>
                  <a:prstClr val="black">
                    <a:lumMod val="75000"/>
                    <a:lumOff val="25000"/>
                  </a:prstClr>
                </a:solidFill>
              </a:rPr>
              <a:t> earthquake</a:t>
            </a:r>
            <a:endParaRPr lang="ja-JP" altLang="en-US" dirty="0">
              <a:solidFill>
                <a:prstClr val="black">
                  <a:lumMod val="75000"/>
                  <a:lumOff val="25000"/>
                </a:prstClr>
              </a:solidFill>
            </a:endParaRPr>
          </a:p>
        </p:txBody>
      </p:sp>
      <p:cxnSp>
        <p:nvCxnSpPr>
          <p:cNvPr id="11" name="直線コネクタ 10"/>
          <p:cNvCxnSpPr/>
          <p:nvPr/>
        </p:nvCxnSpPr>
        <p:spPr>
          <a:xfrm>
            <a:off x="831273" y="1091044"/>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2" descr="http://j.people.com.cn/NMediaFile/2015/0427/FOREIGN201504271134000243041855561.jpg"/>
          <p:cNvPicPr>
            <a:picLocks noChangeAspect="1" noChangeArrowheads="1"/>
          </p:cNvPicPr>
          <p:nvPr/>
        </p:nvPicPr>
        <p:blipFill rotWithShape="1">
          <a:blip r:embed="rId4">
            <a:extLst>
              <a:ext uri="{28A0092B-C50C-407E-A947-70E740481C1C}">
                <a14:useLocalDpi xmlns:a14="http://schemas.microsoft.com/office/drawing/2010/main" val="0"/>
              </a:ext>
            </a:extLst>
          </a:blip>
          <a:srcRect l="41575"/>
          <a:stretch/>
        </p:blipFill>
        <p:spPr bwMode="auto">
          <a:xfrm>
            <a:off x="4774135" y="2316267"/>
            <a:ext cx="3078054" cy="29914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899" y="1493113"/>
            <a:ext cx="8666019" cy="1714004"/>
          </a:xfrm>
        </p:spPr>
        <p:txBody>
          <a:bodyPr/>
          <a:lstStyle/>
          <a:p>
            <a:pPr marL="0" indent="0">
              <a:lnSpc>
                <a:spcPct val="100000"/>
              </a:lnSpc>
              <a:buNone/>
            </a:pPr>
            <a:r>
              <a:rPr kumimoji="1" lang="en-US" altLang="ja-JP" dirty="0" smtClean="0"/>
              <a:t>It is important to mitigate the risk of the unexpected through hard and soft disaster prevention </a:t>
            </a:r>
            <a:r>
              <a:rPr lang="en-US" altLang="ja-JP" dirty="0"/>
              <a:t>measures </a:t>
            </a:r>
            <a:endParaRPr lang="en-US" altLang="ja-JP" dirty="0" smtClean="0"/>
          </a:p>
          <a:p>
            <a:pPr marL="0" indent="0">
              <a:lnSpc>
                <a:spcPts val="3000"/>
              </a:lnSpc>
              <a:spcBef>
                <a:spcPts val="0"/>
              </a:spcBef>
              <a:buNone/>
            </a:pPr>
            <a:r>
              <a:rPr lang="en-US" altLang="ja-JP" sz="2000" dirty="0" smtClean="0"/>
              <a:t>(e.g. earthquake-resistant measures, prediction, and evacuation planning)</a:t>
            </a:r>
            <a:r>
              <a:rPr lang="en-US" altLang="ja-JP" dirty="0" smtClean="0"/>
              <a:t>.</a:t>
            </a:r>
            <a:endParaRPr kumimoji="1" lang="ja-JP" altLang="en-US" dirty="0"/>
          </a:p>
        </p:txBody>
      </p:sp>
      <p:sp>
        <p:nvSpPr>
          <p:cNvPr id="4" name="テキスト ボックス 3"/>
          <p:cNvSpPr txBox="1"/>
          <p:nvPr/>
        </p:nvSpPr>
        <p:spPr>
          <a:xfrm>
            <a:off x="342899" y="2976284"/>
            <a:ext cx="1517980" cy="461665"/>
          </a:xfrm>
          <a:prstGeom prst="rect">
            <a:avLst/>
          </a:prstGeom>
          <a:noFill/>
        </p:spPr>
        <p:txBody>
          <a:bodyPr wrap="none" rtlCol="0">
            <a:spAutoFit/>
          </a:bodyPr>
          <a:lstStyle/>
          <a:p>
            <a:r>
              <a:rPr lang="en-US" altLang="ja-JP" sz="2400" dirty="0" smtClean="0">
                <a:solidFill>
                  <a:srgbClr val="FF0000"/>
                </a:solidFill>
              </a:rPr>
              <a:t>However…</a:t>
            </a:r>
            <a:endParaRPr lang="ja-JP" altLang="en-US" sz="2400" dirty="0">
              <a:solidFill>
                <a:srgbClr val="FF0000"/>
              </a:solidFill>
            </a:endParaRPr>
          </a:p>
        </p:txBody>
      </p:sp>
      <p:sp>
        <p:nvSpPr>
          <p:cNvPr id="11" name="コンテンツ プレースホルダー 2"/>
          <p:cNvSpPr txBox="1">
            <a:spLocks/>
          </p:cNvSpPr>
          <p:nvPr/>
        </p:nvSpPr>
        <p:spPr>
          <a:xfrm>
            <a:off x="337704" y="3435045"/>
            <a:ext cx="8468591" cy="1000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solidFill>
                  <a:prstClr val="black"/>
                </a:solidFill>
              </a:rPr>
              <a:t>It is impossible to prevent the occurrence of the unexpected completely, even if any measures are taken.</a:t>
            </a:r>
            <a:endParaRPr lang="ja-JP" altLang="en-US" dirty="0">
              <a:solidFill>
                <a:prstClr val="black"/>
              </a:solidFill>
            </a:endParaRPr>
          </a:p>
        </p:txBody>
      </p:sp>
      <p:sp>
        <p:nvSpPr>
          <p:cNvPr id="12" name="テキスト ボックス 11"/>
          <p:cNvSpPr txBox="1"/>
          <p:nvPr/>
        </p:nvSpPr>
        <p:spPr>
          <a:xfrm>
            <a:off x="337704" y="4900191"/>
            <a:ext cx="1626151" cy="461665"/>
          </a:xfrm>
          <a:prstGeom prst="rect">
            <a:avLst/>
          </a:prstGeom>
          <a:noFill/>
        </p:spPr>
        <p:txBody>
          <a:bodyPr wrap="none" rtlCol="0">
            <a:spAutoFit/>
          </a:bodyPr>
          <a:lstStyle/>
          <a:p>
            <a:r>
              <a:rPr lang="en-US" altLang="ja-JP" sz="2400" dirty="0" smtClean="0">
                <a:solidFill>
                  <a:prstClr val="black"/>
                </a:solidFill>
              </a:rPr>
              <a:t>Therefore…</a:t>
            </a:r>
            <a:endParaRPr lang="ja-JP" altLang="en-US" sz="2400" dirty="0">
              <a:solidFill>
                <a:prstClr val="black"/>
              </a:solidFill>
            </a:endParaRPr>
          </a:p>
        </p:txBody>
      </p:sp>
      <p:sp>
        <p:nvSpPr>
          <p:cNvPr id="13" name="コンテンツ プレースホルダー 2"/>
          <p:cNvSpPr txBox="1">
            <a:spLocks/>
          </p:cNvSpPr>
          <p:nvPr/>
        </p:nvSpPr>
        <p:spPr>
          <a:xfrm>
            <a:off x="337704" y="5278728"/>
            <a:ext cx="8666019" cy="137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dirty="0" smtClean="0">
                <a:solidFill>
                  <a:srgbClr val="FF0000"/>
                </a:solidFill>
              </a:rPr>
              <a:t>People are required to understand that unexpected events </a:t>
            </a:r>
            <a:r>
              <a:rPr lang="en-US" altLang="ja-JP" sz="2400" dirty="0" smtClean="0">
                <a:solidFill>
                  <a:srgbClr val="FF0000"/>
                </a:solidFill>
              </a:rPr>
              <a:t>(events beyond their own expectations)</a:t>
            </a:r>
            <a:r>
              <a:rPr lang="en-US" altLang="ja-JP" dirty="0" smtClean="0">
                <a:solidFill>
                  <a:srgbClr val="FF0000"/>
                </a:solidFill>
              </a:rPr>
              <a:t> can take place during natural disasters.</a:t>
            </a:r>
            <a:endParaRPr lang="ja-JP" altLang="en-US" dirty="0">
              <a:solidFill>
                <a:srgbClr val="FF0000"/>
              </a:solidFill>
            </a:endParaRPr>
          </a:p>
        </p:txBody>
      </p:sp>
      <p:sp>
        <p:nvSpPr>
          <p:cNvPr id="14" name="タイトル 1"/>
          <p:cNvSpPr>
            <a:spLocks noGrp="1"/>
          </p:cNvSpPr>
          <p:nvPr>
            <p:ph type="title"/>
          </p:nvPr>
        </p:nvSpPr>
        <p:spPr>
          <a:xfrm>
            <a:off x="628650" y="32614"/>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How to deal with unexpected disasters?</a:t>
            </a:r>
            <a:endParaRPr kumimoji="1" lang="ja-JP" altLang="en-US" sz="3600" dirty="0">
              <a:solidFill>
                <a:srgbClr val="002060"/>
              </a:solidFill>
              <a:effectLst>
                <a:outerShdw blurRad="38100" dist="38100" dir="2700000" algn="tl">
                  <a:srgbClr val="000000">
                    <a:alpha val="43137"/>
                  </a:srgbClr>
                </a:outerShdw>
              </a:effectLst>
            </a:endParaRPr>
          </a:p>
        </p:txBody>
      </p:sp>
      <p:cxnSp>
        <p:nvCxnSpPr>
          <p:cNvPr id="15" name="直線コネクタ 14"/>
          <p:cNvCxnSpPr/>
          <p:nvPr/>
        </p:nvCxnSpPr>
        <p:spPr>
          <a:xfrm>
            <a:off x="831273" y="1091044"/>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9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9732"/>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Public Judgments of Disaster Risks</a:t>
            </a:r>
            <a:endParaRPr kumimoji="1" lang="ja-JP" altLang="en-US" sz="3600"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259771" y="1295683"/>
            <a:ext cx="8666019" cy="4024461"/>
          </a:xfrm>
        </p:spPr>
        <p:txBody>
          <a:bodyPr/>
          <a:lstStyle/>
          <a:p>
            <a:pPr marL="0" indent="0">
              <a:lnSpc>
                <a:spcPct val="100000"/>
              </a:lnSpc>
              <a:buNone/>
            </a:pPr>
            <a:r>
              <a:rPr kumimoji="1" lang="en-US" altLang="ja-JP" dirty="0" smtClean="0">
                <a:solidFill>
                  <a:schemeClr val="accent2">
                    <a:lumMod val="75000"/>
                  </a:schemeClr>
                </a:solidFill>
              </a:rPr>
              <a:t>1. Disaster awareness</a:t>
            </a:r>
          </a:p>
          <a:p>
            <a:pPr marL="0" indent="0">
              <a:lnSpc>
                <a:spcPct val="100000"/>
              </a:lnSpc>
              <a:spcBef>
                <a:spcPts val="600"/>
              </a:spcBef>
              <a:buNone/>
            </a:pPr>
            <a:r>
              <a:rPr kumimoji="1" lang="en-US" altLang="ja-JP" sz="2400" dirty="0" smtClean="0"/>
              <a:t>People have various assumptions about the likelihood and severity of disaster events </a:t>
            </a:r>
            <a:r>
              <a:rPr kumimoji="1" lang="en-US" altLang="ja-JP" sz="1800" dirty="0" smtClean="0"/>
              <a:t>(e.g. tsunami heights, human and economic losses)</a:t>
            </a:r>
            <a:r>
              <a:rPr kumimoji="1" lang="en-US" altLang="ja-JP" sz="2400" dirty="0" smtClean="0"/>
              <a:t>.</a:t>
            </a:r>
          </a:p>
          <a:p>
            <a:pPr marL="0" indent="0">
              <a:lnSpc>
                <a:spcPct val="100000"/>
              </a:lnSpc>
              <a:spcBef>
                <a:spcPts val="3000"/>
              </a:spcBef>
              <a:buNone/>
            </a:pPr>
            <a:r>
              <a:rPr lang="en-US" altLang="ja-JP" dirty="0" smtClean="0">
                <a:solidFill>
                  <a:schemeClr val="accent2">
                    <a:lumMod val="75000"/>
                  </a:schemeClr>
                </a:solidFill>
              </a:rPr>
              <a:t>2. Metacognitive awareness of unexpected risks</a:t>
            </a:r>
          </a:p>
          <a:p>
            <a:pPr marL="0" indent="0">
              <a:lnSpc>
                <a:spcPct val="100000"/>
              </a:lnSpc>
              <a:spcBef>
                <a:spcPts val="600"/>
              </a:spcBef>
              <a:buNone/>
            </a:pPr>
            <a:r>
              <a:rPr kumimoji="1" lang="en-US" altLang="ja-JP" sz="2400" dirty="0" smtClean="0"/>
              <a:t>People can also expect that </a:t>
            </a:r>
            <a:r>
              <a:rPr lang="en-US" altLang="ja-JP" sz="2400" dirty="0"/>
              <a:t>events beyond their own </a:t>
            </a:r>
            <a:r>
              <a:rPr lang="en-US" altLang="ja-JP" sz="2400" dirty="0" smtClean="0"/>
              <a:t>assumptions</a:t>
            </a:r>
            <a:r>
              <a:rPr kumimoji="1" lang="en-US" altLang="ja-JP" sz="2400" dirty="0" smtClean="0"/>
              <a:t> will occur during disaster. </a:t>
            </a:r>
            <a:endParaRPr kumimoji="1" lang="ja-JP" altLang="en-US" sz="2400" dirty="0"/>
          </a:p>
        </p:txBody>
      </p:sp>
      <p:cxnSp>
        <p:nvCxnSpPr>
          <p:cNvPr id="10" name="直線コネクタ 9"/>
          <p:cNvCxnSpPr/>
          <p:nvPr/>
        </p:nvCxnSpPr>
        <p:spPr>
          <a:xfrm>
            <a:off x="831273" y="1039089"/>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42899" y="4301834"/>
            <a:ext cx="7746993" cy="400110"/>
          </a:xfrm>
          <a:prstGeom prst="rect">
            <a:avLst/>
          </a:prstGeom>
          <a:noFill/>
        </p:spPr>
        <p:txBody>
          <a:bodyPr wrap="none" rtlCol="0">
            <a:spAutoFit/>
          </a:bodyPr>
          <a:lstStyle/>
          <a:p>
            <a:pPr marL="180000" indent="-180000">
              <a:buFont typeface="Arial" panose="020B0604020202020204" pitchFamily="34" charset="0"/>
              <a:buChar char="•"/>
            </a:pPr>
            <a:r>
              <a:rPr lang="en-US" altLang="ja-JP" sz="2000" dirty="0" smtClean="0">
                <a:solidFill>
                  <a:srgbClr val="4472C4">
                    <a:lumMod val="75000"/>
                  </a:srgbClr>
                </a:solidFill>
              </a:rPr>
              <a:t>(high </a:t>
            </a:r>
            <a:r>
              <a:rPr lang="en-US" altLang="ja-JP" sz="2000" dirty="0">
                <a:solidFill>
                  <a:srgbClr val="4472C4">
                    <a:lumMod val="75000"/>
                  </a:srgbClr>
                </a:solidFill>
              </a:rPr>
              <a:t>metacognitive awareness</a:t>
            </a:r>
            <a:r>
              <a:rPr lang="en-US" altLang="ja-JP" sz="2000" dirty="0" smtClean="0">
                <a:solidFill>
                  <a:srgbClr val="4472C4">
                    <a:lumMod val="75000"/>
                  </a:srgbClr>
                </a:solidFill>
              </a:rPr>
              <a:t>) If people can expect the unexpected,…</a:t>
            </a:r>
            <a:endParaRPr lang="ja-JP" altLang="en-US" sz="2000" dirty="0">
              <a:solidFill>
                <a:srgbClr val="4472C4">
                  <a:lumMod val="75000"/>
                </a:srgbClr>
              </a:solidFill>
            </a:endParaRPr>
          </a:p>
        </p:txBody>
      </p:sp>
      <p:sp>
        <p:nvSpPr>
          <p:cNvPr id="14" name="テキスト ボックス 13"/>
          <p:cNvSpPr txBox="1"/>
          <p:nvPr/>
        </p:nvSpPr>
        <p:spPr>
          <a:xfrm>
            <a:off x="649432" y="4701944"/>
            <a:ext cx="8320098" cy="461665"/>
          </a:xfrm>
          <a:prstGeom prst="rect">
            <a:avLst/>
          </a:prstGeom>
          <a:noFill/>
        </p:spPr>
        <p:txBody>
          <a:bodyPr wrap="none" rtlCol="0">
            <a:spAutoFit/>
          </a:bodyPr>
          <a:lstStyle/>
          <a:p>
            <a:r>
              <a:rPr lang="en-US" altLang="ja-JP" sz="2400" dirty="0" smtClean="0">
                <a:solidFill>
                  <a:srgbClr val="4472C4">
                    <a:lumMod val="75000"/>
                  </a:srgbClr>
                </a:solidFill>
              </a:rPr>
              <a:t>they will prepare for and deal with the unexpected appropriately.</a:t>
            </a:r>
            <a:endParaRPr lang="ja-JP" altLang="en-US" sz="2400" dirty="0">
              <a:solidFill>
                <a:srgbClr val="4472C4">
                  <a:lumMod val="75000"/>
                </a:srgbClr>
              </a:solidFill>
            </a:endParaRPr>
          </a:p>
        </p:txBody>
      </p:sp>
      <p:sp>
        <p:nvSpPr>
          <p:cNvPr id="16" name="テキスト ボックス 15"/>
          <p:cNvSpPr txBox="1"/>
          <p:nvPr/>
        </p:nvSpPr>
        <p:spPr>
          <a:xfrm>
            <a:off x="649432" y="5595562"/>
            <a:ext cx="8015528" cy="830997"/>
          </a:xfrm>
          <a:prstGeom prst="rect">
            <a:avLst/>
          </a:prstGeom>
          <a:noFill/>
        </p:spPr>
        <p:txBody>
          <a:bodyPr wrap="none" rtlCol="0">
            <a:spAutoFit/>
          </a:bodyPr>
          <a:lstStyle/>
          <a:p>
            <a:r>
              <a:rPr lang="en-US" altLang="ja-JP" sz="2400" dirty="0" smtClean="0">
                <a:solidFill>
                  <a:srgbClr val="4472C4">
                    <a:lumMod val="75000"/>
                  </a:srgbClr>
                </a:solidFill>
              </a:rPr>
              <a:t>they will not prepare for and cannot deal with the unexpected,</a:t>
            </a:r>
          </a:p>
          <a:p>
            <a:r>
              <a:rPr lang="en-US" altLang="ja-JP" sz="2400" dirty="0" smtClean="0">
                <a:solidFill>
                  <a:srgbClr val="4472C4">
                    <a:lumMod val="75000"/>
                  </a:srgbClr>
                </a:solidFill>
              </a:rPr>
              <a:t>and as a result they suffer serious damages.</a:t>
            </a:r>
            <a:endParaRPr lang="ja-JP" altLang="en-US" sz="2400" dirty="0">
              <a:solidFill>
                <a:srgbClr val="4472C4">
                  <a:lumMod val="75000"/>
                </a:srgbClr>
              </a:solidFill>
            </a:endParaRPr>
          </a:p>
        </p:txBody>
      </p:sp>
      <p:sp>
        <p:nvSpPr>
          <p:cNvPr id="17" name="テキスト ボックス 16"/>
          <p:cNvSpPr txBox="1"/>
          <p:nvPr/>
        </p:nvSpPr>
        <p:spPr>
          <a:xfrm>
            <a:off x="336018" y="5228238"/>
            <a:ext cx="8082277" cy="400110"/>
          </a:xfrm>
          <a:prstGeom prst="rect">
            <a:avLst/>
          </a:prstGeom>
          <a:noFill/>
        </p:spPr>
        <p:txBody>
          <a:bodyPr wrap="none" rtlCol="0">
            <a:spAutoFit/>
          </a:bodyPr>
          <a:lstStyle/>
          <a:p>
            <a:pPr marL="180000" indent="-180000">
              <a:buFont typeface="Arial" panose="020B0604020202020204" pitchFamily="34" charset="0"/>
              <a:buChar char="•"/>
            </a:pPr>
            <a:r>
              <a:rPr lang="en-US" altLang="ja-JP" sz="2000" dirty="0" smtClean="0">
                <a:solidFill>
                  <a:srgbClr val="4472C4">
                    <a:lumMod val="75000"/>
                  </a:srgbClr>
                </a:solidFill>
              </a:rPr>
              <a:t>(low </a:t>
            </a:r>
            <a:r>
              <a:rPr lang="en-US" altLang="ja-JP" sz="2000" dirty="0">
                <a:solidFill>
                  <a:srgbClr val="4472C4">
                    <a:lumMod val="75000"/>
                  </a:srgbClr>
                </a:solidFill>
              </a:rPr>
              <a:t>metacognitive awareness</a:t>
            </a:r>
            <a:r>
              <a:rPr lang="en-US" altLang="ja-JP" sz="2000" dirty="0" smtClean="0">
                <a:solidFill>
                  <a:srgbClr val="4472C4">
                    <a:lumMod val="75000"/>
                  </a:srgbClr>
                </a:solidFill>
              </a:rPr>
              <a:t>) If people cannot expect the unexpected,…</a:t>
            </a:r>
            <a:endParaRPr lang="ja-JP" altLang="en-US" sz="2000" dirty="0">
              <a:solidFill>
                <a:srgbClr val="4472C4">
                  <a:lumMod val="75000"/>
                </a:srgbClr>
              </a:solidFill>
            </a:endParaRPr>
          </a:p>
        </p:txBody>
      </p:sp>
    </p:spTree>
    <p:extLst>
      <p:ext uri="{BB962C8B-B14F-4D97-AF65-F5344CB8AC3E}">
        <p14:creationId xmlns:p14="http://schemas.microsoft.com/office/powerpoint/2010/main" val="39690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43781" y="1742498"/>
            <a:ext cx="8276359" cy="4699866"/>
          </a:xfrm>
        </p:spPr>
        <p:txBody>
          <a:bodyPr/>
          <a:lstStyle/>
          <a:p>
            <a:r>
              <a:rPr kumimoji="1" lang="en-US" altLang="ja-JP" i="1" dirty="0" smtClean="0">
                <a:solidFill>
                  <a:schemeClr val="accent2">
                    <a:lumMod val="75000"/>
                  </a:schemeClr>
                </a:solidFill>
              </a:rPr>
              <a:t>Dunning = Kruger Effect </a:t>
            </a:r>
            <a:r>
              <a:rPr kumimoji="1" lang="en-US" altLang="ja-JP" sz="2400" i="1" dirty="0" smtClean="0">
                <a:solidFill>
                  <a:schemeClr val="accent2">
                    <a:lumMod val="75000"/>
                  </a:schemeClr>
                </a:solidFill>
              </a:rPr>
              <a:t>(Kruger &amp; Dunning, 1999)</a:t>
            </a:r>
            <a:endParaRPr kumimoji="1" lang="en-US" altLang="ja-JP" i="1" dirty="0" smtClean="0">
              <a:solidFill>
                <a:schemeClr val="accent2">
                  <a:lumMod val="75000"/>
                </a:schemeClr>
              </a:solidFill>
            </a:endParaRPr>
          </a:p>
          <a:p>
            <a:pPr marL="0" indent="0">
              <a:buNone/>
            </a:pPr>
            <a:r>
              <a:rPr lang="en-US" altLang="ja-JP" sz="2400" dirty="0" smtClean="0"/>
              <a:t>Incompetent individuals lack the metacognitive skills necessary for accurate self-assessment. </a:t>
            </a:r>
          </a:p>
          <a:p>
            <a:pPr marL="0" indent="0">
              <a:buNone/>
            </a:pPr>
            <a:r>
              <a:rPr lang="en-US" altLang="ja-JP" sz="2400" dirty="0" smtClean="0"/>
              <a:t>People may have little insight into their own ignorance.</a:t>
            </a:r>
          </a:p>
          <a:p>
            <a:pPr marL="0" indent="0">
              <a:buNone/>
            </a:pPr>
            <a:r>
              <a:rPr lang="en-US" altLang="ja-JP" dirty="0" smtClean="0"/>
              <a:t> </a:t>
            </a:r>
            <a:endParaRPr kumimoji="1" lang="en-US" altLang="ja-JP" dirty="0" smtClean="0"/>
          </a:p>
          <a:p>
            <a:r>
              <a:rPr kumimoji="1" lang="en-US" altLang="ja-JP" i="1" dirty="0" smtClean="0">
                <a:solidFill>
                  <a:schemeClr val="accent2">
                    <a:lumMod val="75000"/>
                  </a:schemeClr>
                </a:solidFill>
              </a:rPr>
              <a:t>Illusion of understanding </a:t>
            </a:r>
            <a:r>
              <a:rPr kumimoji="1" lang="en-US" altLang="ja-JP" sz="2400" i="1" dirty="0" smtClean="0">
                <a:solidFill>
                  <a:schemeClr val="accent2">
                    <a:lumMod val="75000"/>
                  </a:schemeClr>
                </a:solidFill>
              </a:rPr>
              <a:t>(</a:t>
            </a:r>
            <a:r>
              <a:rPr kumimoji="1" lang="en-US" altLang="ja-JP" sz="2400" i="1" dirty="0" err="1" smtClean="0">
                <a:solidFill>
                  <a:schemeClr val="accent2">
                    <a:lumMod val="75000"/>
                  </a:schemeClr>
                </a:solidFill>
              </a:rPr>
              <a:t>Rozenblit</a:t>
            </a:r>
            <a:r>
              <a:rPr kumimoji="1" lang="en-US" altLang="ja-JP" sz="2400" i="1" dirty="0" smtClean="0">
                <a:solidFill>
                  <a:schemeClr val="accent2">
                    <a:lumMod val="75000"/>
                  </a:schemeClr>
                </a:solidFill>
              </a:rPr>
              <a:t> &amp; </a:t>
            </a:r>
            <a:r>
              <a:rPr kumimoji="1" lang="en-US" altLang="ja-JP" sz="2400" i="1" dirty="0" err="1" smtClean="0">
                <a:solidFill>
                  <a:schemeClr val="accent2">
                    <a:lumMod val="75000"/>
                  </a:schemeClr>
                </a:solidFill>
              </a:rPr>
              <a:t>Keil</a:t>
            </a:r>
            <a:r>
              <a:rPr kumimoji="1" lang="en-US" altLang="ja-JP" sz="2400" i="1" dirty="0" smtClean="0">
                <a:solidFill>
                  <a:schemeClr val="accent2">
                    <a:lumMod val="75000"/>
                  </a:schemeClr>
                </a:solidFill>
              </a:rPr>
              <a:t>, 2002)</a:t>
            </a:r>
            <a:endParaRPr kumimoji="1" lang="en-US" altLang="ja-JP" i="1" dirty="0" smtClean="0">
              <a:solidFill>
                <a:schemeClr val="accent2">
                  <a:lumMod val="75000"/>
                </a:schemeClr>
              </a:solidFill>
            </a:endParaRPr>
          </a:p>
          <a:p>
            <a:pPr marL="0" indent="0">
              <a:buNone/>
            </a:pPr>
            <a:r>
              <a:rPr kumimoji="1" lang="en-US" altLang="ja-JP" sz="2400" dirty="0" smtClean="0"/>
              <a:t>People think they understand the world in far more detailed way than they really do.</a:t>
            </a:r>
            <a:endParaRPr kumimoji="1" lang="ja-JP" altLang="en-US" sz="2400" dirty="0"/>
          </a:p>
        </p:txBody>
      </p:sp>
      <p:sp>
        <p:nvSpPr>
          <p:cNvPr id="5" name="タイトル 1"/>
          <p:cNvSpPr txBox="1">
            <a:spLocks/>
          </p:cNvSpPr>
          <p:nvPr/>
        </p:nvSpPr>
        <p:spPr>
          <a:xfrm>
            <a:off x="791011" y="14345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smtClean="0">
                <a:solidFill>
                  <a:srgbClr val="002060"/>
                </a:solidFill>
                <a:effectLst>
                  <a:outerShdw blurRad="38100" dist="38100" dir="2700000" algn="tl">
                    <a:srgbClr val="000000">
                      <a:alpha val="43137"/>
                    </a:srgbClr>
                  </a:outerShdw>
                </a:effectLst>
              </a:rPr>
              <a:t>Lack of Metacognitive Skill (Previous Research)</a:t>
            </a:r>
            <a:endParaRPr lang="ja-JP" altLang="en-US" sz="3200" dirty="0">
              <a:solidFill>
                <a:srgbClr val="002060"/>
              </a:solidFill>
              <a:effectLst>
                <a:outerShdw blurRad="38100" dist="38100" dir="2700000" algn="tl">
                  <a:srgbClr val="000000">
                    <a:alpha val="43137"/>
                  </a:srgbClr>
                </a:outerShdw>
              </a:effectLst>
            </a:endParaRPr>
          </a:p>
        </p:txBody>
      </p:sp>
      <p:cxnSp>
        <p:nvCxnSpPr>
          <p:cNvPr id="6" name="直線コネクタ 5"/>
          <p:cNvCxnSpPr/>
          <p:nvPr/>
        </p:nvCxnSpPr>
        <p:spPr>
          <a:xfrm>
            <a:off x="882361" y="1212271"/>
            <a:ext cx="7704000"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539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3594" y="1308276"/>
            <a:ext cx="7887829"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813516" y="1402894"/>
            <a:ext cx="7524000" cy="51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 name="直線コネクタ 7"/>
          <p:cNvCxnSpPr/>
          <p:nvPr/>
        </p:nvCxnSpPr>
        <p:spPr>
          <a:xfrm flipV="1">
            <a:off x="2041270" y="1550599"/>
            <a:ext cx="0" cy="433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57006" y="5858679"/>
            <a:ext cx="51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475656" y="1624275"/>
            <a:ext cx="526106" cy="338554"/>
          </a:xfrm>
          <a:prstGeom prst="rect">
            <a:avLst/>
          </a:prstGeom>
          <a:noFill/>
        </p:spPr>
        <p:txBody>
          <a:bodyPr wrap="none" rtlCol="0">
            <a:spAutoFit/>
          </a:bodyPr>
          <a:lstStyle/>
          <a:p>
            <a:r>
              <a:rPr lang="en-US" altLang="ja-JP" sz="1600" dirty="0" smtClean="0">
                <a:solidFill>
                  <a:prstClr val="black"/>
                </a:solidFill>
              </a:rPr>
              <a:t>100</a:t>
            </a:r>
            <a:endParaRPr lang="ja-JP" altLang="en-US" sz="1600" dirty="0">
              <a:solidFill>
                <a:prstClr val="black"/>
              </a:solidFill>
            </a:endParaRPr>
          </a:p>
        </p:txBody>
      </p:sp>
      <p:sp>
        <p:nvSpPr>
          <p:cNvPr id="12" name="テキスト ボックス 11"/>
          <p:cNvSpPr txBox="1"/>
          <p:nvPr/>
        </p:nvSpPr>
        <p:spPr>
          <a:xfrm>
            <a:off x="1589470" y="2048005"/>
            <a:ext cx="412292" cy="338554"/>
          </a:xfrm>
          <a:prstGeom prst="rect">
            <a:avLst/>
          </a:prstGeom>
          <a:noFill/>
        </p:spPr>
        <p:txBody>
          <a:bodyPr wrap="none" rtlCol="0">
            <a:spAutoFit/>
          </a:bodyPr>
          <a:lstStyle/>
          <a:p>
            <a:r>
              <a:rPr lang="en-US" altLang="ja-JP" sz="1600" dirty="0" smtClean="0">
                <a:solidFill>
                  <a:prstClr val="black"/>
                </a:solidFill>
              </a:rPr>
              <a:t>90</a:t>
            </a:r>
            <a:endParaRPr lang="ja-JP" altLang="en-US" sz="1600" dirty="0">
              <a:solidFill>
                <a:prstClr val="black"/>
              </a:solidFill>
            </a:endParaRPr>
          </a:p>
        </p:txBody>
      </p:sp>
      <p:sp>
        <p:nvSpPr>
          <p:cNvPr id="13" name="テキスト ボックス 12"/>
          <p:cNvSpPr txBox="1"/>
          <p:nvPr/>
        </p:nvSpPr>
        <p:spPr>
          <a:xfrm>
            <a:off x="1589470" y="2423781"/>
            <a:ext cx="412292" cy="338554"/>
          </a:xfrm>
          <a:prstGeom prst="rect">
            <a:avLst/>
          </a:prstGeom>
          <a:noFill/>
        </p:spPr>
        <p:txBody>
          <a:bodyPr wrap="none" rtlCol="0">
            <a:spAutoFit/>
          </a:bodyPr>
          <a:lstStyle/>
          <a:p>
            <a:r>
              <a:rPr lang="en-US" altLang="ja-JP" sz="1600" dirty="0" smtClean="0">
                <a:solidFill>
                  <a:prstClr val="black"/>
                </a:solidFill>
              </a:rPr>
              <a:t>80</a:t>
            </a:r>
            <a:endParaRPr lang="ja-JP" altLang="en-US" sz="1600" dirty="0">
              <a:solidFill>
                <a:prstClr val="black"/>
              </a:solidFill>
            </a:endParaRPr>
          </a:p>
        </p:txBody>
      </p:sp>
      <p:sp>
        <p:nvSpPr>
          <p:cNvPr id="14" name="テキスト ボックス 13"/>
          <p:cNvSpPr txBox="1"/>
          <p:nvPr/>
        </p:nvSpPr>
        <p:spPr>
          <a:xfrm>
            <a:off x="1589470" y="2855829"/>
            <a:ext cx="412292" cy="338554"/>
          </a:xfrm>
          <a:prstGeom prst="rect">
            <a:avLst/>
          </a:prstGeom>
          <a:noFill/>
        </p:spPr>
        <p:txBody>
          <a:bodyPr wrap="none" rtlCol="0">
            <a:spAutoFit/>
          </a:bodyPr>
          <a:lstStyle/>
          <a:p>
            <a:r>
              <a:rPr lang="en-US" altLang="ja-JP" sz="1600" dirty="0" smtClean="0">
                <a:solidFill>
                  <a:prstClr val="black"/>
                </a:solidFill>
              </a:rPr>
              <a:t>70</a:t>
            </a:r>
            <a:endParaRPr lang="ja-JP" altLang="en-US" sz="1600" dirty="0">
              <a:solidFill>
                <a:prstClr val="black"/>
              </a:solidFill>
            </a:endParaRPr>
          </a:p>
        </p:txBody>
      </p:sp>
      <p:sp>
        <p:nvSpPr>
          <p:cNvPr id="15" name="テキスト ボックス 14"/>
          <p:cNvSpPr txBox="1"/>
          <p:nvPr/>
        </p:nvSpPr>
        <p:spPr>
          <a:xfrm>
            <a:off x="1589470" y="3215869"/>
            <a:ext cx="412292" cy="338554"/>
          </a:xfrm>
          <a:prstGeom prst="rect">
            <a:avLst/>
          </a:prstGeom>
          <a:noFill/>
        </p:spPr>
        <p:txBody>
          <a:bodyPr wrap="none" rtlCol="0">
            <a:spAutoFit/>
          </a:bodyPr>
          <a:lstStyle/>
          <a:p>
            <a:r>
              <a:rPr lang="en-US" altLang="ja-JP" sz="1600" dirty="0" smtClean="0">
                <a:solidFill>
                  <a:prstClr val="black"/>
                </a:solidFill>
              </a:rPr>
              <a:t>60</a:t>
            </a:r>
            <a:endParaRPr lang="ja-JP" altLang="en-US" sz="1600" dirty="0">
              <a:solidFill>
                <a:prstClr val="black"/>
              </a:solidFill>
            </a:endParaRPr>
          </a:p>
        </p:txBody>
      </p:sp>
      <p:sp>
        <p:nvSpPr>
          <p:cNvPr id="16" name="テキスト ボックス 15"/>
          <p:cNvSpPr txBox="1"/>
          <p:nvPr/>
        </p:nvSpPr>
        <p:spPr>
          <a:xfrm>
            <a:off x="1589470" y="3647917"/>
            <a:ext cx="412292" cy="338554"/>
          </a:xfrm>
          <a:prstGeom prst="rect">
            <a:avLst/>
          </a:prstGeom>
          <a:noFill/>
        </p:spPr>
        <p:txBody>
          <a:bodyPr wrap="none" rtlCol="0">
            <a:spAutoFit/>
          </a:bodyPr>
          <a:lstStyle/>
          <a:p>
            <a:r>
              <a:rPr lang="en-US" altLang="ja-JP" sz="1600" dirty="0" smtClean="0">
                <a:solidFill>
                  <a:prstClr val="black"/>
                </a:solidFill>
              </a:rPr>
              <a:t>50</a:t>
            </a:r>
            <a:endParaRPr lang="ja-JP" altLang="en-US" sz="1600" dirty="0">
              <a:solidFill>
                <a:prstClr val="black"/>
              </a:solidFill>
            </a:endParaRPr>
          </a:p>
        </p:txBody>
      </p:sp>
      <p:sp>
        <p:nvSpPr>
          <p:cNvPr id="17" name="テキスト ボックス 16"/>
          <p:cNvSpPr txBox="1"/>
          <p:nvPr/>
        </p:nvSpPr>
        <p:spPr>
          <a:xfrm>
            <a:off x="1589470" y="4079965"/>
            <a:ext cx="412292" cy="338554"/>
          </a:xfrm>
          <a:prstGeom prst="rect">
            <a:avLst/>
          </a:prstGeom>
          <a:noFill/>
        </p:spPr>
        <p:txBody>
          <a:bodyPr wrap="none" rtlCol="0">
            <a:spAutoFit/>
          </a:bodyPr>
          <a:lstStyle/>
          <a:p>
            <a:r>
              <a:rPr lang="en-US" altLang="ja-JP" sz="1600" dirty="0" smtClean="0">
                <a:solidFill>
                  <a:prstClr val="black"/>
                </a:solidFill>
              </a:rPr>
              <a:t>40</a:t>
            </a:r>
            <a:endParaRPr lang="ja-JP" altLang="en-US" sz="1600" dirty="0">
              <a:solidFill>
                <a:prstClr val="black"/>
              </a:solidFill>
            </a:endParaRPr>
          </a:p>
        </p:txBody>
      </p:sp>
      <p:sp>
        <p:nvSpPr>
          <p:cNvPr id="18" name="テキスト ボックス 17"/>
          <p:cNvSpPr txBox="1"/>
          <p:nvPr/>
        </p:nvSpPr>
        <p:spPr>
          <a:xfrm>
            <a:off x="1589470" y="4490527"/>
            <a:ext cx="412292" cy="338554"/>
          </a:xfrm>
          <a:prstGeom prst="rect">
            <a:avLst/>
          </a:prstGeom>
          <a:noFill/>
        </p:spPr>
        <p:txBody>
          <a:bodyPr wrap="none" rtlCol="0">
            <a:spAutoFit/>
          </a:bodyPr>
          <a:lstStyle/>
          <a:p>
            <a:r>
              <a:rPr lang="en-US" altLang="ja-JP" sz="1600" dirty="0" smtClean="0">
                <a:solidFill>
                  <a:prstClr val="black"/>
                </a:solidFill>
              </a:rPr>
              <a:t>30</a:t>
            </a:r>
            <a:endParaRPr lang="ja-JP" altLang="en-US" sz="1600" dirty="0">
              <a:solidFill>
                <a:prstClr val="black"/>
              </a:solidFill>
            </a:endParaRPr>
          </a:p>
        </p:txBody>
      </p:sp>
      <p:sp>
        <p:nvSpPr>
          <p:cNvPr id="19" name="テキスト ボックス 18"/>
          <p:cNvSpPr txBox="1"/>
          <p:nvPr/>
        </p:nvSpPr>
        <p:spPr>
          <a:xfrm>
            <a:off x="1589470" y="4922575"/>
            <a:ext cx="412292" cy="338554"/>
          </a:xfrm>
          <a:prstGeom prst="rect">
            <a:avLst/>
          </a:prstGeom>
          <a:noFill/>
        </p:spPr>
        <p:txBody>
          <a:bodyPr wrap="none" rtlCol="0">
            <a:spAutoFit/>
          </a:bodyPr>
          <a:lstStyle/>
          <a:p>
            <a:r>
              <a:rPr lang="en-US" altLang="ja-JP" sz="1600" dirty="0" smtClean="0">
                <a:solidFill>
                  <a:prstClr val="black"/>
                </a:solidFill>
              </a:rPr>
              <a:t>20</a:t>
            </a:r>
            <a:endParaRPr lang="ja-JP" altLang="en-US" sz="1600" dirty="0">
              <a:solidFill>
                <a:prstClr val="black"/>
              </a:solidFill>
            </a:endParaRPr>
          </a:p>
        </p:txBody>
      </p:sp>
      <p:sp>
        <p:nvSpPr>
          <p:cNvPr id="20" name="テキスト ボックス 19"/>
          <p:cNvSpPr txBox="1"/>
          <p:nvPr/>
        </p:nvSpPr>
        <p:spPr>
          <a:xfrm>
            <a:off x="1589470" y="5354623"/>
            <a:ext cx="412292" cy="338554"/>
          </a:xfrm>
          <a:prstGeom prst="rect">
            <a:avLst/>
          </a:prstGeom>
          <a:noFill/>
        </p:spPr>
        <p:txBody>
          <a:bodyPr wrap="none" rtlCol="0">
            <a:spAutoFit/>
          </a:bodyPr>
          <a:lstStyle/>
          <a:p>
            <a:r>
              <a:rPr lang="en-US" altLang="ja-JP" sz="1600" dirty="0" smtClean="0">
                <a:solidFill>
                  <a:prstClr val="black"/>
                </a:solidFill>
              </a:rPr>
              <a:t>10</a:t>
            </a:r>
            <a:endParaRPr lang="ja-JP" altLang="en-US" sz="1600" dirty="0">
              <a:solidFill>
                <a:prstClr val="black"/>
              </a:solidFill>
            </a:endParaRPr>
          </a:p>
        </p:txBody>
      </p:sp>
      <p:sp>
        <p:nvSpPr>
          <p:cNvPr id="21" name="テキスト ボックス 20"/>
          <p:cNvSpPr txBox="1"/>
          <p:nvPr/>
        </p:nvSpPr>
        <p:spPr>
          <a:xfrm>
            <a:off x="1667162" y="5742799"/>
            <a:ext cx="298480" cy="338554"/>
          </a:xfrm>
          <a:prstGeom prst="rect">
            <a:avLst/>
          </a:prstGeom>
          <a:noFill/>
        </p:spPr>
        <p:txBody>
          <a:bodyPr wrap="none" rtlCol="0">
            <a:spAutoFit/>
          </a:bodyPr>
          <a:lstStyle/>
          <a:p>
            <a:r>
              <a:rPr lang="en-US" altLang="ja-JP" sz="1600" dirty="0">
                <a:solidFill>
                  <a:prstClr val="black"/>
                </a:solidFill>
              </a:rPr>
              <a:t>0</a:t>
            </a:r>
            <a:endParaRPr lang="ja-JP" altLang="en-US" sz="1600" dirty="0">
              <a:solidFill>
                <a:prstClr val="black"/>
              </a:solidFill>
            </a:endParaRPr>
          </a:p>
        </p:txBody>
      </p:sp>
      <p:sp>
        <p:nvSpPr>
          <p:cNvPr id="22" name="テキスト ボックス 21"/>
          <p:cNvSpPr txBox="1"/>
          <p:nvPr/>
        </p:nvSpPr>
        <p:spPr>
          <a:xfrm>
            <a:off x="2295439" y="5930687"/>
            <a:ext cx="864340" cy="584775"/>
          </a:xfrm>
          <a:prstGeom prst="rect">
            <a:avLst/>
          </a:prstGeom>
          <a:noFill/>
        </p:spPr>
        <p:txBody>
          <a:bodyPr wrap="none" rtlCol="0">
            <a:spAutoFit/>
          </a:bodyPr>
          <a:lstStyle/>
          <a:p>
            <a:pPr algn="ctr"/>
            <a:r>
              <a:rPr lang="en-US" altLang="ja-JP" sz="1600" dirty="0" smtClean="0">
                <a:solidFill>
                  <a:prstClr val="black"/>
                </a:solidFill>
              </a:rPr>
              <a:t>Bottom</a:t>
            </a:r>
          </a:p>
          <a:p>
            <a:pPr algn="ctr"/>
            <a:r>
              <a:rPr lang="en-US" altLang="ja-JP" sz="1600" dirty="0" smtClean="0">
                <a:solidFill>
                  <a:prstClr val="black"/>
                </a:solidFill>
              </a:rPr>
              <a:t>Quartile</a:t>
            </a:r>
            <a:endParaRPr lang="ja-JP" altLang="en-US" sz="1600" dirty="0">
              <a:solidFill>
                <a:prstClr val="black"/>
              </a:solidFill>
            </a:endParaRPr>
          </a:p>
        </p:txBody>
      </p:sp>
      <p:sp>
        <p:nvSpPr>
          <p:cNvPr id="23" name="テキスト ボックス 22"/>
          <p:cNvSpPr txBox="1"/>
          <p:nvPr/>
        </p:nvSpPr>
        <p:spPr>
          <a:xfrm>
            <a:off x="2532682" y="5226343"/>
            <a:ext cx="389850" cy="338554"/>
          </a:xfrm>
          <a:prstGeom prst="rect">
            <a:avLst/>
          </a:prstGeom>
          <a:noFill/>
        </p:spPr>
        <p:txBody>
          <a:bodyPr wrap="none" rtlCol="0">
            <a:spAutoFit/>
          </a:bodyPr>
          <a:lstStyle/>
          <a:p>
            <a:r>
              <a:rPr lang="ja-JP" altLang="en-US" sz="1600" dirty="0" smtClean="0">
                <a:solidFill>
                  <a:srgbClr val="000099"/>
                </a:solidFill>
              </a:rPr>
              <a:t>●</a:t>
            </a:r>
            <a:endParaRPr lang="ja-JP" altLang="en-US" sz="1600" dirty="0">
              <a:solidFill>
                <a:srgbClr val="000099"/>
              </a:solidFill>
            </a:endParaRPr>
          </a:p>
        </p:txBody>
      </p:sp>
      <p:sp>
        <p:nvSpPr>
          <p:cNvPr id="24" name="テキスト ボックス 23"/>
          <p:cNvSpPr txBox="1"/>
          <p:nvPr/>
        </p:nvSpPr>
        <p:spPr>
          <a:xfrm>
            <a:off x="2532682" y="3382271"/>
            <a:ext cx="389850" cy="338554"/>
          </a:xfrm>
          <a:prstGeom prst="rect">
            <a:avLst/>
          </a:prstGeom>
          <a:noFill/>
        </p:spPr>
        <p:txBody>
          <a:bodyPr wrap="none" rtlCol="0">
            <a:spAutoFit/>
          </a:bodyPr>
          <a:lstStyle/>
          <a:p>
            <a:r>
              <a:rPr lang="ja-JP" altLang="en-US" sz="1600" dirty="0" smtClean="0">
                <a:solidFill>
                  <a:srgbClr val="006600"/>
                </a:solidFill>
              </a:rPr>
              <a:t>■</a:t>
            </a:r>
            <a:endParaRPr lang="ja-JP" altLang="en-US" sz="1600" dirty="0">
              <a:solidFill>
                <a:srgbClr val="006600"/>
              </a:solidFill>
            </a:endParaRPr>
          </a:p>
        </p:txBody>
      </p:sp>
      <p:sp>
        <p:nvSpPr>
          <p:cNvPr id="25" name="テキスト ボックス 24"/>
          <p:cNvSpPr txBox="1"/>
          <p:nvPr/>
        </p:nvSpPr>
        <p:spPr>
          <a:xfrm>
            <a:off x="3598970" y="5930687"/>
            <a:ext cx="864339" cy="584775"/>
          </a:xfrm>
          <a:prstGeom prst="rect">
            <a:avLst/>
          </a:prstGeom>
          <a:noFill/>
        </p:spPr>
        <p:txBody>
          <a:bodyPr wrap="none" rtlCol="0">
            <a:spAutoFit/>
          </a:bodyPr>
          <a:lstStyle/>
          <a:p>
            <a:pPr algn="ctr"/>
            <a:r>
              <a:rPr lang="en-US" altLang="ja-JP" sz="1600" dirty="0" smtClean="0">
                <a:solidFill>
                  <a:prstClr val="black"/>
                </a:solidFill>
              </a:rPr>
              <a:t>2nd</a:t>
            </a:r>
          </a:p>
          <a:p>
            <a:pPr algn="ctr"/>
            <a:r>
              <a:rPr lang="en-US" altLang="ja-JP" sz="1600" dirty="0" smtClean="0">
                <a:solidFill>
                  <a:prstClr val="black"/>
                </a:solidFill>
              </a:rPr>
              <a:t>Quartile</a:t>
            </a:r>
            <a:endParaRPr lang="ja-JP" altLang="en-US" sz="1600" dirty="0">
              <a:solidFill>
                <a:prstClr val="black"/>
              </a:solidFill>
            </a:endParaRPr>
          </a:p>
        </p:txBody>
      </p:sp>
      <p:sp>
        <p:nvSpPr>
          <p:cNvPr id="26" name="テキスト ボックス 25"/>
          <p:cNvSpPr txBox="1"/>
          <p:nvPr/>
        </p:nvSpPr>
        <p:spPr>
          <a:xfrm>
            <a:off x="3836212" y="4218231"/>
            <a:ext cx="389850" cy="338554"/>
          </a:xfrm>
          <a:prstGeom prst="rect">
            <a:avLst/>
          </a:prstGeom>
          <a:noFill/>
        </p:spPr>
        <p:txBody>
          <a:bodyPr wrap="none" rtlCol="0">
            <a:spAutoFit/>
          </a:bodyPr>
          <a:lstStyle/>
          <a:p>
            <a:r>
              <a:rPr lang="ja-JP" altLang="en-US" sz="1600" dirty="0" smtClean="0">
                <a:solidFill>
                  <a:srgbClr val="000099"/>
                </a:solidFill>
              </a:rPr>
              <a:t>●</a:t>
            </a:r>
            <a:endParaRPr lang="ja-JP" altLang="en-US" sz="1600" dirty="0">
              <a:solidFill>
                <a:srgbClr val="000099"/>
              </a:solidFill>
            </a:endParaRPr>
          </a:p>
        </p:txBody>
      </p:sp>
      <p:sp>
        <p:nvSpPr>
          <p:cNvPr id="27" name="テキスト ボックス 26"/>
          <p:cNvSpPr txBox="1"/>
          <p:nvPr/>
        </p:nvSpPr>
        <p:spPr>
          <a:xfrm>
            <a:off x="3836212" y="3238255"/>
            <a:ext cx="389850" cy="338554"/>
          </a:xfrm>
          <a:prstGeom prst="rect">
            <a:avLst/>
          </a:prstGeom>
          <a:noFill/>
        </p:spPr>
        <p:txBody>
          <a:bodyPr wrap="none" rtlCol="0">
            <a:spAutoFit/>
          </a:bodyPr>
          <a:lstStyle/>
          <a:p>
            <a:r>
              <a:rPr lang="ja-JP" altLang="en-US" sz="1600" dirty="0" smtClean="0">
                <a:solidFill>
                  <a:srgbClr val="006600"/>
                </a:solidFill>
              </a:rPr>
              <a:t>■</a:t>
            </a:r>
            <a:endParaRPr lang="ja-JP" altLang="en-US" sz="1600" dirty="0">
              <a:solidFill>
                <a:srgbClr val="006600"/>
              </a:solidFill>
            </a:endParaRPr>
          </a:p>
        </p:txBody>
      </p:sp>
      <p:sp>
        <p:nvSpPr>
          <p:cNvPr id="28" name="テキスト ボックス 27"/>
          <p:cNvSpPr txBox="1"/>
          <p:nvPr/>
        </p:nvSpPr>
        <p:spPr>
          <a:xfrm>
            <a:off x="4902500" y="5930687"/>
            <a:ext cx="864339" cy="584775"/>
          </a:xfrm>
          <a:prstGeom prst="rect">
            <a:avLst/>
          </a:prstGeom>
          <a:noFill/>
        </p:spPr>
        <p:txBody>
          <a:bodyPr wrap="none" rtlCol="0">
            <a:spAutoFit/>
          </a:bodyPr>
          <a:lstStyle/>
          <a:p>
            <a:pPr algn="ctr"/>
            <a:r>
              <a:rPr lang="en-US" altLang="ja-JP" sz="1600" dirty="0" smtClean="0">
                <a:solidFill>
                  <a:prstClr val="black"/>
                </a:solidFill>
              </a:rPr>
              <a:t>3rd</a:t>
            </a:r>
          </a:p>
          <a:p>
            <a:pPr algn="ctr"/>
            <a:r>
              <a:rPr lang="en-US" altLang="ja-JP" sz="1600" dirty="0" smtClean="0">
                <a:solidFill>
                  <a:prstClr val="black"/>
                </a:solidFill>
              </a:rPr>
              <a:t>Quartile</a:t>
            </a:r>
            <a:endParaRPr lang="ja-JP" altLang="en-US" sz="1600" dirty="0">
              <a:solidFill>
                <a:prstClr val="black"/>
              </a:solidFill>
            </a:endParaRPr>
          </a:p>
        </p:txBody>
      </p:sp>
      <p:sp>
        <p:nvSpPr>
          <p:cNvPr id="29" name="テキスト ボックス 28"/>
          <p:cNvSpPr txBox="1"/>
          <p:nvPr/>
        </p:nvSpPr>
        <p:spPr>
          <a:xfrm>
            <a:off x="5139742" y="3180315"/>
            <a:ext cx="389850" cy="338554"/>
          </a:xfrm>
          <a:prstGeom prst="rect">
            <a:avLst/>
          </a:prstGeom>
          <a:noFill/>
        </p:spPr>
        <p:txBody>
          <a:bodyPr wrap="none" rtlCol="0">
            <a:spAutoFit/>
          </a:bodyPr>
          <a:lstStyle/>
          <a:p>
            <a:r>
              <a:rPr lang="ja-JP" altLang="en-US" sz="1600" dirty="0" smtClean="0">
                <a:solidFill>
                  <a:srgbClr val="000099"/>
                </a:solidFill>
              </a:rPr>
              <a:t>●</a:t>
            </a:r>
            <a:endParaRPr lang="ja-JP" altLang="en-US" sz="1600" dirty="0">
              <a:solidFill>
                <a:srgbClr val="000099"/>
              </a:solidFill>
            </a:endParaRPr>
          </a:p>
        </p:txBody>
      </p:sp>
      <p:sp>
        <p:nvSpPr>
          <p:cNvPr id="30" name="テキスト ボックス 29"/>
          <p:cNvSpPr txBox="1"/>
          <p:nvPr/>
        </p:nvSpPr>
        <p:spPr>
          <a:xfrm>
            <a:off x="5139742" y="2820275"/>
            <a:ext cx="389850" cy="338554"/>
          </a:xfrm>
          <a:prstGeom prst="rect">
            <a:avLst/>
          </a:prstGeom>
          <a:noFill/>
        </p:spPr>
        <p:txBody>
          <a:bodyPr wrap="none" rtlCol="0">
            <a:spAutoFit/>
          </a:bodyPr>
          <a:lstStyle/>
          <a:p>
            <a:r>
              <a:rPr lang="ja-JP" altLang="en-US" sz="1600" dirty="0" smtClean="0">
                <a:solidFill>
                  <a:srgbClr val="006600"/>
                </a:solidFill>
              </a:rPr>
              <a:t>■</a:t>
            </a:r>
            <a:endParaRPr lang="ja-JP" altLang="en-US" sz="1600" dirty="0">
              <a:solidFill>
                <a:srgbClr val="006600"/>
              </a:solidFill>
            </a:endParaRPr>
          </a:p>
        </p:txBody>
      </p:sp>
      <p:sp>
        <p:nvSpPr>
          <p:cNvPr id="31" name="テキスト ボックス 30"/>
          <p:cNvSpPr txBox="1"/>
          <p:nvPr/>
        </p:nvSpPr>
        <p:spPr>
          <a:xfrm>
            <a:off x="6206030" y="5930687"/>
            <a:ext cx="864339" cy="584775"/>
          </a:xfrm>
          <a:prstGeom prst="rect">
            <a:avLst/>
          </a:prstGeom>
          <a:noFill/>
        </p:spPr>
        <p:txBody>
          <a:bodyPr wrap="none" rtlCol="0">
            <a:spAutoFit/>
          </a:bodyPr>
          <a:lstStyle/>
          <a:p>
            <a:pPr algn="ctr"/>
            <a:r>
              <a:rPr lang="en-US" altLang="ja-JP" sz="1600" dirty="0" smtClean="0">
                <a:solidFill>
                  <a:prstClr val="black"/>
                </a:solidFill>
              </a:rPr>
              <a:t>Top</a:t>
            </a:r>
          </a:p>
          <a:p>
            <a:pPr algn="ctr"/>
            <a:r>
              <a:rPr lang="en-US" altLang="ja-JP" sz="1600" dirty="0" smtClean="0">
                <a:solidFill>
                  <a:prstClr val="black"/>
                </a:solidFill>
              </a:rPr>
              <a:t>Quartile</a:t>
            </a:r>
            <a:endParaRPr lang="ja-JP" altLang="en-US" sz="1600" dirty="0">
              <a:solidFill>
                <a:prstClr val="black"/>
              </a:solidFill>
            </a:endParaRPr>
          </a:p>
        </p:txBody>
      </p:sp>
      <p:sp>
        <p:nvSpPr>
          <p:cNvPr id="32" name="テキスト ボックス 31"/>
          <p:cNvSpPr txBox="1"/>
          <p:nvPr/>
        </p:nvSpPr>
        <p:spPr>
          <a:xfrm>
            <a:off x="6443272" y="2128331"/>
            <a:ext cx="389850" cy="338554"/>
          </a:xfrm>
          <a:prstGeom prst="rect">
            <a:avLst/>
          </a:prstGeom>
          <a:noFill/>
        </p:spPr>
        <p:txBody>
          <a:bodyPr wrap="none" rtlCol="0">
            <a:spAutoFit/>
          </a:bodyPr>
          <a:lstStyle/>
          <a:p>
            <a:r>
              <a:rPr lang="ja-JP" altLang="en-US" sz="1600" dirty="0" smtClean="0">
                <a:solidFill>
                  <a:srgbClr val="000099"/>
                </a:solidFill>
              </a:rPr>
              <a:t>●</a:t>
            </a:r>
            <a:endParaRPr lang="ja-JP" altLang="en-US" sz="1600" dirty="0">
              <a:solidFill>
                <a:srgbClr val="000099"/>
              </a:solidFill>
            </a:endParaRPr>
          </a:p>
        </p:txBody>
      </p:sp>
      <p:sp>
        <p:nvSpPr>
          <p:cNvPr id="33" name="テキスト ボックス 32"/>
          <p:cNvSpPr txBox="1"/>
          <p:nvPr/>
        </p:nvSpPr>
        <p:spPr>
          <a:xfrm>
            <a:off x="6443272" y="2618319"/>
            <a:ext cx="389850" cy="338554"/>
          </a:xfrm>
          <a:prstGeom prst="rect">
            <a:avLst/>
          </a:prstGeom>
          <a:noFill/>
        </p:spPr>
        <p:txBody>
          <a:bodyPr wrap="none" rtlCol="0">
            <a:spAutoFit/>
          </a:bodyPr>
          <a:lstStyle/>
          <a:p>
            <a:r>
              <a:rPr lang="ja-JP" altLang="en-US" sz="1600" dirty="0" smtClean="0">
                <a:solidFill>
                  <a:srgbClr val="006600"/>
                </a:solidFill>
              </a:rPr>
              <a:t>■</a:t>
            </a:r>
            <a:endParaRPr lang="ja-JP" altLang="en-US" sz="1600" dirty="0">
              <a:solidFill>
                <a:srgbClr val="006600"/>
              </a:solidFill>
            </a:endParaRPr>
          </a:p>
        </p:txBody>
      </p:sp>
      <p:cxnSp>
        <p:nvCxnSpPr>
          <p:cNvPr id="34" name="直線コネクタ 33"/>
          <p:cNvCxnSpPr/>
          <p:nvPr/>
        </p:nvCxnSpPr>
        <p:spPr>
          <a:xfrm flipV="1">
            <a:off x="2727607" y="3407532"/>
            <a:ext cx="1303530" cy="111337"/>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4031137" y="2989552"/>
            <a:ext cx="1303530" cy="41798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5334667" y="2787596"/>
            <a:ext cx="1303530" cy="169278"/>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2727607" y="4387508"/>
            <a:ext cx="1303530" cy="1008113"/>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031137" y="3349592"/>
            <a:ext cx="1303530" cy="1037916"/>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334667" y="2297608"/>
            <a:ext cx="1303530" cy="1051984"/>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955194" y="18076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955194" y="2220674"/>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955194" y="2633728"/>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955194" y="3046782"/>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955194" y="3459836"/>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955194" y="387289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955194" y="4285944"/>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955194" y="4698998"/>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955194" y="5112052"/>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55194" y="5525107"/>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2677546" y="5867139"/>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3975358" y="5867139"/>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5269834" y="5867139"/>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6567646" y="5867139"/>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317661" y="2988052"/>
            <a:ext cx="1969898" cy="400110"/>
          </a:xfrm>
          <a:prstGeom prst="rect">
            <a:avLst/>
          </a:prstGeom>
          <a:noFill/>
        </p:spPr>
        <p:txBody>
          <a:bodyPr wrap="none" rtlCol="0">
            <a:spAutoFit/>
          </a:bodyPr>
          <a:lstStyle/>
          <a:p>
            <a:r>
              <a:rPr lang="en-US" altLang="ja-JP" sz="2000" b="1" dirty="0" smtClean="0">
                <a:solidFill>
                  <a:srgbClr val="006600"/>
                </a:solidFill>
              </a:rPr>
              <a:t>Perceived Ability</a:t>
            </a:r>
            <a:endParaRPr lang="ja-JP" altLang="en-US" sz="2000" b="1" dirty="0">
              <a:solidFill>
                <a:srgbClr val="006600"/>
              </a:solidFill>
            </a:endParaRPr>
          </a:p>
        </p:txBody>
      </p:sp>
      <p:sp>
        <p:nvSpPr>
          <p:cNvPr id="55" name="テキスト ボックス 54"/>
          <p:cNvSpPr txBox="1"/>
          <p:nvPr/>
        </p:nvSpPr>
        <p:spPr>
          <a:xfrm>
            <a:off x="3703323" y="4774248"/>
            <a:ext cx="1984454" cy="400110"/>
          </a:xfrm>
          <a:prstGeom prst="rect">
            <a:avLst/>
          </a:prstGeom>
          <a:noFill/>
        </p:spPr>
        <p:txBody>
          <a:bodyPr wrap="none" rtlCol="0">
            <a:spAutoFit/>
          </a:bodyPr>
          <a:lstStyle/>
          <a:p>
            <a:r>
              <a:rPr lang="en-US" altLang="ja-JP" sz="2000" b="1" dirty="0" smtClean="0">
                <a:solidFill>
                  <a:srgbClr val="000099"/>
                </a:solidFill>
              </a:rPr>
              <a:t>Actual Test Score</a:t>
            </a:r>
            <a:endParaRPr lang="ja-JP" altLang="en-US" sz="2000" b="1" dirty="0">
              <a:solidFill>
                <a:srgbClr val="000099"/>
              </a:solidFill>
            </a:endParaRPr>
          </a:p>
        </p:txBody>
      </p:sp>
      <p:sp>
        <p:nvSpPr>
          <p:cNvPr id="57" name="タイトル 1"/>
          <p:cNvSpPr>
            <a:spLocks noGrp="1"/>
          </p:cNvSpPr>
          <p:nvPr>
            <p:ph type="title"/>
          </p:nvPr>
        </p:nvSpPr>
        <p:spPr>
          <a:xfrm>
            <a:off x="638611" y="-8950"/>
            <a:ext cx="7886700" cy="1325563"/>
          </a:xfrm>
        </p:spPr>
        <p:txBody>
          <a:bodyPr>
            <a:normAutofit/>
          </a:bodyPr>
          <a:lstStyle/>
          <a:p>
            <a:pPr algn="ctr"/>
            <a:r>
              <a:rPr lang="en-US" altLang="ja-JP" sz="3200" i="1" dirty="0">
                <a:solidFill>
                  <a:schemeClr val="accent2">
                    <a:lumMod val="75000"/>
                  </a:schemeClr>
                </a:solidFill>
              </a:rPr>
              <a:t>Dunning = Kruger Effect </a:t>
            </a:r>
            <a:r>
              <a:rPr lang="en-US" altLang="ja-JP" sz="2800" i="1" dirty="0">
                <a:solidFill>
                  <a:schemeClr val="accent2">
                    <a:lumMod val="75000"/>
                  </a:schemeClr>
                </a:solidFill>
              </a:rPr>
              <a:t>(Kruger &amp; Dunning, 1999)</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58" name="直線コネクタ 57"/>
          <p:cNvCxnSpPr/>
          <p:nvPr/>
        </p:nvCxnSpPr>
        <p:spPr>
          <a:xfrm>
            <a:off x="729961" y="1059871"/>
            <a:ext cx="7704000"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1983074" y="2638964"/>
            <a:ext cx="1508806" cy="31244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テキスト ボックス 59"/>
          <p:cNvSpPr txBox="1"/>
          <p:nvPr/>
        </p:nvSpPr>
        <p:spPr>
          <a:xfrm>
            <a:off x="2221900" y="2072284"/>
            <a:ext cx="3477427" cy="461665"/>
          </a:xfrm>
          <a:prstGeom prst="rect">
            <a:avLst/>
          </a:prstGeom>
          <a:noFill/>
        </p:spPr>
        <p:txBody>
          <a:bodyPr wrap="none" rtlCol="0">
            <a:spAutoFit/>
          </a:bodyPr>
          <a:lstStyle/>
          <a:p>
            <a:r>
              <a:rPr lang="en-US" altLang="ja-JP" sz="2400" dirty="0">
                <a:solidFill>
                  <a:srgbClr val="FF0000"/>
                </a:solidFill>
              </a:rPr>
              <a:t>Lack of </a:t>
            </a:r>
            <a:r>
              <a:rPr lang="en-US" altLang="ja-JP" sz="2400" dirty="0" smtClean="0">
                <a:solidFill>
                  <a:srgbClr val="FF0000"/>
                </a:solidFill>
              </a:rPr>
              <a:t>metacognitive skill</a:t>
            </a:r>
            <a:endParaRPr lang="ja-JP" altLang="en-US" sz="2400" dirty="0">
              <a:solidFill>
                <a:srgbClr val="FF0000"/>
              </a:solidFill>
            </a:endParaRPr>
          </a:p>
        </p:txBody>
      </p:sp>
    </p:spTree>
    <p:extLst>
      <p:ext uri="{BB962C8B-B14F-4D97-AF65-F5344CB8AC3E}">
        <p14:creationId xmlns:p14="http://schemas.microsoft.com/office/powerpoint/2010/main" val="150082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9732"/>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Purpose of the Present Study</a:t>
            </a:r>
            <a:endParaRPr kumimoji="1" lang="ja-JP" altLang="en-US" sz="36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1039089"/>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コンテンツ プレースホルダー 3"/>
          <p:cNvSpPr>
            <a:spLocks noGrp="1"/>
          </p:cNvSpPr>
          <p:nvPr>
            <p:ph idx="1"/>
          </p:nvPr>
        </p:nvSpPr>
        <p:spPr>
          <a:xfrm>
            <a:off x="259772" y="1503651"/>
            <a:ext cx="8640000" cy="1353849"/>
          </a:xfrm>
        </p:spPr>
        <p:txBody>
          <a:bodyPr>
            <a:normAutofit/>
          </a:bodyPr>
          <a:lstStyle/>
          <a:p>
            <a:pPr marL="0" indent="0">
              <a:lnSpc>
                <a:spcPts val="2600"/>
              </a:lnSpc>
              <a:buNone/>
            </a:pPr>
            <a:r>
              <a:rPr kumimoji="1" lang="en-US" altLang="ja-JP" sz="2400" dirty="0" smtClean="0"/>
              <a:t>In order to mitigate disaster damages through appropriate judgment of residents, </a:t>
            </a:r>
            <a:r>
              <a:rPr kumimoji="1" lang="en-US" altLang="ja-JP" sz="2400" dirty="0" smtClean="0">
                <a:solidFill>
                  <a:srgbClr val="FF0000"/>
                </a:solidFill>
              </a:rPr>
              <a:t>it is important to promote their metacognitive awareness of the unexpected</a:t>
            </a:r>
            <a:r>
              <a:rPr kumimoji="1" lang="en-US" altLang="ja-JP" sz="2400" dirty="0" smtClean="0"/>
              <a:t>.</a:t>
            </a:r>
          </a:p>
        </p:txBody>
      </p:sp>
      <p:sp>
        <p:nvSpPr>
          <p:cNvPr id="5" name="コンテンツ プレースホルダー 3"/>
          <p:cNvSpPr txBox="1">
            <a:spLocks/>
          </p:cNvSpPr>
          <p:nvPr/>
        </p:nvSpPr>
        <p:spPr>
          <a:xfrm>
            <a:off x="296099" y="2857500"/>
            <a:ext cx="8603673" cy="2431473"/>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dirty="0" smtClean="0">
                <a:solidFill>
                  <a:srgbClr val="ED7D31">
                    <a:lumMod val="75000"/>
                  </a:srgbClr>
                </a:solidFill>
              </a:rPr>
              <a:t>This study proposed a new type of </a:t>
            </a:r>
            <a:r>
              <a:rPr lang="en-US" altLang="ja-JP" dirty="0" smtClean="0">
                <a:solidFill>
                  <a:srgbClr val="FF0000"/>
                </a:solidFill>
              </a:rPr>
              <a:t>hazard map </a:t>
            </a:r>
            <a:r>
              <a:rPr lang="en-US" altLang="ja-JP" dirty="0" smtClean="0">
                <a:solidFill>
                  <a:srgbClr val="ED7D31">
                    <a:lumMod val="75000"/>
                  </a:srgbClr>
                </a:solidFill>
              </a:rPr>
              <a:t>as a method to provide disaster information in order to promote metacognitive awareness.</a:t>
            </a:r>
          </a:p>
          <a:p>
            <a:pPr>
              <a:lnSpc>
                <a:spcPct val="100000"/>
              </a:lnSpc>
            </a:pPr>
            <a:r>
              <a:rPr lang="en-US" altLang="ja-JP" dirty="0" smtClean="0">
                <a:solidFill>
                  <a:srgbClr val="ED7D31">
                    <a:lumMod val="75000"/>
                  </a:srgbClr>
                </a:solidFill>
              </a:rPr>
              <a:t>It examined its effect through an </a:t>
            </a:r>
            <a:r>
              <a:rPr lang="en-US" altLang="ja-JP" dirty="0" smtClean="0">
                <a:solidFill>
                  <a:srgbClr val="FF0000"/>
                </a:solidFill>
              </a:rPr>
              <a:t>experiment targeting floodplain residents</a:t>
            </a:r>
            <a:r>
              <a:rPr lang="en-US" altLang="ja-JP" dirty="0" smtClean="0">
                <a:solidFill>
                  <a:srgbClr val="ED7D31">
                    <a:lumMod val="75000"/>
                  </a:srgbClr>
                </a:solidFill>
              </a:rPr>
              <a:t>. </a:t>
            </a:r>
            <a:endParaRPr lang="ja-JP" altLang="en-US" dirty="0">
              <a:solidFill>
                <a:srgbClr val="ED7D31">
                  <a:lumMod val="75000"/>
                </a:srgbClr>
              </a:solidFill>
            </a:endParaRPr>
          </a:p>
        </p:txBody>
      </p:sp>
    </p:spTree>
    <p:extLst>
      <p:ext uri="{BB962C8B-B14F-4D97-AF65-F5344CB8AC3E}">
        <p14:creationId xmlns:p14="http://schemas.microsoft.com/office/powerpoint/2010/main" val="989096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2860"/>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Hazard Map</a:t>
            </a:r>
            <a:endParaRPr kumimoji="1" lang="ja-JP" altLang="en-US" sz="36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872833"/>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コンテンツ プレースホルダー 3"/>
          <p:cNvSpPr>
            <a:spLocks noGrp="1"/>
          </p:cNvSpPr>
          <p:nvPr>
            <p:ph idx="1"/>
          </p:nvPr>
        </p:nvSpPr>
        <p:spPr>
          <a:xfrm>
            <a:off x="446811" y="1077620"/>
            <a:ext cx="8265968" cy="5323178"/>
          </a:xfrm>
        </p:spPr>
        <p:txBody>
          <a:bodyPr>
            <a:normAutofit/>
          </a:bodyPr>
          <a:lstStyle/>
          <a:p>
            <a:pPr marL="0" indent="0">
              <a:lnSpc>
                <a:spcPts val="2600"/>
              </a:lnSpc>
              <a:buNone/>
            </a:pPr>
            <a:r>
              <a:rPr lang="en-US" altLang="ja-JP" sz="2400" dirty="0"/>
              <a:t>A hazard map is a </a:t>
            </a:r>
            <a:r>
              <a:rPr lang="en-US" altLang="ja-JP" sz="2400" dirty="0" smtClean="0"/>
              <a:t>map </a:t>
            </a:r>
            <a:r>
              <a:rPr lang="en-US" altLang="ja-JP" sz="2400" dirty="0"/>
              <a:t>that highlights areas that are affected by or vulnerable to a natural disaster </a:t>
            </a:r>
            <a:r>
              <a:rPr lang="en-US" altLang="ja-JP" sz="2000" dirty="0"/>
              <a:t>(such as earthquakes, volcanoes, </a:t>
            </a:r>
            <a:r>
              <a:rPr lang="en-US" altLang="ja-JP" sz="2000" dirty="0" smtClean="0"/>
              <a:t>flooding </a:t>
            </a:r>
            <a:r>
              <a:rPr lang="en-US" altLang="ja-JP" sz="2000" dirty="0"/>
              <a:t>and tsunamis)</a:t>
            </a:r>
            <a:r>
              <a:rPr lang="en-US" altLang="ja-JP" sz="2400" dirty="0"/>
              <a:t>.</a:t>
            </a:r>
            <a:endParaRPr kumimoji="1" lang="ja-JP" altLang="en-US" sz="2400" dirty="0"/>
          </a:p>
        </p:txBody>
      </p:sp>
      <p:pic>
        <p:nvPicPr>
          <p:cNvPr id="5" name="図 4"/>
          <p:cNvPicPr>
            <a:picLocks noChangeAspect="1"/>
          </p:cNvPicPr>
          <p:nvPr/>
        </p:nvPicPr>
        <p:blipFill>
          <a:blip r:embed="rId3"/>
          <a:stretch>
            <a:fillRect/>
          </a:stretch>
        </p:blipFill>
        <p:spPr>
          <a:xfrm>
            <a:off x="3247161" y="1990577"/>
            <a:ext cx="5392881" cy="4740767"/>
          </a:xfrm>
          <a:prstGeom prst="rect">
            <a:avLst/>
          </a:prstGeom>
        </p:spPr>
      </p:pic>
      <p:sp>
        <p:nvSpPr>
          <p:cNvPr id="6" name="テキスト ボックス 5"/>
          <p:cNvSpPr txBox="1"/>
          <p:nvPr/>
        </p:nvSpPr>
        <p:spPr>
          <a:xfrm>
            <a:off x="1088172" y="6085013"/>
            <a:ext cx="2158989" cy="646331"/>
          </a:xfrm>
          <a:prstGeom prst="rect">
            <a:avLst/>
          </a:prstGeom>
          <a:noFill/>
        </p:spPr>
        <p:txBody>
          <a:bodyPr wrap="none" rtlCol="0">
            <a:spAutoFit/>
          </a:bodyPr>
          <a:lstStyle/>
          <a:p>
            <a:r>
              <a:rPr lang="en-US" altLang="ja-JP" dirty="0" smtClean="0">
                <a:solidFill>
                  <a:prstClr val="black"/>
                </a:solidFill>
              </a:rPr>
              <a:t>Flood hazard map of </a:t>
            </a:r>
          </a:p>
          <a:p>
            <a:r>
              <a:rPr lang="en-US" altLang="ja-JP" dirty="0" err="1" smtClean="0">
                <a:solidFill>
                  <a:prstClr val="black"/>
                </a:solidFill>
              </a:rPr>
              <a:t>Hijikawa</a:t>
            </a:r>
            <a:r>
              <a:rPr lang="en-US" altLang="ja-JP" dirty="0" smtClean="0">
                <a:solidFill>
                  <a:prstClr val="black"/>
                </a:solidFill>
              </a:rPr>
              <a:t> River Basin</a:t>
            </a:r>
            <a:endParaRPr lang="ja-JP" altLang="en-US" dirty="0">
              <a:solidFill>
                <a:prstClr val="black"/>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30" y="2198396"/>
            <a:ext cx="2218026" cy="2574385"/>
          </a:xfrm>
          <a:prstGeom prst="rect">
            <a:avLst/>
          </a:prstGeom>
        </p:spPr>
      </p:pic>
      <p:pic>
        <p:nvPicPr>
          <p:cNvPr id="8" name="図 7"/>
          <p:cNvPicPr>
            <a:picLocks noChangeAspect="1"/>
          </p:cNvPicPr>
          <p:nvPr/>
        </p:nvPicPr>
        <p:blipFill>
          <a:blip r:embed="rId5"/>
          <a:stretch>
            <a:fillRect/>
          </a:stretch>
        </p:blipFill>
        <p:spPr>
          <a:xfrm>
            <a:off x="1133517" y="3938908"/>
            <a:ext cx="1739573" cy="1753678"/>
          </a:xfrm>
          <a:prstGeom prst="rect">
            <a:avLst/>
          </a:prstGeom>
          <a:ln w="19050">
            <a:solidFill>
              <a:srgbClr val="FF0000"/>
            </a:solidFill>
          </a:ln>
        </p:spPr>
      </p:pic>
      <p:sp>
        <p:nvSpPr>
          <p:cNvPr id="7" name="円/楕円 6"/>
          <p:cNvSpPr/>
          <p:nvPr/>
        </p:nvSpPr>
        <p:spPr>
          <a:xfrm>
            <a:off x="526040" y="4087728"/>
            <a:ext cx="311728" cy="273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195" y="3742148"/>
            <a:ext cx="1128322" cy="338554"/>
          </a:xfrm>
          <a:prstGeom prst="rect">
            <a:avLst/>
          </a:prstGeom>
          <a:noFill/>
        </p:spPr>
        <p:txBody>
          <a:bodyPr wrap="none" rtlCol="0">
            <a:spAutoFit/>
          </a:bodyPr>
          <a:lstStyle/>
          <a:p>
            <a:r>
              <a:rPr lang="en-US" altLang="ja-JP" sz="1600" dirty="0" smtClean="0">
                <a:solidFill>
                  <a:srgbClr val="FF0000"/>
                </a:solidFill>
              </a:rPr>
              <a:t>Ehime Pref.</a:t>
            </a:r>
            <a:endParaRPr lang="ja-JP" altLang="en-US" sz="1600" dirty="0">
              <a:solidFill>
                <a:srgbClr val="FF0000"/>
              </a:solidFill>
            </a:endParaRPr>
          </a:p>
        </p:txBody>
      </p:sp>
      <p:cxnSp>
        <p:nvCxnSpPr>
          <p:cNvPr id="12" name="直線コネクタ 11"/>
          <p:cNvCxnSpPr>
            <a:endCxn id="7" idx="0"/>
          </p:cNvCxnSpPr>
          <p:nvPr/>
        </p:nvCxnSpPr>
        <p:spPr>
          <a:xfrm flipH="1">
            <a:off x="681904" y="3911425"/>
            <a:ext cx="451613" cy="1763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7" idx="4"/>
          </p:cNvCxnSpPr>
          <p:nvPr/>
        </p:nvCxnSpPr>
        <p:spPr>
          <a:xfrm flipH="1" flipV="1">
            <a:off x="681904" y="4360960"/>
            <a:ext cx="451613" cy="13316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19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83177" y="1160748"/>
            <a:ext cx="7886700" cy="4351338"/>
          </a:xfrm>
        </p:spPr>
        <p:txBody>
          <a:bodyPr/>
          <a:lstStyle/>
          <a:p>
            <a:pPr>
              <a:lnSpc>
                <a:spcPct val="100000"/>
              </a:lnSpc>
              <a:spcBef>
                <a:spcPts val="0"/>
              </a:spcBef>
            </a:pPr>
            <a:r>
              <a:rPr lang="en-US" altLang="ja-JP" sz="3200" dirty="0" smtClean="0">
                <a:solidFill>
                  <a:schemeClr val="accent2">
                    <a:lumMod val="75000"/>
                  </a:schemeClr>
                </a:solidFill>
              </a:rPr>
              <a:t>Merit</a:t>
            </a:r>
          </a:p>
          <a:p>
            <a:pPr marL="0" indent="0">
              <a:lnSpc>
                <a:spcPct val="100000"/>
              </a:lnSpc>
              <a:spcBef>
                <a:spcPts val="300"/>
              </a:spcBef>
              <a:buNone/>
            </a:pPr>
            <a:r>
              <a:rPr lang="en-US" altLang="ja-JP" dirty="0"/>
              <a:t>Promoting disaster awareness and evacuation </a:t>
            </a:r>
            <a:r>
              <a:rPr lang="en-US" altLang="ja-JP" dirty="0" smtClean="0"/>
              <a:t>activity </a:t>
            </a:r>
            <a:r>
              <a:rPr lang="en-US" altLang="ja-JP" dirty="0"/>
              <a:t>of </a:t>
            </a:r>
            <a:r>
              <a:rPr lang="en-US" altLang="ja-JP" dirty="0" smtClean="0"/>
              <a:t>residents.</a:t>
            </a:r>
          </a:p>
        </p:txBody>
      </p:sp>
      <p:sp>
        <p:nvSpPr>
          <p:cNvPr id="2" name="タイトル 1"/>
          <p:cNvSpPr>
            <a:spLocks noGrp="1"/>
          </p:cNvSpPr>
          <p:nvPr>
            <p:ph type="title"/>
          </p:nvPr>
        </p:nvSpPr>
        <p:spPr>
          <a:xfrm>
            <a:off x="628650" y="-112860"/>
            <a:ext cx="7886700" cy="1325563"/>
          </a:xfrm>
        </p:spPr>
        <p:txBody>
          <a:bodyPr>
            <a:normAutofit/>
          </a:bodyPr>
          <a:lstStyle/>
          <a:p>
            <a:pPr algn="ctr"/>
            <a:r>
              <a:rPr kumimoji="1" lang="en-US" altLang="ja-JP" sz="3600" dirty="0" smtClean="0">
                <a:solidFill>
                  <a:srgbClr val="002060"/>
                </a:solidFill>
                <a:effectLst>
                  <a:outerShdw blurRad="38100" dist="38100" dir="2700000" algn="tl">
                    <a:srgbClr val="000000">
                      <a:alpha val="43137"/>
                    </a:srgbClr>
                  </a:outerShdw>
                </a:effectLst>
              </a:rPr>
              <a:t>Hazard Map</a:t>
            </a:r>
            <a:endParaRPr kumimoji="1" lang="ja-JP" altLang="en-US" sz="36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872833"/>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44235" y="4189479"/>
            <a:ext cx="7086598" cy="707886"/>
          </a:xfrm>
          <a:prstGeom prst="rect">
            <a:avLst/>
          </a:prstGeom>
          <a:noFill/>
        </p:spPr>
        <p:txBody>
          <a:bodyPr wrap="square" rtlCol="0">
            <a:spAutoFit/>
          </a:bodyPr>
          <a:lstStyle/>
          <a:p>
            <a:pPr marL="180000" indent="-180000">
              <a:buFont typeface="Arial" panose="020B0604020202020204" pitchFamily="34" charset="0"/>
              <a:buChar char="•"/>
            </a:pPr>
            <a:r>
              <a:rPr lang="en-US" altLang="ja-JP" sz="2000" dirty="0" smtClean="0">
                <a:solidFill>
                  <a:srgbClr val="0000FF"/>
                </a:solidFill>
              </a:rPr>
              <a:t>total </a:t>
            </a:r>
            <a:r>
              <a:rPr lang="en-US" altLang="ja-JP" sz="2000" dirty="0">
                <a:solidFill>
                  <a:srgbClr val="0000FF"/>
                </a:solidFill>
              </a:rPr>
              <a:t>amount of </a:t>
            </a:r>
            <a:r>
              <a:rPr lang="en-US" altLang="ja-JP" sz="2000" dirty="0" smtClean="0">
                <a:solidFill>
                  <a:srgbClr val="0000FF"/>
                </a:solidFill>
              </a:rPr>
              <a:t>rainfall for two days = 300 mm</a:t>
            </a:r>
          </a:p>
          <a:p>
            <a:pPr marL="180000" indent="-180000">
              <a:buFont typeface="Arial" panose="020B0604020202020204" pitchFamily="34" charset="0"/>
              <a:buChar char="•"/>
            </a:pPr>
            <a:r>
              <a:rPr lang="en-US" altLang="ja-JP" sz="2000" dirty="0" smtClean="0">
                <a:solidFill>
                  <a:srgbClr val="0000FF"/>
                </a:solidFill>
              </a:rPr>
              <a:t>(not assumed) flood from inland waters </a:t>
            </a:r>
            <a:r>
              <a:rPr lang="en-US" altLang="ja-JP" sz="2000" dirty="0">
                <a:solidFill>
                  <a:srgbClr val="0000FF"/>
                </a:solidFill>
              </a:rPr>
              <a:t>and local heavy </a:t>
            </a:r>
            <a:r>
              <a:rPr lang="en-US" altLang="ja-JP" sz="2000" dirty="0" smtClean="0">
                <a:solidFill>
                  <a:srgbClr val="0000FF"/>
                </a:solidFill>
              </a:rPr>
              <a:t>rainfall</a:t>
            </a:r>
            <a:endParaRPr lang="ja-JP" altLang="en-US" sz="2000" dirty="0">
              <a:solidFill>
                <a:srgbClr val="0000FF"/>
              </a:solidFill>
            </a:endParaRPr>
          </a:p>
        </p:txBody>
      </p:sp>
      <p:sp>
        <p:nvSpPr>
          <p:cNvPr id="14" name="テキスト ボックス 13"/>
          <p:cNvSpPr txBox="1"/>
          <p:nvPr/>
        </p:nvSpPr>
        <p:spPr>
          <a:xfrm>
            <a:off x="597477" y="3810151"/>
            <a:ext cx="5299362" cy="400110"/>
          </a:xfrm>
          <a:prstGeom prst="rect">
            <a:avLst/>
          </a:prstGeom>
          <a:noFill/>
        </p:spPr>
        <p:txBody>
          <a:bodyPr wrap="square" rtlCol="0">
            <a:spAutoFit/>
          </a:bodyPr>
          <a:lstStyle/>
          <a:p>
            <a:r>
              <a:rPr lang="en-US" altLang="ja-JP" sz="2000" dirty="0" smtClean="0">
                <a:solidFill>
                  <a:srgbClr val="0000FF"/>
                </a:solidFill>
              </a:rPr>
              <a:t>…In case of </a:t>
            </a:r>
            <a:r>
              <a:rPr lang="en-US" altLang="ja-JP" sz="2000" dirty="0" err="1" smtClean="0">
                <a:solidFill>
                  <a:srgbClr val="0000FF"/>
                </a:solidFill>
              </a:rPr>
              <a:t>Hijikawa</a:t>
            </a:r>
            <a:r>
              <a:rPr lang="en-US" altLang="ja-JP" sz="2000" dirty="0" smtClean="0">
                <a:solidFill>
                  <a:srgbClr val="0000FF"/>
                </a:solidFill>
              </a:rPr>
              <a:t> River Flood Hazard Map…</a:t>
            </a:r>
            <a:endParaRPr lang="ja-JP" altLang="en-US" sz="2000" dirty="0">
              <a:solidFill>
                <a:srgbClr val="0000FF"/>
              </a:solidFill>
            </a:endParaRPr>
          </a:p>
        </p:txBody>
      </p:sp>
      <p:sp>
        <p:nvSpPr>
          <p:cNvPr id="15" name="テキスト ボックス 14"/>
          <p:cNvSpPr txBox="1"/>
          <p:nvPr/>
        </p:nvSpPr>
        <p:spPr>
          <a:xfrm>
            <a:off x="483177" y="5349430"/>
            <a:ext cx="8317923" cy="1384995"/>
          </a:xfrm>
          <a:prstGeom prst="rect">
            <a:avLst/>
          </a:prstGeom>
          <a:noFill/>
        </p:spPr>
        <p:txBody>
          <a:bodyPr wrap="square" rtlCol="0">
            <a:spAutoFit/>
          </a:bodyPr>
          <a:lstStyle/>
          <a:p>
            <a:r>
              <a:rPr lang="en-US" altLang="ja-JP" sz="2800" dirty="0" smtClean="0">
                <a:solidFill>
                  <a:srgbClr val="FF0000"/>
                </a:solidFill>
              </a:rPr>
              <a:t>It may discourage metacognitive awareness of the unexpected when residents accept these assumptions to be </a:t>
            </a:r>
            <a:r>
              <a:rPr lang="en-US" altLang="ja-JP" sz="2800" dirty="0">
                <a:solidFill>
                  <a:srgbClr val="FF0000"/>
                </a:solidFill>
              </a:rPr>
              <a:t>true without </a:t>
            </a:r>
            <a:r>
              <a:rPr lang="en-US" altLang="ja-JP" sz="2800" dirty="0" smtClean="0">
                <a:solidFill>
                  <a:srgbClr val="FF0000"/>
                </a:solidFill>
              </a:rPr>
              <a:t>any questions</a:t>
            </a:r>
            <a:endParaRPr lang="ja-JP" altLang="en-US" sz="2800" dirty="0">
              <a:solidFill>
                <a:srgbClr val="FF0000"/>
              </a:solidFill>
            </a:endParaRPr>
          </a:p>
        </p:txBody>
      </p:sp>
      <p:sp>
        <p:nvSpPr>
          <p:cNvPr id="17" name="下矢印 16"/>
          <p:cNvSpPr/>
          <p:nvPr/>
        </p:nvSpPr>
        <p:spPr>
          <a:xfrm>
            <a:off x="3616037" y="5011666"/>
            <a:ext cx="488370" cy="379328"/>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コンテンツ プレースホルダー 7"/>
          <p:cNvSpPr txBox="1">
            <a:spLocks/>
          </p:cNvSpPr>
          <p:nvPr/>
        </p:nvSpPr>
        <p:spPr>
          <a:xfrm>
            <a:off x="483177" y="2784042"/>
            <a:ext cx="7886700" cy="2113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3200" smtClean="0">
                <a:solidFill>
                  <a:srgbClr val="ED7D31">
                    <a:lumMod val="75000"/>
                  </a:srgbClr>
                </a:solidFill>
              </a:rPr>
              <a:t>Demerit</a:t>
            </a:r>
            <a:endParaRPr lang="en-US" altLang="ja-JP" sz="3200" dirty="0" smtClean="0">
              <a:solidFill>
                <a:srgbClr val="ED7D31">
                  <a:lumMod val="75000"/>
                </a:srgbClr>
              </a:solidFill>
            </a:endParaRPr>
          </a:p>
          <a:p>
            <a:pPr marL="0" indent="0">
              <a:lnSpc>
                <a:spcPct val="100000"/>
              </a:lnSpc>
              <a:spcBef>
                <a:spcPts val="300"/>
              </a:spcBef>
              <a:buFont typeface="Arial" panose="020B0604020202020204" pitchFamily="34" charset="0"/>
              <a:buNone/>
            </a:pPr>
            <a:r>
              <a:rPr lang="en-US" altLang="ja-JP" dirty="0" smtClean="0">
                <a:solidFill>
                  <a:prstClr val="black"/>
                </a:solidFill>
              </a:rPr>
              <a:t>Hazard map depends on </a:t>
            </a:r>
            <a:r>
              <a:rPr lang="en-US" altLang="ja-JP" u="sng" dirty="0" smtClean="0">
                <a:solidFill>
                  <a:srgbClr val="FF0000"/>
                </a:solidFill>
              </a:rPr>
              <a:t>some specific assumptions</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5489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ppt_y</p:attrName>
                                        </p:attrNameLst>
                                      </p:cBhvr>
                                      <p:tavLst>
                                        <p:tav tm="0">
                                          <p:val>
                                            <p:strVal val="#ppt_y-#ppt_h*1.125000"/>
                                          </p:val>
                                        </p:tav>
                                        <p:tav tm="100000">
                                          <p:val>
                                            <p:strVal val="#ppt_y"/>
                                          </p:val>
                                        </p:tav>
                                      </p:tavLst>
                                    </p:anim>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304683" y="2845493"/>
            <a:ext cx="4678260" cy="3129278"/>
          </a:xfrm>
          <a:prstGeom prst="roundRect">
            <a:avLst>
              <a:gd name="adj" fmla="val 8698"/>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457202" y="-112860"/>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Hazard Map with Reflective Thinking</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872833"/>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コンテンツ プレースホルダー 3"/>
          <p:cNvSpPr>
            <a:spLocks noGrp="1"/>
          </p:cNvSpPr>
          <p:nvPr>
            <p:ph idx="1"/>
          </p:nvPr>
        </p:nvSpPr>
        <p:spPr>
          <a:xfrm>
            <a:off x="446811" y="1067229"/>
            <a:ext cx="8265968" cy="5323178"/>
          </a:xfrm>
        </p:spPr>
        <p:txBody>
          <a:bodyPr>
            <a:normAutofit/>
          </a:bodyPr>
          <a:lstStyle/>
          <a:p>
            <a:pPr marL="0" indent="0">
              <a:lnSpc>
                <a:spcPct val="100000"/>
              </a:lnSpc>
              <a:buNone/>
            </a:pPr>
            <a:r>
              <a:rPr lang="en-US" altLang="ja-JP" sz="2400" dirty="0" smtClean="0"/>
              <a:t>This study proposed a hazard map with questionnaires through which residents are asked to consider the possibility that events beyond assumptions of the hazard map can arise due to flooding.</a:t>
            </a:r>
            <a:endParaRPr kumimoji="1" lang="ja-JP" altLang="en-US" sz="2400" dirty="0"/>
          </a:p>
        </p:txBody>
      </p:sp>
      <p:pic>
        <p:nvPicPr>
          <p:cNvPr id="7" name="図 6"/>
          <p:cNvPicPr>
            <a:picLocks noChangeAspect="1"/>
          </p:cNvPicPr>
          <p:nvPr/>
        </p:nvPicPr>
        <p:blipFill>
          <a:blip r:embed="rId3"/>
          <a:stretch>
            <a:fillRect/>
          </a:stretch>
        </p:blipFill>
        <p:spPr>
          <a:xfrm>
            <a:off x="238992" y="2907839"/>
            <a:ext cx="3367149" cy="2959984"/>
          </a:xfrm>
          <a:prstGeom prst="rect">
            <a:avLst/>
          </a:prstGeom>
        </p:spPr>
      </p:pic>
      <p:sp>
        <p:nvSpPr>
          <p:cNvPr id="9" name="テキスト ボックス 8"/>
          <p:cNvSpPr txBox="1"/>
          <p:nvPr/>
        </p:nvSpPr>
        <p:spPr>
          <a:xfrm>
            <a:off x="4346247" y="3050279"/>
            <a:ext cx="4678260" cy="2616101"/>
          </a:xfrm>
          <a:prstGeom prst="rect">
            <a:avLst/>
          </a:prstGeom>
          <a:noFill/>
        </p:spPr>
        <p:txBody>
          <a:bodyPr wrap="square" rtlCol="0">
            <a:spAutoFit/>
          </a:bodyPr>
          <a:lstStyle/>
          <a:p>
            <a:pPr>
              <a:spcAft>
                <a:spcPts val="1200"/>
              </a:spcAft>
            </a:pPr>
            <a:r>
              <a:rPr lang="en-US" altLang="ja-JP" sz="2400" dirty="0" smtClean="0">
                <a:solidFill>
                  <a:srgbClr val="0000FF"/>
                </a:solidFill>
              </a:rPr>
              <a:t>If the total amount of rainfall is over 300mm,…</a:t>
            </a:r>
          </a:p>
          <a:p>
            <a:pPr>
              <a:spcAft>
                <a:spcPts val="600"/>
              </a:spcAft>
            </a:pPr>
            <a:r>
              <a:rPr lang="en-US" altLang="ja-JP" sz="2400" dirty="0" smtClean="0">
                <a:solidFill>
                  <a:srgbClr val="0000FF"/>
                </a:solidFill>
              </a:rPr>
              <a:t>“</a:t>
            </a:r>
            <a:r>
              <a:rPr lang="en-US" altLang="ja-JP" sz="2400" i="1" dirty="0" smtClean="0">
                <a:solidFill>
                  <a:srgbClr val="0000FF"/>
                </a:solidFill>
              </a:rPr>
              <a:t>what height of inundation would you expect?</a:t>
            </a:r>
            <a:r>
              <a:rPr lang="en-US" altLang="ja-JP" sz="2400" dirty="0" smtClean="0">
                <a:solidFill>
                  <a:srgbClr val="0000FF"/>
                </a:solidFill>
              </a:rPr>
              <a:t>” </a:t>
            </a:r>
          </a:p>
          <a:p>
            <a:pPr>
              <a:spcBef>
                <a:spcPts val="600"/>
              </a:spcBef>
              <a:spcAft>
                <a:spcPts val="600"/>
              </a:spcAft>
            </a:pPr>
            <a:r>
              <a:rPr lang="en-US" altLang="ja-JP" sz="2400" dirty="0" smtClean="0">
                <a:solidFill>
                  <a:srgbClr val="0000FF"/>
                </a:solidFill>
              </a:rPr>
              <a:t>“</a:t>
            </a:r>
            <a:r>
              <a:rPr lang="en-US" altLang="ja-JP" sz="2400" i="1" dirty="0" smtClean="0">
                <a:solidFill>
                  <a:srgbClr val="0000FF"/>
                </a:solidFill>
              </a:rPr>
              <a:t>what kinds of damage would you expect?</a:t>
            </a:r>
            <a:r>
              <a:rPr lang="en-US" altLang="ja-JP" sz="2400" dirty="0" smtClean="0">
                <a:solidFill>
                  <a:srgbClr val="0000FF"/>
                </a:solidFill>
              </a:rPr>
              <a:t>”</a:t>
            </a:r>
            <a:endParaRPr lang="ja-JP" altLang="en-US" sz="2400" dirty="0">
              <a:solidFill>
                <a:srgbClr val="0000FF"/>
              </a:solidFill>
            </a:endParaRPr>
          </a:p>
        </p:txBody>
      </p:sp>
      <p:sp>
        <p:nvSpPr>
          <p:cNvPr id="8" name="テキスト ボックス 7"/>
          <p:cNvSpPr txBox="1"/>
          <p:nvPr/>
        </p:nvSpPr>
        <p:spPr>
          <a:xfrm>
            <a:off x="962731" y="2311882"/>
            <a:ext cx="1925848" cy="523220"/>
          </a:xfrm>
          <a:prstGeom prst="rect">
            <a:avLst/>
          </a:prstGeom>
          <a:noFill/>
        </p:spPr>
        <p:txBody>
          <a:bodyPr wrap="none" rtlCol="0">
            <a:spAutoFit/>
          </a:bodyPr>
          <a:lstStyle/>
          <a:p>
            <a:r>
              <a:rPr lang="en-US" altLang="ja-JP" sz="2800" dirty="0" smtClean="0">
                <a:solidFill>
                  <a:srgbClr val="ED7D31">
                    <a:lumMod val="75000"/>
                  </a:srgbClr>
                </a:solidFill>
              </a:rPr>
              <a:t>Hazard map</a:t>
            </a:r>
            <a:endParaRPr lang="ja-JP" altLang="en-US" sz="2800" dirty="0">
              <a:solidFill>
                <a:srgbClr val="ED7D31">
                  <a:lumMod val="75000"/>
                </a:srgbClr>
              </a:solidFill>
            </a:endParaRPr>
          </a:p>
        </p:txBody>
      </p:sp>
      <p:sp>
        <p:nvSpPr>
          <p:cNvPr id="11" name="テキスト ボックス 10"/>
          <p:cNvSpPr txBox="1"/>
          <p:nvPr/>
        </p:nvSpPr>
        <p:spPr>
          <a:xfrm>
            <a:off x="5447396" y="2311882"/>
            <a:ext cx="2392835" cy="523220"/>
          </a:xfrm>
          <a:prstGeom prst="rect">
            <a:avLst/>
          </a:prstGeom>
          <a:noFill/>
        </p:spPr>
        <p:txBody>
          <a:bodyPr wrap="none" rtlCol="0">
            <a:spAutoFit/>
          </a:bodyPr>
          <a:lstStyle/>
          <a:p>
            <a:r>
              <a:rPr lang="en-US" altLang="ja-JP" sz="2800" dirty="0" smtClean="0">
                <a:solidFill>
                  <a:srgbClr val="0000FF"/>
                </a:solidFill>
              </a:rPr>
              <a:t>Questionnaires</a:t>
            </a:r>
            <a:endParaRPr lang="ja-JP" altLang="en-US" sz="2800" dirty="0">
              <a:solidFill>
                <a:srgbClr val="0000FF"/>
              </a:solidFill>
            </a:endParaRPr>
          </a:p>
        </p:txBody>
      </p:sp>
      <p:sp>
        <p:nvSpPr>
          <p:cNvPr id="12" name="テキスト ボックス 11"/>
          <p:cNvSpPr txBox="1"/>
          <p:nvPr/>
        </p:nvSpPr>
        <p:spPr>
          <a:xfrm>
            <a:off x="3705726" y="3874371"/>
            <a:ext cx="567784" cy="1015663"/>
          </a:xfrm>
          <a:prstGeom prst="rect">
            <a:avLst/>
          </a:prstGeom>
          <a:noFill/>
        </p:spPr>
        <p:txBody>
          <a:bodyPr wrap="none" rtlCol="0">
            <a:spAutoFit/>
          </a:bodyPr>
          <a:lstStyle/>
          <a:p>
            <a:r>
              <a:rPr lang="en-US" altLang="ja-JP" sz="6000" dirty="0" smtClean="0">
                <a:solidFill>
                  <a:prstClr val="black"/>
                </a:solidFill>
              </a:rPr>
              <a:t>+</a:t>
            </a:r>
          </a:p>
        </p:txBody>
      </p:sp>
      <p:sp>
        <p:nvSpPr>
          <p:cNvPr id="3" name="正方形/長方形 2"/>
          <p:cNvSpPr/>
          <p:nvPr/>
        </p:nvSpPr>
        <p:spPr>
          <a:xfrm>
            <a:off x="711600" y="6235195"/>
            <a:ext cx="7959615" cy="523220"/>
          </a:xfrm>
          <a:prstGeom prst="rect">
            <a:avLst/>
          </a:prstGeom>
        </p:spPr>
        <p:txBody>
          <a:bodyPr wrap="none">
            <a:spAutoFit/>
          </a:bodyPr>
          <a:lstStyle/>
          <a:p>
            <a:r>
              <a:rPr lang="en-US" altLang="ja-JP" sz="2800" dirty="0" smtClean="0">
                <a:solidFill>
                  <a:srgbClr val="FF0000"/>
                </a:solidFill>
              </a:rPr>
              <a:t>Promote </a:t>
            </a:r>
            <a:r>
              <a:rPr lang="en-US" altLang="ja-JP" sz="2800" dirty="0">
                <a:solidFill>
                  <a:srgbClr val="FF0000"/>
                </a:solidFill>
              </a:rPr>
              <a:t>metacognitive </a:t>
            </a:r>
            <a:r>
              <a:rPr lang="en-US" altLang="ja-JP" sz="2800" dirty="0" smtClean="0">
                <a:solidFill>
                  <a:srgbClr val="FF0000"/>
                </a:solidFill>
              </a:rPr>
              <a:t>awareness of the unexpected</a:t>
            </a:r>
            <a:endParaRPr lang="ja-JP" altLang="en-US" sz="2800" dirty="0">
              <a:solidFill>
                <a:srgbClr val="FF0000"/>
              </a:solidFill>
            </a:endParaRPr>
          </a:p>
        </p:txBody>
      </p:sp>
      <p:sp>
        <p:nvSpPr>
          <p:cNvPr id="6" name="二等辺三角形 5"/>
          <p:cNvSpPr/>
          <p:nvPr/>
        </p:nvSpPr>
        <p:spPr>
          <a:xfrm rot="5400000">
            <a:off x="419374" y="6361516"/>
            <a:ext cx="313872" cy="2705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12513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37552"/>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Experimental Procedure</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748141"/>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57202" y="1022786"/>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1:</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3" name="テキスト ボックス 12"/>
          <p:cNvSpPr txBox="1"/>
          <p:nvPr/>
        </p:nvSpPr>
        <p:spPr>
          <a:xfrm>
            <a:off x="457202" y="2972821"/>
            <a:ext cx="8437416" cy="414024"/>
          </a:xfrm>
          <a:prstGeom prst="rect">
            <a:avLst/>
          </a:prstGeom>
          <a:noFill/>
        </p:spPr>
        <p:txBody>
          <a:bodyPr wrap="square" rtlCol="0">
            <a:spAutoFit/>
          </a:bodyPr>
          <a:lstStyle/>
          <a:p>
            <a:pPr>
              <a:lnSpc>
                <a:spcPts val="2500"/>
              </a:lnSpc>
            </a:pPr>
            <a:r>
              <a:rPr lang="en-US" altLang="ja-JP" sz="2400" dirty="0" smtClean="0">
                <a:solidFill>
                  <a:srgbClr val="0000FF"/>
                </a:solidFill>
              </a:rPr>
              <a:t>Step 2: </a:t>
            </a:r>
            <a:r>
              <a:rPr lang="en-US" altLang="ja-JP" sz="2400" dirty="0" smtClean="0">
                <a:solidFill>
                  <a:prstClr val="black"/>
                </a:solidFill>
              </a:rPr>
              <a:t>Reading of hazard map</a:t>
            </a:r>
            <a:endParaRPr lang="ja-JP" altLang="en-US" sz="2400" dirty="0">
              <a:solidFill>
                <a:prstClr val="black"/>
              </a:solidFill>
            </a:endParaRPr>
          </a:p>
        </p:txBody>
      </p:sp>
      <p:sp>
        <p:nvSpPr>
          <p:cNvPr id="6" name="テキスト ボックス 5"/>
          <p:cNvSpPr txBox="1"/>
          <p:nvPr/>
        </p:nvSpPr>
        <p:spPr>
          <a:xfrm>
            <a:off x="665018" y="3503181"/>
            <a:ext cx="7910948" cy="461665"/>
          </a:xfrm>
          <a:prstGeom prst="rect">
            <a:avLst/>
          </a:prstGeom>
          <a:noFill/>
        </p:spPr>
        <p:txBody>
          <a:bodyPr wrap="none" rtlCol="0">
            <a:spAutoFit/>
          </a:bodyPr>
          <a:lstStyle/>
          <a:p>
            <a:r>
              <a:rPr lang="en-US" altLang="ja-JP" sz="2400" dirty="0" smtClean="0">
                <a:solidFill>
                  <a:srgbClr val="006600"/>
                </a:solidFill>
              </a:rPr>
              <a:t>Condition 1:</a:t>
            </a:r>
            <a:r>
              <a:rPr lang="en-US" altLang="ja-JP" sz="2400" dirty="0" smtClean="0">
                <a:solidFill>
                  <a:prstClr val="black"/>
                </a:solidFill>
              </a:rPr>
              <a:t> Hazard map with reflection (n = 181; </a:t>
            </a:r>
            <a:r>
              <a:rPr lang="en-US" altLang="ja-JP" sz="2400" i="1" dirty="0" smtClean="0">
                <a:solidFill>
                  <a:srgbClr val="FF0000"/>
                </a:solidFill>
              </a:rPr>
              <a:t>HMR group</a:t>
            </a:r>
            <a:r>
              <a:rPr lang="en-US" altLang="ja-JP" sz="2400" dirty="0" smtClean="0">
                <a:solidFill>
                  <a:prstClr val="black"/>
                </a:solidFill>
              </a:rPr>
              <a:t>)</a:t>
            </a:r>
            <a:endParaRPr lang="ja-JP" altLang="en-US" sz="2400" dirty="0">
              <a:solidFill>
                <a:prstClr val="black"/>
              </a:solidFill>
            </a:endParaRPr>
          </a:p>
        </p:txBody>
      </p:sp>
      <p:sp>
        <p:nvSpPr>
          <p:cNvPr id="14" name="テキスト ボックス 13"/>
          <p:cNvSpPr txBox="1"/>
          <p:nvPr/>
        </p:nvSpPr>
        <p:spPr>
          <a:xfrm>
            <a:off x="665018" y="3939664"/>
            <a:ext cx="6994928" cy="461665"/>
          </a:xfrm>
          <a:prstGeom prst="rect">
            <a:avLst/>
          </a:prstGeom>
          <a:noFill/>
        </p:spPr>
        <p:txBody>
          <a:bodyPr wrap="none" rtlCol="0">
            <a:spAutoFit/>
          </a:bodyPr>
          <a:lstStyle/>
          <a:p>
            <a:r>
              <a:rPr lang="en-US" altLang="ja-JP" sz="2400" dirty="0" smtClean="0">
                <a:solidFill>
                  <a:srgbClr val="006600"/>
                </a:solidFill>
              </a:rPr>
              <a:t>Condition 2:</a:t>
            </a:r>
            <a:r>
              <a:rPr lang="en-US" altLang="ja-JP" sz="2400" dirty="0" smtClean="0">
                <a:solidFill>
                  <a:prstClr val="black"/>
                </a:solidFill>
              </a:rPr>
              <a:t> Ordinary hazard map (n = 212; </a:t>
            </a:r>
            <a:r>
              <a:rPr lang="en-US" altLang="ja-JP" sz="2400" i="1" dirty="0" smtClean="0">
                <a:solidFill>
                  <a:srgbClr val="FF0000"/>
                </a:solidFill>
              </a:rPr>
              <a:t>HM group</a:t>
            </a:r>
            <a:r>
              <a:rPr lang="en-US" altLang="ja-JP" sz="2400" dirty="0" smtClean="0">
                <a:solidFill>
                  <a:prstClr val="black"/>
                </a:solidFill>
              </a:rPr>
              <a:t>)</a:t>
            </a:r>
            <a:endParaRPr lang="ja-JP" altLang="en-US" sz="2400" dirty="0">
              <a:solidFill>
                <a:prstClr val="black"/>
              </a:solidFill>
            </a:endParaRPr>
          </a:p>
        </p:txBody>
      </p:sp>
      <p:sp>
        <p:nvSpPr>
          <p:cNvPr id="15" name="テキスト ボックス 14"/>
          <p:cNvSpPr txBox="1"/>
          <p:nvPr/>
        </p:nvSpPr>
        <p:spPr>
          <a:xfrm>
            <a:off x="665018" y="4374308"/>
            <a:ext cx="6717223" cy="461665"/>
          </a:xfrm>
          <a:prstGeom prst="rect">
            <a:avLst/>
          </a:prstGeom>
          <a:noFill/>
        </p:spPr>
        <p:txBody>
          <a:bodyPr wrap="none" rtlCol="0">
            <a:spAutoFit/>
          </a:bodyPr>
          <a:lstStyle/>
          <a:p>
            <a:r>
              <a:rPr lang="en-US" altLang="ja-JP" sz="2400" dirty="0" smtClean="0">
                <a:solidFill>
                  <a:srgbClr val="006600"/>
                </a:solidFill>
              </a:rPr>
              <a:t>Condition 3:</a:t>
            </a:r>
            <a:r>
              <a:rPr lang="en-US" altLang="ja-JP" sz="2400" dirty="0" smtClean="0">
                <a:solidFill>
                  <a:prstClr val="black"/>
                </a:solidFill>
              </a:rPr>
              <a:t> No hazard map (n = 212; </a:t>
            </a:r>
            <a:r>
              <a:rPr lang="en-US" altLang="ja-JP" sz="2400" i="1" dirty="0" smtClean="0">
                <a:solidFill>
                  <a:srgbClr val="FF0000"/>
                </a:solidFill>
              </a:rPr>
              <a:t>Control group</a:t>
            </a:r>
            <a:r>
              <a:rPr lang="en-US" altLang="ja-JP" sz="2400" dirty="0" smtClean="0">
                <a:solidFill>
                  <a:prstClr val="black"/>
                </a:solidFill>
              </a:rPr>
              <a:t>)</a:t>
            </a:r>
            <a:endParaRPr lang="ja-JP" altLang="en-US" sz="2400" dirty="0">
              <a:solidFill>
                <a:prstClr val="black"/>
              </a:solidFill>
            </a:endParaRPr>
          </a:p>
        </p:txBody>
      </p:sp>
      <p:sp>
        <p:nvSpPr>
          <p:cNvPr id="16" name="テキスト ボックス 15"/>
          <p:cNvSpPr txBox="1"/>
          <p:nvPr/>
        </p:nvSpPr>
        <p:spPr>
          <a:xfrm>
            <a:off x="457202" y="5785767"/>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3:</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7" name="テキスト ボックス 16"/>
          <p:cNvSpPr txBox="1"/>
          <p:nvPr/>
        </p:nvSpPr>
        <p:spPr>
          <a:xfrm>
            <a:off x="1226131" y="2123134"/>
            <a:ext cx="1816010" cy="369332"/>
          </a:xfrm>
          <a:prstGeom prst="rect">
            <a:avLst/>
          </a:prstGeom>
          <a:noFill/>
        </p:spPr>
        <p:txBody>
          <a:bodyPr wrap="none" rtlCol="0">
            <a:spAutoFit/>
          </a:bodyPr>
          <a:lstStyle/>
          <a:p>
            <a:r>
              <a:rPr lang="en-US" altLang="ja-JP" dirty="0" smtClean="0">
                <a:solidFill>
                  <a:srgbClr val="4472C4">
                    <a:lumMod val="75000"/>
                  </a:srgbClr>
                </a:solidFill>
              </a:rPr>
              <a:t>(about 2 months)</a:t>
            </a:r>
            <a:endParaRPr lang="ja-JP" altLang="en-US" dirty="0">
              <a:solidFill>
                <a:srgbClr val="4472C4">
                  <a:lumMod val="75000"/>
                </a:srgbClr>
              </a:solidFill>
            </a:endParaRPr>
          </a:p>
        </p:txBody>
      </p:sp>
      <p:sp>
        <p:nvSpPr>
          <p:cNvPr id="18" name="下矢印 17"/>
          <p:cNvSpPr/>
          <p:nvPr/>
        </p:nvSpPr>
        <p:spPr>
          <a:xfrm>
            <a:off x="748146" y="2073430"/>
            <a:ext cx="384463" cy="58580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下矢印 18"/>
          <p:cNvSpPr/>
          <p:nvPr/>
        </p:nvSpPr>
        <p:spPr>
          <a:xfrm>
            <a:off x="748145" y="5145420"/>
            <a:ext cx="384463" cy="432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4021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3005"/>
            <a:ext cx="7886700" cy="1325563"/>
          </a:xfrm>
        </p:spPr>
        <p:txBody>
          <a:bodyPr>
            <a:normAutofit/>
          </a:bodyPr>
          <a:lstStyle/>
          <a:p>
            <a:pPr algn="ctr"/>
            <a:r>
              <a:rPr kumimoji="1" lang="en-US" altLang="ja-JP" sz="3600" dirty="0" smtClean="0"/>
              <a:t>Fundamentals of Civil Engineering</a:t>
            </a:r>
            <a:endParaRPr kumimoji="1" lang="ja-JP" altLang="en-US" sz="3600" dirty="0"/>
          </a:p>
        </p:txBody>
      </p:sp>
      <p:sp>
        <p:nvSpPr>
          <p:cNvPr id="3" name="コンテンツ プレースホルダー 2"/>
          <p:cNvSpPr>
            <a:spLocks noGrp="1"/>
          </p:cNvSpPr>
          <p:nvPr>
            <p:ph idx="1"/>
          </p:nvPr>
        </p:nvSpPr>
        <p:spPr>
          <a:xfrm>
            <a:off x="628650" y="1732106"/>
            <a:ext cx="7886700" cy="4351338"/>
          </a:xfrm>
        </p:spPr>
        <p:txBody>
          <a:bodyPr>
            <a:normAutofit/>
          </a:bodyPr>
          <a:lstStyle/>
          <a:p>
            <a:pPr>
              <a:lnSpc>
                <a:spcPct val="100000"/>
              </a:lnSpc>
            </a:pPr>
            <a:r>
              <a:rPr kumimoji="1" lang="en-US" altLang="ja-JP" sz="3200" dirty="0" smtClean="0"/>
              <a:t>Ultimate purpose of civil engineering is to promote </a:t>
            </a:r>
            <a:r>
              <a:rPr kumimoji="1" lang="en-US" altLang="ja-JP" sz="3200" dirty="0" smtClean="0">
                <a:solidFill>
                  <a:srgbClr val="FF0000"/>
                </a:solidFill>
              </a:rPr>
              <a:t>well-being</a:t>
            </a:r>
            <a:r>
              <a:rPr kumimoji="1" lang="en-US" altLang="ja-JP" sz="3200" dirty="0" smtClean="0"/>
              <a:t> and realize </a:t>
            </a:r>
            <a:r>
              <a:rPr kumimoji="1" lang="en-US" altLang="ja-JP" sz="3200" dirty="0" smtClean="0">
                <a:solidFill>
                  <a:srgbClr val="FF0000"/>
                </a:solidFill>
              </a:rPr>
              <a:t>“good society”</a:t>
            </a:r>
            <a:r>
              <a:rPr kumimoji="1" lang="en-US" altLang="ja-JP" sz="3200" dirty="0" smtClean="0"/>
              <a:t>.</a:t>
            </a:r>
          </a:p>
          <a:p>
            <a:pPr>
              <a:lnSpc>
                <a:spcPct val="100000"/>
              </a:lnSpc>
            </a:pPr>
            <a:r>
              <a:rPr lang="en-US" altLang="ja-JP" sz="3200" dirty="0" smtClean="0"/>
              <a:t>Civil engineering keeps aimed at achieving this goal through designing and managing infrastructure facilities (transportation, construction, mining, disaster prevention, architecture, etc.).</a:t>
            </a:r>
            <a:endParaRPr kumimoji="1" lang="ja-JP" altLang="en-US" sz="3200" dirty="0"/>
          </a:p>
        </p:txBody>
      </p:sp>
      <p:cxnSp>
        <p:nvCxnSpPr>
          <p:cNvPr id="5" name="直線コネクタ 4"/>
          <p:cNvCxnSpPr/>
          <p:nvPr/>
        </p:nvCxnSpPr>
        <p:spPr>
          <a:xfrm>
            <a:off x="1293669" y="1028700"/>
            <a:ext cx="655666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7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37552"/>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Experimental Procedure</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748141"/>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57202" y="1022786"/>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1:</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3" name="テキスト ボックス 12"/>
          <p:cNvSpPr txBox="1"/>
          <p:nvPr/>
        </p:nvSpPr>
        <p:spPr>
          <a:xfrm>
            <a:off x="457202" y="2972821"/>
            <a:ext cx="8437416" cy="414024"/>
          </a:xfrm>
          <a:prstGeom prst="rect">
            <a:avLst/>
          </a:prstGeom>
          <a:noFill/>
        </p:spPr>
        <p:txBody>
          <a:bodyPr wrap="square" rtlCol="0">
            <a:spAutoFit/>
          </a:bodyPr>
          <a:lstStyle/>
          <a:p>
            <a:pPr>
              <a:lnSpc>
                <a:spcPts val="2500"/>
              </a:lnSpc>
            </a:pPr>
            <a:r>
              <a:rPr lang="en-US" altLang="ja-JP" sz="2400" dirty="0" smtClean="0">
                <a:solidFill>
                  <a:srgbClr val="0000FF"/>
                </a:solidFill>
              </a:rPr>
              <a:t>Step 2: </a:t>
            </a:r>
            <a:r>
              <a:rPr lang="en-US" altLang="ja-JP" sz="2400" dirty="0" smtClean="0">
                <a:solidFill>
                  <a:prstClr val="black"/>
                </a:solidFill>
              </a:rPr>
              <a:t>Reading of hazard map</a:t>
            </a:r>
            <a:endParaRPr lang="ja-JP" altLang="en-US" sz="2400" dirty="0">
              <a:solidFill>
                <a:prstClr val="black"/>
              </a:solidFill>
            </a:endParaRPr>
          </a:p>
        </p:txBody>
      </p:sp>
      <p:sp>
        <p:nvSpPr>
          <p:cNvPr id="6" name="テキスト ボックス 5"/>
          <p:cNvSpPr txBox="1"/>
          <p:nvPr/>
        </p:nvSpPr>
        <p:spPr>
          <a:xfrm>
            <a:off x="665018" y="3503181"/>
            <a:ext cx="7910948" cy="461665"/>
          </a:xfrm>
          <a:prstGeom prst="rect">
            <a:avLst/>
          </a:prstGeom>
          <a:noFill/>
        </p:spPr>
        <p:txBody>
          <a:bodyPr wrap="none" rtlCol="0">
            <a:spAutoFit/>
          </a:bodyPr>
          <a:lstStyle/>
          <a:p>
            <a:r>
              <a:rPr lang="en-US" altLang="ja-JP" sz="2400" dirty="0" smtClean="0">
                <a:solidFill>
                  <a:srgbClr val="006600"/>
                </a:solidFill>
              </a:rPr>
              <a:t>Condition 1:</a:t>
            </a:r>
            <a:r>
              <a:rPr lang="en-US" altLang="ja-JP" sz="2400" dirty="0" smtClean="0">
                <a:solidFill>
                  <a:prstClr val="black"/>
                </a:solidFill>
              </a:rPr>
              <a:t> Hazard map with reflection (n = 181; </a:t>
            </a:r>
            <a:r>
              <a:rPr lang="en-US" altLang="ja-JP" sz="2400" i="1" dirty="0" smtClean="0">
                <a:solidFill>
                  <a:srgbClr val="FF0000"/>
                </a:solidFill>
              </a:rPr>
              <a:t>HMR group</a:t>
            </a:r>
            <a:r>
              <a:rPr lang="en-US" altLang="ja-JP" sz="2400" dirty="0" smtClean="0">
                <a:solidFill>
                  <a:prstClr val="black"/>
                </a:solidFill>
              </a:rPr>
              <a:t>)</a:t>
            </a:r>
            <a:endParaRPr lang="ja-JP" altLang="en-US" sz="2400" dirty="0">
              <a:solidFill>
                <a:prstClr val="black"/>
              </a:solidFill>
            </a:endParaRPr>
          </a:p>
        </p:txBody>
      </p:sp>
      <p:sp>
        <p:nvSpPr>
          <p:cNvPr id="14" name="テキスト ボックス 13"/>
          <p:cNvSpPr txBox="1"/>
          <p:nvPr/>
        </p:nvSpPr>
        <p:spPr>
          <a:xfrm>
            <a:off x="665018" y="3939664"/>
            <a:ext cx="6994928" cy="461665"/>
          </a:xfrm>
          <a:prstGeom prst="rect">
            <a:avLst/>
          </a:prstGeom>
          <a:noFill/>
        </p:spPr>
        <p:txBody>
          <a:bodyPr wrap="none" rtlCol="0">
            <a:spAutoFit/>
          </a:bodyPr>
          <a:lstStyle/>
          <a:p>
            <a:r>
              <a:rPr lang="en-US" altLang="ja-JP" sz="2400" dirty="0" smtClean="0">
                <a:solidFill>
                  <a:srgbClr val="006600"/>
                </a:solidFill>
              </a:rPr>
              <a:t>Condition 2:</a:t>
            </a:r>
            <a:r>
              <a:rPr lang="en-US" altLang="ja-JP" sz="2400" dirty="0" smtClean="0">
                <a:solidFill>
                  <a:prstClr val="black"/>
                </a:solidFill>
              </a:rPr>
              <a:t> Ordinary hazard map (n = 212; </a:t>
            </a:r>
            <a:r>
              <a:rPr lang="en-US" altLang="ja-JP" sz="2400" i="1" dirty="0" smtClean="0">
                <a:solidFill>
                  <a:srgbClr val="FF0000"/>
                </a:solidFill>
              </a:rPr>
              <a:t>HM group</a:t>
            </a:r>
            <a:r>
              <a:rPr lang="en-US" altLang="ja-JP" sz="2400" dirty="0" smtClean="0">
                <a:solidFill>
                  <a:prstClr val="black"/>
                </a:solidFill>
              </a:rPr>
              <a:t>)</a:t>
            </a:r>
            <a:endParaRPr lang="ja-JP" altLang="en-US" sz="2400" dirty="0">
              <a:solidFill>
                <a:prstClr val="black"/>
              </a:solidFill>
            </a:endParaRPr>
          </a:p>
        </p:txBody>
      </p:sp>
      <p:sp>
        <p:nvSpPr>
          <p:cNvPr id="15" name="テキスト ボックス 14"/>
          <p:cNvSpPr txBox="1"/>
          <p:nvPr/>
        </p:nvSpPr>
        <p:spPr>
          <a:xfrm>
            <a:off x="665018" y="4374308"/>
            <a:ext cx="6717223" cy="461665"/>
          </a:xfrm>
          <a:prstGeom prst="rect">
            <a:avLst/>
          </a:prstGeom>
          <a:noFill/>
        </p:spPr>
        <p:txBody>
          <a:bodyPr wrap="none" rtlCol="0">
            <a:spAutoFit/>
          </a:bodyPr>
          <a:lstStyle/>
          <a:p>
            <a:r>
              <a:rPr lang="en-US" altLang="ja-JP" sz="2400" dirty="0" smtClean="0">
                <a:solidFill>
                  <a:srgbClr val="006600"/>
                </a:solidFill>
              </a:rPr>
              <a:t>Condition 3:</a:t>
            </a:r>
            <a:r>
              <a:rPr lang="en-US" altLang="ja-JP" sz="2400" dirty="0" smtClean="0">
                <a:solidFill>
                  <a:prstClr val="black"/>
                </a:solidFill>
              </a:rPr>
              <a:t> No hazard map (n = 212; </a:t>
            </a:r>
            <a:r>
              <a:rPr lang="en-US" altLang="ja-JP" sz="2400" i="1" dirty="0" smtClean="0">
                <a:solidFill>
                  <a:srgbClr val="FF0000"/>
                </a:solidFill>
              </a:rPr>
              <a:t>Control group</a:t>
            </a:r>
            <a:r>
              <a:rPr lang="en-US" altLang="ja-JP" sz="2400" dirty="0" smtClean="0">
                <a:solidFill>
                  <a:prstClr val="black"/>
                </a:solidFill>
              </a:rPr>
              <a:t>)</a:t>
            </a:r>
            <a:endParaRPr lang="ja-JP" altLang="en-US" sz="2400" dirty="0">
              <a:solidFill>
                <a:prstClr val="black"/>
              </a:solidFill>
            </a:endParaRPr>
          </a:p>
        </p:txBody>
      </p:sp>
      <p:sp>
        <p:nvSpPr>
          <p:cNvPr id="16" name="テキスト ボックス 15"/>
          <p:cNvSpPr txBox="1"/>
          <p:nvPr/>
        </p:nvSpPr>
        <p:spPr>
          <a:xfrm>
            <a:off x="457202" y="5785767"/>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3:</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7" name="テキスト ボックス 16"/>
          <p:cNvSpPr txBox="1"/>
          <p:nvPr/>
        </p:nvSpPr>
        <p:spPr>
          <a:xfrm>
            <a:off x="1226131" y="2123134"/>
            <a:ext cx="1816010" cy="369332"/>
          </a:xfrm>
          <a:prstGeom prst="rect">
            <a:avLst/>
          </a:prstGeom>
          <a:noFill/>
        </p:spPr>
        <p:txBody>
          <a:bodyPr wrap="none" rtlCol="0">
            <a:spAutoFit/>
          </a:bodyPr>
          <a:lstStyle/>
          <a:p>
            <a:r>
              <a:rPr lang="en-US" altLang="ja-JP" dirty="0" smtClean="0">
                <a:solidFill>
                  <a:srgbClr val="4472C4">
                    <a:lumMod val="75000"/>
                  </a:srgbClr>
                </a:solidFill>
              </a:rPr>
              <a:t>(about 2 months)</a:t>
            </a:r>
            <a:endParaRPr lang="ja-JP" altLang="en-US" dirty="0">
              <a:solidFill>
                <a:srgbClr val="4472C4">
                  <a:lumMod val="75000"/>
                </a:srgbClr>
              </a:solidFill>
            </a:endParaRPr>
          </a:p>
        </p:txBody>
      </p:sp>
      <p:sp>
        <p:nvSpPr>
          <p:cNvPr id="18" name="下矢印 17"/>
          <p:cNvSpPr/>
          <p:nvPr/>
        </p:nvSpPr>
        <p:spPr>
          <a:xfrm>
            <a:off x="748146" y="2073430"/>
            <a:ext cx="384463" cy="58580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下矢印 18"/>
          <p:cNvSpPr/>
          <p:nvPr/>
        </p:nvSpPr>
        <p:spPr>
          <a:xfrm>
            <a:off x="748145" y="5145420"/>
            <a:ext cx="384463" cy="432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角丸四角形 19"/>
          <p:cNvSpPr/>
          <p:nvPr/>
        </p:nvSpPr>
        <p:spPr>
          <a:xfrm>
            <a:off x="135082" y="1721863"/>
            <a:ext cx="8873836" cy="4959492"/>
          </a:xfrm>
          <a:prstGeom prst="roundRect">
            <a:avLst>
              <a:gd name="adj" fmla="val 8012"/>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p:nvSpPr>
        <p:spPr>
          <a:xfrm>
            <a:off x="4864705" y="2245873"/>
            <a:ext cx="3603886" cy="2693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2" name="図 21"/>
          <p:cNvPicPr>
            <a:picLocks noChangeAspect="1"/>
          </p:cNvPicPr>
          <p:nvPr/>
        </p:nvPicPr>
        <p:blipFill>
          <a:blip r:embed="rId3"/>
          <a:stretch>
            <a:fillRect/>
          </a:stretch>
        </p:blipFill>
        <p:spPr>
          <a:xfrm>
            <a:off x="5090849" y="2302302"/>
            <a:ext cx="3107578" cy="2379419"/>
          </a:xfrm>
          <a:prstGeom prst="rect">
            <a:avLst/>
          </a:prstGeom>
        </p:spPr>
      </p:pic>
      <p:sp>
        <p:nvSpPr>
          <p:cNvPr id="23" name="テキスト ボックス 22"/>
          <p:cNvSpPr txBox="1"/>
          <p:nvPr/>
        </p:nvSpPr>
        <p:spPr>
          <a:xfrm>
            <a:off x="696193" y="2329018"/>
            <a:ext cx="3875807" cy="1569660"/>
          </a:xfrm>
          <a:prstGeom prst="rect">
            <a:avLst/>
          </a:prstGeom>
          <a:noFill/>
        </p:spPr>
        <p:txBody>
          <a:bodyPr wrap="square" rtlCol="0">
            <a:spAutoFit/>
          </a:bodyPr>
          <a:lstStyle/>
          <a:p>
            <a:r>
              <a:rPr lang="en-US" altLang="ja-JP" sz="2400" i="1" dirty="0" smtClean="0">
                <a:solidFill>
                  <a:prstClr val="black"/>
                </a:solidFill>
              </a:rPr>
              <a:t>If there is a flood, what height of inundation would you expect more likely at your place?” </a:t>
            </a:r>
          </a:p>
        </p:txBody>
      </p:sp>
      <p:sp>
        <p:nvSpPr>
          <p:cNvPr id="24" name="テキスト ボックス 23"/>
          <p:cNvSpPr txBox="1"/>
          <p:nvPr/>
        </p:nvSpPr>
        <p:spPr>
          <a:xfrm>
            <a:off x="301338" y="1804990"/>
            <a:ext cx="7098738" cy="461665"/>
          </a:xfrm>
          <a:prstGeom prst="rect">
            <a:avLst/>
          </a:prstGeom>
          <a:noFill/>
        </p:spPr>
        <p:txBody>
          <a:bodyPr wrap="none" rtlCol="0">
            <a:spAutoFit/>
          </a:bodyPr>
          <a:lstStyle/>
          <a:p>
            <a:r>
              <a:rPr lang="en-US" altLang="ja-JP" sz="2400" dirty="0" smtClean="0">
                <a:solidFill>
                  <a:srgbClr val="FF0000"/>
                </a:solidFill>
              </a:rPr>
              <a:t>1) Disaster awareness (estimation of inundation height)</a:t>
            </a:r>
            <a:endParaRPr lang="ja-JP" altLang="en-US" sz="2400" dirty="0">
              <a:solidFill>
                <a:srgbClr val="FF0000"/>
              </a:solidFill>
            </a:endParaRPr>
          </a:p>
        </p:txBody>
      </p:sp>
      <p:sp>
        <p:nvSpPr>
          <p:cNvPr id="25" name="テキスト ボックス 24"/>
          <p:cNvSpPr txBox="1"/>
          <p:nvPr/>
        </p:nvSpPr>
        <p:spPr>
          <a:xfrm>
            <a:off x="301338" y="4540172"/>
            <a:ext cx="3684214" cy="461665"/>
          </a:xfrm>
          <a:prstGeom prst="rect">
            <a:avLst/>
          </a:prstGeom>
          <a:noFill/>
        </p:spPr>
        <p:txBody>
          <a:bodyPr wrap="none" rtlCol="0">
            <a:spAutoFit/>
          </a:bodyPr>
          <a:lstStyle/>
          <a:p>
            <a:r>
              <a:rPr lang="en-US" altLang="ja-JP" sz="2400" dirty="0" smtClean="0">
                <a:solidFill>
                  <a:srgbClr val="FF0000"/>
                </a:solidFill>
              </a:rPr>
              <a:t>2) Metacognitive awareness</a:t>
            </a:r>
            <a:endParaRPr lang="ja-JP" altLang="en-US" sz="2400" dirty="0">
              <a:solidFill>
                <a:srgbClr val="FF0000"/>
              </a:solidFill>
            </a:endParaRPr>
          </a:p>
        </p:txBody>
      </p:sp>
      <p:cxnSp>
        <p:nvCxnSpPr>
          <p:cNvPr id="26" name="直線コネクタ 25"/>
          <p:cNvCxnSpPr/>
          <p:nvPr/>
        </p:nvCxnSpPr>
        <p:spPr>
          <a:xfrm>
            <a:off x="1826200" y="6384709"/>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819852" y="6270409"/>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111285" y="6270409"/>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402717" y="628549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638907" y="6313272"/>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347474" y="6313272"/>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a:spLocks noChangeArrowheads="1"/>
          </p:cNvSpPr>
          <p:nvPr/>
        </p:nvSpPr>
        <p:spPr bwMode="auto">
          <a:xfrm>
            <a:off x="1272079" y="5902376"/>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i="1" dirty="0" smtClean="0">
                <a:solidFill>
                  <a:prstClr val="black"/>
                </a:solidFill>
              </a:rPr>
              <a:t>Not at all</a:t>
            </a:r>
            <a:endParaRPr lang="ja-JP" altLang="en-US" i="1" dirty="0">
              <a:solidFill>
                <a:prstClr val="black"/>
              </a:solidFill>
            </a:endParaRPr>
          </a:p>
        </p:txBody>
      </p:sp>
      <p:sp>
        <p:nvSpPr>
          <p:cNvPr id="33" name="テキスト ボックス 32"/>
          <p:cNvSpPr txBox="1">
            <a:spLocks noChangeArrowheads="1"/>
          </p:cNvSpPr>
          <p:nvPr/>
        </p:nvSpPr>
        <p:spPr bwMode="auto">
          <a:xfrm>
            <a:off x="5609359" y="5890708"/>
            <a:ext cx="1586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i="1" dirty="0" smtClean="0">
                <a:solidFill>
                  <a:prstClr val="black"/>
                </a:solidFill>
              </a:rPr>
              <a:t>Very much so</a:t>
            </a:r>
            <a:endParaRPr lang="ja-JP" altLang="en-US" i="1" dirty="0">
              <a:solidFill>
                <a:prstClr val="black"/>
              </a:solidFill>
            </a:endParaRPr>
          </a:p>
        </p:txBody>
      </p:sp>
      <p:cxnSp>
        <p:nvCxnSpPr>
          <p:cNvPr id="34" name="直線コネクタ 33"/>
          <p:cNvCxnSpPr/>
          <p:nvPr/>
        </p:nvCxnSpPr>
        <p:spPr>
          <a:xfrm>
            <a:off x="4875096" y="6313272"/>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83663" y="6313272"/>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96193" y="4960273"/>
            <a:ext cx="8006195" cy="830997"/>
          </a:xfrm>
          <a:prstGeom prst="rect">
            <a:avLst/>
          </a:prstGeom>
          <a:noFill/>
        </p:spPr>
        <p:txBody>
          <a:bodyPr wrap="square" rtlCol="0">
            <a:spAutoFit/>
          </a:bodyPr>
          <a:lstStyle/>
          <a:p>
            <a:r>
              <a:rPr lang="en-US" altLang="ja-JP" sz="2400" i="1" dirty="0" smtClean="0">
                <a:solidFill>
                  <a:prstClr val="black"/>
                </a:solidFill>
              </a:rPr>
              <a:t>How likely would you expect the actual height of inundation to exceed your estimation?</a:t>
            </a:r>
          </a:p>
        </p:txBody>
      </p:sp>
    </p:spTree>
    <p:extLst>
      <p:ext uri="{BB962C8B-B14F-4D97-AF65-F5344CB8AC3E}">
        <p14:creationId xmlns:p14="http://schemas.microsoft.com/office/powerpoint/2010/main" val="135206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p:cNvCxnSpPr/>
          <p:nvPr/>
        </p:nvCxnSpPr>
        <p:spPr>
          <a:xfrm>
            <a:off x="831273" y="748141"/>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57202" y="1022786"/>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1:</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25" name="テキスト ボックス 24"/>
          <p:cNvSpPr txBox="1"/>
          <p:nvPr/>
        </p:nvSpPr>
        <p:spPr>
          <a:xfrm>
            <a:off x="457202" y="2972821"/>
            <a:ext cx="8437416" cy="414024"/>
          </a:xfrm>
          <a:prstGeom prst="rect">
            <a:avLst/>
          </a:prstGeom>
          <a:noFill/>
        </p:spPr>
        <p:txBody>
          <a:bodyPr wrap="square" rtlCol="0">
            <a:spAutoFit/>
          </a:bodyPr>
          <a:lstStyle/>
          <a:p>
            <a:pPr>
              <a:lnSpc>
                <a:spcPts val="2500"/>
              </a:lnSpc>
            </a:pPr>
            <a:r>
              <a:rPr lang="en-US" altLang="ja-JP" sz="2400" dirty="0" smtClean="0">
                <a:solidFill>
                  <a:srgbClr val="0000FF"/>
                </a:solidFill>
              </a:rPr>
              <a:t>Step 2: </a:t>
            </a:r>
            <a:r>
              <a:rPr lang="en-US" altLang="ja-JP" sz="2400" dirty="0" smtClean="0">
                <a:solidFill>
                  <a:prstClr val="black"/>
                </a:solidFill>
              </a:rPr>
              <a:t>Reading of hazard map</a:t>
            </a:r>
            <a:endParaRPr lang="ja-JP" altLang="en-US" sz="2400" dirty="0">
              <a:solidFill>
                <a:prstClr val="black"/>
              </a:solidFill>
            </a:endParaRPr>
          </a:p>
        </p:txBody>
      </p:sp>
      <p:sp>
        <p:nvSpPr>
          <p:cNvPr id="26" name="テキスト ボックス 25"/>
          <p:cNvSpPr txBox="1"/>
          <p:nvPr/>
        </p:nvSpPr>
        <p:spPr>
          <a:xfrm>
            <a:off x="665018" y="3503181"/>
            <a:ext cx="7910948" cy="461665"/>
          </a:xfrm>
          <a:prstGeom prst="rect">
            <a:avLst/>
          </a:prstGeom>
          <a:noFill/>
        </p:spPr>
        <p:txBody>
          <a:bodyPr wrap="none" rtlCol="0">
            <a:spAutoFit/>
          </a:bodyPr>
          <a:lstStyle/>
          <a:p>
            <a:r>
              <a:rPr lang="en-US" altLang="ja-JP" sz="2400" dirty="0" smtClean="0">
                <a:solidFill>
                  <a:srgbClr val="006600"/>
                </a:solidFill>
              </a:rPr>
              <a:t>Condition 1:</a:t>
            </a:r>
            <a:r>
              <a:rPr lang="en-US" altLang="ja-JP" sz="2400" dirty="0" smtClean="0">
                <a:solidFill>
                  <a:prstClr val="black"/>
                </a:solidFill>
              </a:rPr>
              <a:t> Hazard map with reflection (n = 181; </a:t>
            </a:r>
            <a:r>
              <a:rPr lang="en-US" altLang="ja-JP" sz="2400" i="1" dirty="0" smtClean="0">
                <a:solidFill>
                  <a:srgbClr val="FF0000"/>
                </a:solidFill>
              </a:rPr>
              <a:t>HMR group</a:t>
            </a:r>
            <a:r>
              <a:rPr lang="en-US" altLang="ja-JP" sz="2400" dirty="0" smtClean="0">
                <a:solidFill>
                  <a:prstClr val="black"/>
                </a:solidFill>
              </a:rPr>
              <a:t>)</a:t>
            </a:r>
            <a:endParaRPr lang="ja-JP" altLang="en-US" sz="2400" dirty="0">
              <a:solidFill>
                <a:prstClr val="black"/>
              </a:solidFill>
            </a:endParaRPr>
          </a:p>
        </p:txBody>
      </p:sp>
      <p:sp>
        <p:nvSpPr>
          <p:cNvPr id="27" name="テキスト ボックス 26"/>
          <p:cNvSpPr txBox="1"/>
          <p:nvPr/>
        </p:nvSpPr>
        <p:spPr>
          <a:xfrm>
            <a:off x="665018" y="3939664"/>
            <a:ext cx="6994928" cy="461665"/>
          </a:xfrm>
          <a:prstGeom prst="rect">
            <a:avLst/>
          </a:prstGeom>
          <a:noFill/>
        </p:spPr>
        <p:txBody>
          <a:bodyPr wrap="none" rtlCol="0">
            <a:spAutoFit/>
          </a:bodyPr>
          <a:lstStyle/>
          <a:p>
            <a:r>
              <a:rPr lang="en-US" altLang="ja-JP" sz="2400" dirty="0" smtClean="0">
                <a:solidFill>
                  <a:srgbClr val="006600"/>
                </a:solidFill>
              </a:rPr>
              <a:t>Condition 2:</a:t>
            </a:r>
            <a:r>
              <a:rPr lang="en-US" altLang="ja-JP" sz="2400" dirty="0" smtClean="0">
                <a:solidFill>
                  <a:prstClr val="black"/>
                </a:solidFill>
              </a:rPr>
              <a:t> Ordinary hazard map (n = 212; </a:t>
            </a:r>
            <a:r>
              <a:rPr lang="en-US" altLang="ja-JP" sz="2400" i="1" dirty="0" smtClean="0">
                <a:solidFill>
                  <a:srgbClr val="FF0000"/>
                </a:solidFill>
              </a:rPr>
              <a:t>HM group</a:t>
            </a:r>
            <a:r>
              <a:rPr lang="en-US" altLang="ja-JP" sz="2400" dirty="0" smtClean="0">
                <a:solidFill>
                  <a:prstClr val="black"/>
                </a:solidFill>
              </a:rPr>
              <a:t>)</a:t>
            </a:r>
            <a:endParaRPr lang="ja-JP" altLang="en-US" sz="2400" dirty="0">
              <a:solidFill>
                <a:prstClr val="black"/>
              </a:solidFill>
            </a:endParaRPr>
          </a:p>
        </p:txBody>
      </p:sp>
      <p:sp>
        <p:nvSpPr>
          <p:cNvPr id="28" name="テキスト ボックス 27"/>
          <p:cNvSpPr txBox="1"/>
          <p:nvPr/>
        </p:nvSpPr>
        <p:spPr>
          <a:xfrm>
            <a:off x="665018" y="4374308"/>
            <a:ext cx="6717223" cy="461665"/>
          </a:xfrm>
          <a:prstGeom prst="rect">
            <a:avLst/>
          </a:prstGeom>
          <a:noFill/>
        </p:spPr>
        <p:txBody>
          <a:bodyPr wrap="none" rtlCol="0">
            <a:spAutoFit/>
          </a:bodyPr>
          <a:lstStyle/>
          <a:p>
            <a:r>
              <a:rPr lang="en-US" altLang="ja-JP" sz="2400" dirty="0" smtClean="0">
                <a:solidFill>
                  <a:srgbClr val="006600"/>
                </a:solidFill>
              </a:rPr>
              <a:t>Condition 3:</a:t>
            </a:r>
            <a:r>
              <a:rPr lang="en-US" altLang="ja-JP" sz="2400" dirty="0" smtClean="0">
                <a:solidFill>
                  <a:prstClr val="black"/>
                </a:solidFill>
              </a:rPr>
              <a:t> No hazard map (n = 212; </a:t>
            </a:r>
            <a:r>
              <a:rPr lang="en-US" altLang="ja-JP" sz="2400" i="1" dirty="0" smtClean="0">
                <a:solidFill>
                  <a:srgbClr val="FF0000"/>
                </a:solidFill>
              </a:rPr>
              <a:t>Control group</a:t>
            </a:r>
            <a:r>
              <a:rPr lang="en-US" altLang="ja-JP" sz="2400" dirty="0" smtClean="0">
                <a:solidFill>
                  <a:prstClr val="black"/>
                </a:solidFill>
              </a:rPr>
              <a:t>)</a:t>
            </a:r>
            <a:endParaRPr lang="ja-JP" altLang="en-US" sz="2400" dirty="0">
              <a:solidFill>
                <a:prstClr val="black"/>
              </a:solidFill>
            </a:endParaRPr>
          </a:p>
        </p:txBody>
      </p:sp>
      <p:sp>
        <p:nvSpPr>
          <p:cNvPr id="29" name="テキスト ボックス 28"/>
          <p:cNvSpPr txBox="1"/>
          <p:nvPr/>
        </p:nvSpPr>
        <p:spPr>
          <a:xfrm>
            <a:off x="457202" y="5785767"/>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3:</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30" name="テキスト ボックス 29"/>
          <p:cNvSpPr txBox="1"/>
          <p:nvPr/>
        </p:nvSpPr>
        <p:spPr>
          <a:xfrm>
            <a:off x="1226131" y="2123134"/>
            <a:ext cx="1816010" cy="369332"/>
          </a:xfrm>
          <a:prstGeom prst="rect">
            <a:avLst/>
          </a:prstGeom>
          <a:noFill/>
        </p:spPr>
        <p:txBody>
          <a:bodyPr wrap="none" rtlCol="0">
            <a:spAutoFit/>
          </a:bodyPr>
          <a:lstStyle/>
          <a:p>
            <a:r>
              <a:rPr lang="en-US" altLang="ja-JP" dirty="0" smtClean="0">
                <a:solidFill>
                  <a:srgbClr val="4472C4">
                    <a:lumMod val="75000"/>
                  </a:srgbClr>
                </a:solidFill>
              </a:rPr>
              <a:t>(about 2 months)</a:t>
            </a:r>
            <a:endParaRPr lang="ja-JP" altLang="en-US" dirty="0">
              <a:solidFill>
                <a:srgbClr val="4472C4">
                  <a:lumMod val="75000"/>
                </a:srgbClr>
              </a:solidFill>
            </a:endParaRPr>
          </a:p>
        </p:txBody>
      </p:sp>
      <p:sp>
        <p:nvSpPr>
          <p:cNvPr id="31" name="下矢印 30"/>
          <p:cNvSpPr/>
          <p:nvPr/>
        </p:nvSpPr>
        <p:spPr>
          <a:xfrm>
            <a:off x="748146" y="2073430"/>
            <a:ext cx="384463" cy="58580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下矢印 31"/>
          <p:cNvSpPr/>
          <p:nvPr/>
        </p:nvSpPr>
        <p:spPr>
          <a:xfrm>
            <a:off x="748145" y="5145420"/>
            <a:ext cx="384463" cy="432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457202" y="-237552"/>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Experimental Procedure</a:t>
            </a:r>
            <a:endParaRPr kumimoji="1" lang="ja-JP" altLang="en-US" sz="3200" dirty="0">
              <a:solidFill>
                <a:srgbClr val="002060"/>
              </a:solidFill>
              <a:effectLst>
                <a:outerShdw blurRad="38100" dist="38100" dir="2700000" algn="tl">
                  <a:srgbClr val="000000">
                    <a:alpha val="43137"/>
                  </a:srgbClr>
                </a:outerShdw>
              </a:effectLst>
            </a:endParaRPr>
          </a:p>
        </p:txBody>
      </p:sp>
      <p:pic>
        <p:nvPicPr>
          <p:cNvPr id="20" name="図 19"/>
          <p:cNvPicPr>
            <a:picLocks noChangeAspect="1"/>
          </p:cNvPicPr>
          <p:nvPr/>
        </p:nvPicPr>
        <p:blipFill>
          <a:blip r:embed="rId3">
            <a:lum bright="-40000" contrast="40000"/>
          </a:blip>
          <a:stretch>
            <a:fillRect/>
          </a:stretch>
        </p:blipFill>
        <p:spPr>
          <a:xfrm>
            <a:off x="3463306" y="1390098"/>
            <a:ext cx="5431312" cy="5326415"/>
          </a:xfrm>
          <a:prstGeom prst="rect">
            <a:avLst/>
          </a:prstGeom>
        </p:spPr>
      </p:pic>
      <p:sp>
        <p:nvSpPr>
          <p:cNvPr id="3" name="テキスト ボックス 2"/>
          <p:cNvSpPr txBox="1"/>
          <p:nvPr/>
        </p:nvSpPr>
        <p:spPr>
          <a:xfrm>
            <a:off x="3894105" y="1198174"/>
            <a:ext cx="4569713" cy="400110"/>
          </a:xfrm>
          <a:prstGeom prst="rect">
            <a:avLst/>
          </a:prstGeom>
          <a:solidFill>
            <a:schemeClr val="accent2">
              <a:lumMod val="20000"/>
              <a:lumOff val="80000"/>
            </a:schemeClr>
          </a:solidFill>
        </p:spPr>
        <p:txBody>
          <a:bodyPr wrap="none" rtlCol="0">
            <a:spAutoFit/>
          </a:bodyPr>
          <a:lstStyle/>
          <a:p>
            <a:r>
              <a:rPr lang="en-US" altLang="ja-JP" sz="2000" b="1" dirty="0" smtClean="0">
                <a:solidFill>
                  <a:srgbClr val="FF0000"/>
                </a:solidFill>
                <a:effectLst>
                  <a:outerShdw blurRad="38100" dist="38100" dir="2700000" algn="tl">
                    <a:srgbClr val="000000">
                      <a:alpha val="43137"/>
                    </a:srgbClr>
                  </a:outerShdw>
                </a:effectLst>
              </a:rPr>
              <a:t>Reflective thinking about the unexpected</a:t>
            </a:r>
            <a:endParaRPr lang="ja-JP" altLang="en-US" sz="2000" b="1" dirty="0">
              <a:solidFill>
                <a:srgbClr val="FF0000"/>
              </a:solidFill>
              <a:effectLst>
                <a:outerShdw blurRad="38100" dist="38100" dir="2700000" algn="tl">
                  <a:srgbClr val="000000">
                    <a:alpha val="43137"/>
                  </a:srgbClr>
                </a:outerShdw>
              </a:effectLst>
            </a:endParaRPr>
          </a:p>
        </p:txBody>
      </p:sp>
      <p:sp>
        <p:nvSpPr>
          <p:cNvPr id="4" name="テキスト ボックス 3"/>
          <p:cNvSpPr txBox="1"/>
          <p:nvPr/>
        </p:nvSpPr>
        <p:spPr>
          <a:xfrm>
            <a:off x="3892465" y="2070996"/>
            <a:ext cx="1691489" cy="461665"/>
          </a:xfrm>
          <a:prstGeom prst="rect">
            <a:avLst/>
          </a:prstGeom>
          <a:solidFill>
            <a:schemeClr val="accent4">
              <a:lumMod val="20000"/>
              <a:lumOff val="80000"/>
            </a:schemeClr>
          </a:solidFill>
        </p:spPr>
        <p:txBody>
          <a:bodyPr wrap="none" rtlCol="0">
            <a:spAutoFit/>
          </a:bodyPr>
          <a:lstStyle/>
          <a:p>
            <a:r>
              <a:rPr lang="en-US" altLang="ja-JP" sz="2400" i="1" dirty="0" smtClean="0">
                <a:solidFill>
                  <a:srgbClr val="ED7D31">
                    <a:lumMod val="75000"/>
                  </a:srgbClr>
                </a:solidFill>
              </a:rPr>
              <a:t>Land sliding</a:t>
            </a:r>
            <a:endParaRPr lang="ja-JP" altLang="en-US" sz="2400" i="1" dirty="0">
              <a:solidFill>
                <a:srgbClr val="ED7D31">
                  <a:lumMod val="75000"/>
                </a:srgbClr>
              </a:solidFill>
            </a:endParaRPr>
          </a:p>
        </p:txBody>
      </p:sp>
      <p:sp>
        <p:nvSpPr>
          <p:cNvPr id="22" name="テキスト ボックス 21"/>
          <p:cNvSpPr txBox="1"/>
          <p:nvPr/>
        </p:nvSpPr>
        <p:spPr>
          <a:xfrm>
            <a:off x="4287408" y="3135260"/>
            <a:ext cx="4447884" cy="461665"/>
          </a:xfrm>
          <a:prstGeom prst="rect">
            <a:avLst/>
          </a:prstGeom>
          <a:solidFill>
            <a:schemeClr val="accent4">
              <a:lumMod val="20000"/>
              <a:lumOff val="80000"/>
            </a:schemeClr>
          </a:solidFill>
        </p:spPr>
        <p:txBody>
          <a:bodyPr wrap="none" rtlCol="0">
            <a:spAutoFit/>
          </a:bodyPr>
          <a:lstStyle/>
          <a:p>
            <a:r>
              <a:rPr lang="en-US" altLang="ja-JP" sz="2400" i="1" dirty="0" smtClean="0">
                <a:solidFill>
                  <a:srgbClr val="ED7D31">
                    <a:lumMod val="75000"/>
                  </a:srgbClr>
                </a:solidFill>
              </a:rPr>
              <a:t>Outflow of agricultural </a:t>
            </a:r>
            <a:r>
              <a:rPr lang="en-US" altLang="ja-JP" sz="2400" i="1" dirty="0">
                <a:solidFill>
                  <a:srgbClr val="ED7D31">
                    <a:lumMod val="75000"/>
                  </a:srgbClr>
                </a:solidFill>
              </a:rPr>
              <a:t>equipment</a:t>
            </a:r>
            <a:endParaRPr lang="ja-JP" altLang="en-US" sz="2400" i="1" dirty="0">
              <a:solidFill>
                <a:srgbClr val="ED7D31">
                  <a:lumMod val="75000"/>
                </a:srgbClr>
              </a:solidFill>
            </a:endParaRPr>
          </a:p>
        </p:txBody>
      </p:sp>
      <p:sp>
        <p:nvSpPr>
          <p:cNvPr id="23" name="テキスト ボックス 22"/>
          <p:cNvSpPr txBox="1"/>
          <p:nvPr/>
        </p:nvSpPr>
        <p:spPr>
          <a:xfrm>
            <a:off x="3892465" y="4243081"/>
            <a:ext cx="2722220" cy="461665"/>
          </a:xfrm>
          <a:prstGeom prst="rect">
            <a:avLst/>
          </a:prstGeom>
          <a:solidFill>
            <a:schemeClr val="accent4">
              <a:lumMod val="20000"/>
              <a:lumOff val="80000"/>
            </a:schemeClr>
          </a:solidFill>
        </p:spPr>
        <p:txBody>
          <a:bodyPr wrap="none" rtlCol="0">
            <a:spAutoFit/>
          </a:bodyPr>
          <a:lstStyle/>
          <a:p>
            <a:r>
              <a:rPr lang="en-US" altLang="ja-JP" sz="2400" i="1" dirty="0" smtClean="0">
                <a:solidFill>
                  <a:srgbClr val="ED7D31">
                    <a:lumMod val="75000"/>
                  </a:srgbClr>
                </a:solidFill>
              </a:rPr>
              <a:t>Danger of driftwood</a:t>
            </a:r>
            <a:endParaRPr lang="ja-JP" altLang="en-US" sz="2400" i="1" dirty="0">
              <a:solidFill>
                <a:srgbClr val="ED7D31">
                  <a:lumMod val="75000"/>
                </a:srgbClr>
              </a:solidFill>
            </a:endParaRPr>
          </a:p>
        </p:txBody>
      </p:sp>
      <p:sp>
        <p:nvSpPr>
          <p:cNvPr id="7" name="正方形/長方形 6"/>
          <p:cNvSpPr/>
          <p:nvPr/>
        </p:nvSpPr>
        <p:spPr>
          <a:xfrm>
            <a:off x="4612699" y="5403891"/>
            <a:ext cx="4122593" cy="461665"/>
          </a:xfrm>
          <a:prstGeom prst="rect">
            <a:avLst/>
          </a:prstGeom>
          <a:solidFill>
            <a:schemeClr val="accent4">
              <a:lumMod val="20000"/>
              <a:lumOff val="80000"/>
            </a:schemeClr>
          </a:solidFill>
        </p:spPr>
        <p:txBody>
          <a:bodyPr wrap="square">
            <a:spAutoFit/>
          </a:bodyPr>
          <a:lstStyle/>
          <a:p>
            <a:r>
              <a:rPr lang="en-US" altLang="ja-JP" sz="2400" i="1" dirty="0" smtClean="0">
                <a:solidFill>
                  <a:srgbClr val="ED7D31">
                    <a:lumMod val="75000"/>
                  </a:srgbClr>
                </a:solidFill>
              </a:rPr>
              <a:t>Isolation of rural communities </a:t>
            </a:r>
            <a:endParaRPr lang="ja-JP" altLang="en-US" sz="2400" i="1" dirty="0">
              <a:solidFill>
                <a:srgbClr val="ED7D31">
                  <a:lumMod val="75000"/>
                </a:srgbClr>
              </a:solidFill>
            </a:endParaRPr>
          </a:p>
        </p:txBody>
      </p:sp>
    </p:spTree>
    <p:extLst>
      <p:ext uri="{BB962C8B-B14F-4D97-AF65-F5344CB8AC3E}">
        <p14:creationId xmlns:p14="http://schemas.microsoft.com/office/powerpoint/2010/main" val="10490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37552"/>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Experimental Procedure</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748141"/>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57202" y="1022786"/>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1:</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3" name="テキスト ボックス 12"/>
          <p:cNvSpPr txBox="1"/>
          <p:nvPr/>
        </p:nvSpPr>
        <p:spPr>
          <a:xfrm>
            <a:off x="457202" y="2972821"/>
            <a:ext cx="8437416" cy="414024"/>
          </a:xfrm>
          <a:prstGeom prst="rect">
            <a:avLst/>
          </a:prstGeom>
          <a:noFill/>
        </p:spPr>
        <p:txBody>
          <a:bodyPr wrap="square" rtlCol="0">
            <a:spAutoFit/>
          </a:bodyPr>
          <a:lstStyle/>
          <a:p>
            <a:pPr>
              <a:lnSpc>
                <a:spcPts val="2500"/>
              </a:lnSpc>
            </a:pPr>
            <a:r>
              <a:rPr lang="en-US" altLang="ja-JP" sz="2400" dirty="0" smtClean="0">
                <a:solidFill>
                  <a:srgbClr val="0000FF"/>
                </a:solidFill>
              </a:rPr>
              <a:t>Step 2: </a:t>
            </a:r>
            <a:r>
              <a:rPr lang="en-US" altLang="ja-JP" sz="2400" dirty="0" smtClean="0">
                <a:solidFill>
                  <a:prstClr val="black"/>
                </a:solidFill>
              </a:rPr>
              <a:t>Reading of hazard map</a:t>
            </a:r>
            <a:endParaRPr lang="ja-JP" altLang="en-US" sz="2400" dirty="0">
              <a:solidFill>
                <a:prstClr val="black"/>
              </a:solidFill>
            </a:endParaRPr>
          </a:p>
        </p:txBody>
      </p:sp>
      <p:sp>
        <p:nvSpPr>
          <p:cNvPr id="6" name="テキスト ボックス 5"/>
          <p:cNvSpPr txBox="1"/>
          <p:nvPr/>
        </p:nvSpPr>
        <p:spPr>
          <a:xfrm>
            <a:off x="665018" y="3503181"/>
            <a:ext cx="7910948" cy="461665"/>
          </a:xfrm>
          <a:prstGeom prst="rect">
            <a:avLst/>
          </a:prstGeom>
          <a:noFill/>
        </p:spPr>
        <p:txBody>
          <a:bodyPr wrap="none" rtlCol="0">
            <a:spAutoFit/>
          </a:bodyPr>
          <a:lstStyle/>
          <a:p>
            <a:r>
              <a:rPr lang="en-US" altLang="ja-JP" sz="2400" dirty="0" smtClean="0">
                <a:solidFill>
                  <a:srgbClr val="006600"/>
                </a:solidFill>
              </a:rPr>
              <a:t>Condition 1:</a:t>
            </a:r>
            <a:r>
              <a:rPr lang="en-US" altLang="ja-JP" sz="2400" dirty="0" smtClean="0">
                <a:solidFill>
                  <a:prstClr val="black"/>
                </a:solidFill>
              </a:rPr>
              <a:t> Hazard map with reflection (n = 181; </a:t>
            </a:r>
            <a:r>
              <a:rPr lang="en-US" altLang="ja-JP" sz="2400" i="1" dirty="0" smtClean="0">
                <a:solidFill>
                  <a:srgbClr val="FF0000"/>
                </a:solidFill>
              </a:rPr>
              <a:t>HMR group</a:t>
            </a:r>
            <a:r>
              <a:rPr lang="en-US" altLang="ja-JP" sz="2400" dirty="0" smtClean="0">
                <a:solidFill>
                  <a:prstClr val="black"/>
                </a:solidFill>
              </a:rPr>
              <a:t>)</a:t>
            </a:r>
            <a:endParaRPr lang="ja-JP" altLang="en-US" sz="2400" dirty="0">
              <a:solidFill>
                <a:prstClr val="black"/>
              </a:solidFill>
            </a:endParaRPr>
          </a:p>
        </p:txBody>
      </p:sp>
      <p:sp>
        <p:nvSpPr>
          <p:cNvPr id="14" name="テキスト ボックス 13"/>
          <p:cNvSpPr txBox="1"/>
          <p:nvPr/>
        </p:nvSpPr>
        <p:spPr>
          <a:xfrm>
            <a:off x="665018" y="3939664"/>
            <a:ext cx="6994928" cy="461665"/>
          </a:xfrm>
          <a:prstGeom prst="rect">
            <a:avLst/>
          </a:prstGeom>
          <a:noFill/>
        </p:spPr>
        <p:txBody>
          <a:bodyPr wrap="none" rtlCol="0">
            <a:spAutoFit/>
          </a:bodyPr>
          <a:lstStyle/>
          <a:p>
            <a:r>
              <a:rPr lang="en-US" altLang="ja-JP" sz="2400" dirty="0" smtClean="0">
                <a:solidFill>
                  <a:srgbClr val="006600"/>
                </a:solidFill>
              </a:rPr>
              <a:t>Condition 2:</a:t>
            </a:r>
            <a:r>
              <a:rPr lang="en-US" altLang="ja-JP" sz="2400" dirty="0" smtClean="0">
                <a:solidFill>
                  <a:prstClr val="black"/>
                </a:solidFill>
              </a:rPr>
              <a:t> Ordinary hazard map (n = 212; </a:t>
            </a:r>
            <a:r>
              <a:rPr lang="en-US" altLang="ja-JP" sz="2400" i="1" dirty="0" smtClean="0">
                <a:solidFill>
                  <a:srgbClr val="FF0000"/>
                </a:solidFill>
              </a:rPr>
              <a:t>HM group</a:t>
            </a:r>
            <a:r>
              <a:rPr lang="en-US" altLang="ja-JP" sz="2400" dirty="0" smtClean="0">
                <a:solidFill>
                  <a:prstClr val="black"/>
                </a:solidFill>
              </a:rPr>
              <a:t>)</a:t>
            </a:r>
            <a:endParaRPr lang="ja-JP" altLang="en-US" sz="2400" dirty="0">
              <a:solidFill>
                <a:prstClr val="black"/>
              </a:solidFill>
            </a:endParaRPr>
          </a:p>
        </p:txBody>
      </p:sp>
      <p:sp>
        <p:nvSpPr>
          <p:cNvPr id="15" name="テキスト ボックス 14"/>
          <p:cNvSpPr txBox="1"/>
          <p:nvPr/>
        </p:nvSpPr>
        <p:spPr>
          <a:xfrm>
            <a:off x="665018" y="4374308"/>
            <a:ext cx="6717223" cy="461665"/>
          </a:xfrm>
          <a:prstGeom prst="rect">
            <a:avLst/>
          </a:prstGeom>
          <a:noFill/>
        </p:spPr>
        <p:txBody>
          <a:bodyPr wrap="none" rtlCol="0">
            <a:spAutoFit/>
          </a:bodyPr>
          <a:lstStyle/>
          <a:p>
            <a:r>
              <a:rPr lang="en-US" altLang="ja-JP" sz="2400" dirty="0" smtClean="0">
                <a:solidFill>
                  <a:srgbClr val="006600"/>
                </a:solidFill>
              </a:rPr>
              <a:t>Condition 3:</a:t>
            </a:r>
            <a:r>
              <a:rPr lang="en-US" altLang="ja-JP" sz="2400" dirty="0" smtClean="0">
                <a:solidFill>
                  <a:prstClr val="black"/>
                </a:solidFill>
              </a:rPr>
              <a:t> No hazard map (n = 212; </a:t>
            </a:r>
            <a:r>
              <a:rPr lang="en-US" altLang="ja-JP" sz="2400" i="1" dirty="0" smtClean="0">
                <a:solidFill>
                  <a:srgbClr val="FF0000"/>
                </a:solidFill>
              </a:rPr>
              <a:t>Control group</a:t>
            </a:r>
            <a:r>
              <a:rPr lang="en-US" altLang="ja-JP" sz="2400" dirty="0" smtClean="0">
                <a:solidFill>
                  <a:prstClr val="black"/>
                </a:solidFill>
              </a:rPr>
              <a:t>)</a:t>
            </a:r>
            <a:endParaRPr lang="ja-JP" altLang="en-US" sz="2400" dirty="0">
              <a:solidFill>
                <a:prstClr val="black"/>
              </a:solidFill>
            </a:endParaRPr>
          </a:p>
        </p:txBody>
      </p:sp>
      <p:sp>
        <p:nvSpPr>
          <p:cNvPr id="16" name="テキスト ボックス 15"/>
          <p:cNvSpPr txBox="1"/>
          <p:nvPr/>
        </p:nvSpPr>
        <p:spPr>
          <a:xfrm>
            <a:off x="457202" y="5785767"/>
            <a:ext cx="8437416" cy="734625"/>
          </a:xfrm>
          <a:prstGeom prst="rect">
            <a:avLst/>
          </a:prstGeom>
          <a:noFill/>
        </p:spPr>
        <p:txBody>
          <a:bodyPr wrap="square" rtlCol="0">
            <a:spAutoFit/>
          </a:bodyPr>
          <a:lstStyle/>
          <a:p>
            <a:pPr>
              <a:lnSpc>
                <a:spcPts val="2500"/>
              </a:lnSpc>
            </a:pPr>
            <a:r>
              <a:rPr lang="en-US" altLang="ja-JP" sz="2400" dirty="0" smtClean="0">
                <a:solidFill>
                  <a:srgbClr val="0000FF"/>
                </a:solidFill>
              </a:rPr>
              <a:t>Step 3:</a:t>
            </a:r>
            <a:r>
              <a:rPr lang="en-US" altLang="ja-JP" sz="2400" dirty="0" smtClean="0">
                <a:solidFill>
                  <a:prstClr val="black"/>
                </a:solidFill>
              </a:rPr>
              <a:t> Measurement of disaster awareness and metacognitive </a:t>
            </a:r>
          </a:p>
          <a:p>
            <a:pPr>
              <a:lnSpc>
                <a:spcPts val="2500"/>
              </a:lnSpc>
            </a:pPr>
            <a:r>
              <a:rPr lang="en-US" altLang="ja-JP" sz="2400" dirty="0">
                <a:solidFill>
                  <a:prstClr val="black"/>
                </a:solidFill>
              </a:rPr>
              <a:t> </a:t>
            </a:r>
            <a:r>
              <a:rPr lang="en-US" altLang="ja-JP" sz="2400" dirty="0" smtClean="0">
                <a:solidFill>
                  <a:prstClr val="black"/>
                </a:solidFill>
              </a:rPr>
              <a:t>                  awareness</a:t>
            </a:r>
            <a:endParaRPr lang="ja-JP" altLang="en-US" sz="2400" dirty="0">
              <a:solidFill>
                <a:prstClr val="black"/>
              </a:solidFill>
            </a:endParaRPr>
          </a:p>
        </p:txBody>
      </p:sp>
      <p:sp>
        <p:nvSpPr>
          <p:cNvPr id="17" name="テキスト ボックス 16"/>
          <p:cNvSpPr txBox="1"/>
          <p:nvPr/>
        </p:nvSpPr>
        <p:spPr>
          <a:xfrm>
            <a:off x="1226131" y="2123134"/>
            <a:ext cx="1816010" cy="369332"/>
          </a:xfrm>
          <a:prstGeom prst="rect">
            <a:avLst/>
          </a:prstGeom>
          <a:noFill/>
        </p:spPr>
        <p:txBody>
          <a:bodyPr wrap="none" rtlCol="0">
            <a:spAutoFit/>
          </a:bodyPr>
          <a:lstStyle/>
          <a:p>
            <a:r>
              <a:rPr lang="en-US" altLang="ja-JP" dirty="0" smtClean="0">
                <a:solidFill>
                  <a:srgbClr val="4472C4">
                    <a:lumMod val="75000"/>
                  </a:srgbClr>
                </a:solidFill>
              </a:rPr>
              <a:t>(about 2 months)</a:t>
            </a:r>
            <a:endParaRPr lang="ja-JP" altLang="en-US" dirty="0">
              <a:solidFill>
                <a:srgbClr val="4472C4">
                  <a:lumMod val="75000"/>
                </a:srgbClr>
              </a:solidFill>
            </a:endParaRPr>
          </a:p>
        </p:txBody>
      </p:sp>
      <p:sp>
        <p:nvSpPr>
          <p:cNvPr id="18" name="下矢印 17"/>
          <p:cNvSpPr/>
          <p:nvPr/>
        </p:nvSpPr>
        <p:spPr>
          <a:xfrm>
            <a:off x="748146" y="2073430"/>
            <a:ext cx="384463" cy="58580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下矢印 18"/>
          <p:cNvSpPr/>
          <p:nvPr/>
        </p:nvSpPr>
        <p:spPr>
          <a:xfrm>
            <a:off x="748145" y="5145420"/>
            <a:ext cx="384463" cy="432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5051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932" y="-133642"/>
            <a:ext cx="7626925" cy="1325563"/>
          </a:xfrm>
        </p:spPr>
        <p:txBody>
          <a:bodyPr>
            <a:normAutofit/>
          </a:bodyPr>
          <a:lstStyle/>
          <a:p>
            <a:pPr algn="ctr"/>
            <a:r>
              <a:rPr kumimoji="1" lang="en-US" altLang="ja-JP" sz="2800" dirty="0" smtClean="0">
                <a:solidFill>
                  <a:srgbClr val="002060"/>
                </a:solidFill>
                <a:effectLst>
                  <a:outerShdw blurRad="38100" dist="38100" dir="2700000" algn="tl">
                    <a:srgbClr val="000000">
                      <a:alpha val="43137"/>
                    </a:srgbClr>
                  </a:outerShdw>
                </a:effectLst>
              </a:rPr>
              <a:t>Results: Association between disaster awareness and metacognitive awareness</a:t>
            </a:r>
            <a:endParaRPr kumimoji="1" lang="ja-JP" altLang="en-US" sz="28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1039089"/>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00765" y="1212703"/>
            <a:ext cx="619080" cy="369332"/>
          </a:xfrm>
          <a:prstGeom prst="rect">
            <a:avLst/>
          </a:prstGeom>
          <a:noFill/>
        </p:spPr>
        <p:txBody>
          <a:bodyPr wrap="none" rtlCol="0">
            <a:spAutoFit/>
          </a:bodyPr>
          <a:lstStyle/>
          <a:p>
            <a:r>
              <a:rPr lang="en-US" altLang="ja-JP" i="1" dirty="0" smtClean="0">
                <a:solidFill>
                  <a:srgbClr val="002060"/>
                </a:solidFill>
              </a:rPr>
              <a:t>High</a:t>
            </a:r>
            <a:endParaRPr lang="ja-JP" altLang="en-US" i="1" dirty="0">
              <a:solidFill>
                <a:srgbClr val="002060"/>
              </a:solidFill>
            </a:endParaRPr>
          </a:p>
        </p:txBody>
      </p:sp>
      <p:sp>
        <p:nvSpPr>
          <p:cNvPr id="9" name="テキスト ボックス 8"/>
          <p:cNvSpPr txBox="1"/>
          <p:nvPr/>
        </p:nvSpPr>
        <p:spPr>
          <a:xfrm>
            <a:off x="1808033" y="4384463"/>
            <a:ext cx="568489" cy="369332"/>
          </a:xfrm>
          <a:prstGeom prst="rect">
            <a:avLst/>
          </a:prstGeom>
          <a:noFill/>
        </p:spPr>
        <p:txBody>
          <a:bodyPr wrap="none" rtlCol="0">
            <a:spAutoFit/>
          </a:bodyPr>
          <a:lstStyle/>
          <a:p>
            <a:r>
              <a:rPr lang="en-US" altLang="ja-JP" i="1" dirty="0" smtClean="0">
                <a:solidFill>
                  <a:srgbClr val="002060"/>
                </a:solidFill>
              </a:rPr>
              <a:t>Low</a:t>
            </a:r>
            <a:endParaRPr lang="ja-JP" altLang="en-US" i="1" dirty="0">
              <a:solidFill>
                <a:srgbClr val="002060"/>
              </a:solidFill>
            </a:endParaRPr>
          </a:p>
        </p:txBody>
      </p:sp>
      <p:pic>
        <p:nvPicPr>
          <p:cNvPr id="3" name="図 2"/>
          <p:cNvPicPr>
            <a:picLocks noChangeAspect="1"/>
          </p:cNvPicPr>
          <p:nvPr/>
        </p:nvPicPr>
        <p:blipFill>
          <a:blip r:embed="rId3"/>
          <a:stretch>
            <a:fillRect/>
          </a:stretch>
        </p:blipFill>
        <p:spPr>
          <a:xfrm>
            <a:off x="2434222" y="1397369"/>
            <a:ext cx="4746061" cy="3688801"/>
          </a:xfrm>
          <a:prstGeom prst="rect">
            <a:avLst/>
          </a:prstGeom>
        </p:spPr>
      </p:pic>
      <p:sp>
        <p:nvSpPr>
          <p:cNvPr id="4" name="テキスト ボックス 3"/>
          <p:cNvSpPr txBox="1"/>
          <p:nvPr/>
        </p:nvSpPr>
        <p:spPr>
          <a:xfrm>
            <a:off x="230698" y="2306330"/>
            <a:ext cx="1715824" cy="1292662"/>
          </a:xfrm>
          <a:prstGeom prst="rect">
            <a:avLst/>
          </a:prstGeom>
          <a:noFill/>
        </p:spPr>
        <p:txBody>
          <a:bodyPr wrap="square" rtlCol="0">
            <a:spAutoFit/>
          </a:bodyPr>
          <a:lstStyle/>
          <a:p>
            <a:r>
              <a:rPr lang="en-US" altLang="ja-JP" dirty="0" smtClean="0">
                <a:solidFill>
                  <a:srgbClr val="002060"/>
                </a:solidFill>
              </a:rPr>
              <a:t>Metacognitive awareness</a:t>
            </a:r>
          </a:p>
          <a:p>
            <a:r>
              <a:rPr lang="en-US" altLang="ja-JP" sz="1400" dirty="0" smtClean="0">
                <a:solidFill>
                  <a:srgbClr val="002060"/>
                </a:solidFill>
              </a:rPr>
              <a:t>(Likelihood of events exceeding his or her own  estimation)</a:t>
            </a:r>
            <a:endParaRPr lang="ja-JP" altLang="en-US" sz="1400" dirty="0">
              <a:solidFill>
                <a:srgbClr val="002060"/>
              </a:solidFill>
            </a:endParaRPr>
          </a:p>
        </p:txBody>
      </p:sp>
      <p:cxnSp>
        <p:nvCxnSpPr>
          <p:cNvPr id="13" name="直線矢印コネクタ 12"/>
          <p:cNvCxnSpPr>
            <a:stCxn id="8" idx="2"/>
            <a:endCxn id="9" idx="0"/>
          </p:cNvCxnSpPr>
          <p:nvPr/>
        </p:nvCxnSpPr>
        <p:spPr>
          <a:xfrm flipH="1">
            <a:off x="2092278" y="1582035"/>
            <a:ext cx="18027" cy="2802428"/>
          </a:xfrm>
          <a:prstGeom prst="straightConnector1">
            <a:avLst/>
          </a:prstGeom>
          <a:ln>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71500" y="5500810"/>
            <a:ext cx="8021782" cy="1092607"/>
          </a:xfrm>
          <a:prstGeom prst="rect">
            <a:avLst/>
          </a:prstGeom>
          <a:solidFill>
            <a:schemeClr val="accent4">
              <a:lumMod val="20000"/>
              <a:lumOff val="80000"/>
            </a:schemeClr>
          </a:solidFill>
        </p:spPr>
        <p:txBody>
          <a:bodyPr wrap="square" rtlCol="0">
            <a:spAutoFit/>
          </a:bodyPr>
          <a:lstStyle/>
          <a:p>
            <a:pPr>
              <a:lnSpc>
                <a:spcPts val="2600"/>
              </a:lnSpc>
            </a:pPr>
            <a:r>
              <a:rPr lang="en-US" altLang="ja-JP" sz="2400" dirty="0" smtClean="0">
                <a:solidFill>
                  <a:srgbClr val="FF0000"/>
                </a:solidFill>
              </a:rPr>
              <a:t>Those </a:t>
            </a:r>
            <a:r>
              <a:rPr lang="en-US" altLang="ja-JP" sz="2400" dirty="0">
                <a:solidFill>
                  <a:srgbClr val="FF0000"/>
                </a:solidFill>
              </a:rPr>
              <a:t>who underestimate the </a:t>
            </a:r>
            <a:r>
              <a:rPr lang="en-US" altLang="ja-JP" sz="2400" dirty="0" smtClean="0">
                <a:solidFill>
                  <a:srgbClr val="FF0000"/>
                </a:solidFill>
              </a:rPr>
              <a:t>height </a:t>
            </a:r>
            <a:r>
              <a:rPr lang="en-US" altLang="ja-JP" sz="2400" dirty="0">
                <a:solidFill>
                  <a:srgbClr val="FF0000"/>
                </a:solidFill>
              </a:rPr>
              <a:t>of </a:t>
            </a:r>
            <a:r>
              <a:rPr lang="en-US" altLang="ja-JP" sz="2400" dirty="0" smtClean="0">
                <a:solidFill>
                  <a:srgbClr val="FF0000"/>
                </a:solidFill>
              </a:rPr>
              <a:t>inundation tend more to </a:t>
            </a:r>
            <a:r>
              <a:rPr lang="en-US" altLang="ja-JP" sz="2400" dirty="0">
                <a:solidFill>
                  <a:srgbClr val="FF0000"/>
                </a:solidFill>
              </a:rPr>
              <a:t>underestimate the possibility of occurrence of situations exceeding </a:t>
            </a:r>
            <a:r>
              <a:rPr lang="en-US" altLang="ja-JP" sz="2400" dirty="0" smtClean="0">
                <a:solidFill>
                  <a:srgbClr val="FF0000"/>
                </a:solidFill>
              </a:rPr>
              <a:t>their estimation</a:t>
            </a:r>
            <a:r>
              <a:rPr lang="en-US" altLang="ja-JP" sz="2400" dirty="0">
                <a:solidFill>
                  <a:srgbClr val="FF0000"/>
                </a:solidFill>
              </a:rPr>
              <a:t>.</a:t>
            </a:r>
            <a:endParaRPr lang="ja-JP" altLang="en-US" sz="2400" dirty="0">
              <a:solidFill>
                <a:srgbClr val="FF0000"/>
              </a:solidFill>
            </a:endParaRPr>
          </a:p>
        </p:txBody>
      </p:sp>
      <p:sp>
        <p:nvSpPr>
          <p:cNvPr id="6" name="正方形/長方形 5"/>
          <p:cNvSpPr/>
          <p:nvPr/>
        </p:nvSpPr>
        <p:spPr>
          <a:xfrm>
            <a:off x="6876156" y="4713402"/>
            <a:ext cx="1322271" cy="369332"/>
          </a:xfrm>
          <a:prstGeom prst="rect">
            <a:avLst/>
          </a:prstGeom>
          <a:solidFill>
            <a:schemeClr val="bg1"/>
          </a:solidFill>
          <a:ln w="38100" cmpd="thickThin">
            <a:noFill/>
          </a:ln>
        </p:spPr>
        <p:txBody>
          <a:bodyPr wrap="square">
            <a:spAutoFit/>
          </a:bodyPr>
          <a:lstStyle/>
          <a:p>
            <a:pPr>
              <a:buClr>
                <a:srgbClr val="002060"/>
              </a:buClr>
            </a:pPr>
            <a:r>
              <a:rPr lang="ja-JP" altLang="en-US" dirty="0" smtClean="0">
                <a:solidFill>
                  <a:prstClr val="black"/>
                </a:solidFill>
                <a:ea typeface="ＭＳ ゴシック" panose="020B0609070205080204" pitchFamily="49" charset="-128"/>
              </a:rPr>
              <a:t>（</a:t>
            </a:r>
            <a:r>
              <a:rPr lang="en-US" altLang="ja-JP" dirty="0" smtClean="0">
                <a:solidFill>
                  <a:prstClr val="black"/>
                </a:solidFill>
                <a:ea typeface="ＭＳ ゴシック" panose="020B0609070205080204" pitchFamily="49" charset="-128"/>
              </a:rPr>
              <a:t>n=605</a:t>
            </a:r>
            <a:r>
              <a:rPr lang="ja-JP" altLang="en-US" dirty="0" smtClean="0">
                <a:solidFill>
                  <a:prstClr val="black"/>
                </a:solidFill>
                <a:ea typeface="ＭＳ ゴシック" panose="020B0609070205080204" pitchFamily="49" charset="-128"/>
              </a:rPr>
              <a:t>）</a:t>
            </a:r>
            <a:endParaRPr lang="en-US" altLang="ja-JP" dirty="0" smtClean="0">
              <a:solidFill>
                <a:prstClr val="black"/>
              </a:solidFill>
              <a:ea typeface="ＭＳ ゴシック" panose="020B0609070205080204" pitchFamily="49" charset="-128"/>
            </a:endParaRPr>
          </a:p>
        </p:txBody>
      </p:sp>
    </p:spTree>
    <p:extLst>
      <p:ext uri="{BB962C8B-B14F-4D97-AF65-F5344CB8AC3E}">
        <p14:creationId xmlns:p14="http://schemas.microsoft.com/office/powerpoint/2010/main" val="2564907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2270181" y="1389973"/>
            <a:ext cx="6141961" cy="3688801"/>
          </a:xfrm>
          <a:prstGeom prst="rect">
            <a:avLst/>
          </a:prstGeom>
        </p:spPr>
      </p:pic>
      <p:sp>
        <p:nvSpPr>
          <p:cNvPr id="15" name="テキスト ボックス 14"/>
          <p:cNvSpPr txBox="1"/>
          <p:nvPr/>
        </p:nvSpPr>
        <p:spPr>
          <a:xfrm>
            <a:off x="433166" y="5289498"/>
            <a:ext cx="8277668" cy="1426031"/>
          </a:xfrm>
          <a:prstGeom prst="rect">
            <a:avLst/>
          </a:prstGeom>
          <a:solidFill>
            <a:schemeClr val="accent4">
              <a:lumMod val="20000"/>
              <a:lumOff val="80000"/>
            </a:schemeClr>
          </a:solidFill>
        </p:spPr>
        <p:txBody>
          <a:bodyPr wrap="square" rtlCol="0">
            <a:spAutoFit/>
          </a:bodyPr>
          <a:lstStyle/>
          <a:p>
            <a:pPr marL="180000" indent="-180000">
              <a:lnSpc>
                <a:spcPts val="2600"/>
              </a:lnSpc>
              <a:buFont typeface="Arial" panose="020B0604020202020204" pitchFamily="34" charset="0"/>
              <a:buChar char="•"/>
            </a:pPr>
            <a:r>
              <a:rPr lang="en-US" altLang="ja-JP" sz="2400" dirty="0" smtClean="0">
                <a:solidFill>
                  <a:srgbClr val="FF0000"/>
                </a:solidFill>
              </a:rPr>
              <a:t>Estimates of those </a:t>
            </a:r>
            <a:r>
              <a:rPr lang="en-US" altLang="ja-JP" sz="2400" dirty="0">
                <a:solidFill>
                  <a:srgbClr val="FF0000"/>
                </a:solidFill>
              </a:rPr>
              <a:t>who </a:t>
            </a:r>
            <a:r>
              <a:rPr lang="en-US" altLang="ja-JP" sz="2400" dirty="0" smtClean="0">
                <a:solidFill>
                  <a:srgbClr val="FF0000"/>
                </a:solidFill>
              </a:rPr>
              <a:t>read ordinary Hazard Map tend more to be closer to the estimates shown in the map. </a:t>
            </a:r>
          </a:p>
          <a:p>
            <a:pPr marL="180000" indent="-180000">
              <a:lnSpc>
                <a:spcPts val="2600"/>
              </a:lnSpc>
              <a:buFont typeface="Arial" panose="020B0604020202020204" pitchFamily="34" charset="0"/>
              <a:buChar char="•"/>
            </a:pPr>
            <a:r>
              <a:rPr lang="en-US" altLang="ja-JP" sz="2400" dirty="0" smtClean="0">
                <a:solidFill>
                  <a:srgbClr val="FF0000"/>
                </a:solidFill>
              </a:rPr>
              <a:t>In especial, those who originally overestimate inundation height tend to decrease their estimation.</a:t>
            </a:r>
            <a:endParaRPr lang="ja-JP" altLang="en-US" sz="2400" dirty="0">
              <a:solidFill>
                <a:srgbClr val="FF0000"/>
              </a:solidFill>
            </a:endParaRPr>
          </a:p>
        </p:txBody>
      </p:sp>
      <p:sp>
        <p:nvSpPr>
          <p:cNvPr id="18" name="タイトル 1"/>
          <p:cNvSpPr>
            <a:spLocks noGrp="1"/>
          </p:cNvSpPr>
          <p:nvPr>
            <p:ph type="title"/>
          </p:nvPr>
        </p:nvSpPr>
        <p:spPr>
          <a:xfrm>
            <a:off x="535134" y="-133642"/>
            <a:ext cx="8073732" cy="1325563"/>
          </a:xfrm>
        </p:spPr>
        <p:txBody>
          <a:bodyPr>
            <a:normAutofit/>
          </a:bodyPr>
          <a:lstStyle/>
          <a:p>
            <a:pPr algn="ctr"/>
            <a:r>
              <a:rPr kumimoji="1" lang="en-US" altLang="ja-JP" sz="2800" dirty="0" smtClean="0">
                <a:solidFill>
                  <a:srgbClr val="002060"/>
                </a:solidFill>
                <a:effectLst>
                  <a:outerShdw blurRad="38100" dist="38100" dir="2700000" algn="tl">
                    <a:srgbClr val="000000">
                      <a:alpha val="43137"/>
                    </a:srgbClr>
                  </a:outerShdw>
                </a:effectLst>
              </a:rPr>
              <a:t>Results: Differences between respondents’ estimates and estimates shown in Hazard Map </a:t>
            </a:r>
            <a:endParaRPr kumimoji="1" lang="ja-JP" altLang="en-US" sz="2800" dirty="0">
              <a:solidFill>
                <a:srgbClr val="002060"/>
              </a:solidFill>
              <a:effectLst>
                <a:outerShdw blurRad="38100" dist="38100" dir="2700000" algn="tl">
                  <a:srgbClr val="000000">
                    <a:alpha val="43137"/>
                  </a:srgbClr>
                </a:outerShdw>
              </a:effectLst>
            </a:endParaRPr>
          </a:p>
        </p:txBody>
      </p:sp>
      <p:cxnSp>
        <p:nvCxnSpPr>
          <p:cNvPr id="19" name="直線コネクタ 18"/>
          <p:cNvCxnSpPr/>
          <p:nvPr/>
        </p:nvCxnSpPr>
        <p:spPr>
          <a:xfrm>
            <a:off x="831273" y="1039089"/>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82077" y="2212113"/>
            <a:ext cx="2223655" cy="1477328"/>
          </a:xfrm>
          <a:prstGeom prst="rect">
            <a:avLst/>
          </a:prstGeom>
          <a:noFill/>
        </p:spPr>
        <p:txBody>
          <a:bodyPr wrap="square" rtlCol="0">
            <a:spAutoFit/>
          </a:bodyPr>
          <a:lstStyle/>
          <a:p>
            <a:r>
              <a:rPr lang="en-US" altLang="ja-JP" dirty="0" smtClean="0">
                <a:solidFill>
                  <a:srgbClr val="002060"/>
                </a:solidFill>
                <a:effectLst>
                  <a:outerShdw blurRad="38100" dist="38100" dir="2700000" algn="tl">
                    <a:srgbClr val="000000">
                      <a:alpha val="43137"/>
                    </a:srgbClr>
                  </a:outerShdw>
                </a:effectLst>
              </a:rPr>
              <a:t>Difference </a:t>
            </a:r>
            <a:r>
              <a:rPr lang="en-US" altLang="ja-JP" dirty="0">
                <a:solidFill>
                  <a:srgbClr val="002060"/>
                </a:solidFill>
                <a:effectLst>
                  <a:outerShdw blurRad="38100" dist="38100" dir="2700000" algn="tl">
                    <a:srgbClr val="000000">
                      <a:alpha val="43137"/>
                    </a:srgbClr>
                  </a:outerShdw>
                </a:effectLst>
              </a:rPr>
              <a:t>between </a:t>
            </a:r>
            <a:r>
              <a:rPr lang="en-US" altLang="ja-JP" dirty="0" smtClean="0">
                <a:solidFill>
                  <a:srgbClr val="002060"/>
                </a:solidFill>
                <a:effectLst>
                  <a:outerShdw blurRad="38100" dist="38100" dir="2700000" algn="tl">
                    <a:srgbClr val="000000">
                      <a:alpha val="43137"/>
                    </a:srgbClr>
                  </a:outerShdw>
                </a:effectLst>
              </a:rPr>
              <a:t>respondent’s estimate and estimate </a:t>
            </a:r>
            <a:r>
              <a:rPr lang="en-US" altLang="ja-JP" dirty="0">
                <a:solidFill>
                  <a:srgbClr val="002060"/>
                </a:solidFill>
                <a:effectLst>
                  <a:outerShdw blurRad="38100" dist="38100" dir="2700000" algn="tl">
                    <a:srgbClr val="000000">
                      <a:alpha val="43137"/>
                    </a:srgbClr>
                  </a:outerShdw>
                </a:effectLst>
              </a:rPr>
              <a:t>shown in </a:t>
            </a:r>
            <a:r>
              <a:rPr lang="en-US" altLang="ja-JP" dirty="0" smtClean="0">
                <a:solidFill>
                  <a:srgbClr val="002060"/>
                </a:solidFill>
                <a:effectLst>
                  <a:outerShdw blurRad="38100" dist="38100" dir="2700000" algn="tl">
                    <a:srgbClr val="000000">
                      <a:alpha val="43137"/>
                    </a:srgbClr>
                  </a:outerShdw>
                </a:effectLst>
              </a:rPr>
              <a:t>Hazard Map</a:t>
            </a:r>
            <a:endParaRPr lang="ja-JP" altLang="en-US" dirty="0">
              <a:solidFill>
                <a:prstClr val="black"/>
              </a:solidFill>
            </a:endParaRPr>
          </a:p>
        </p:txBody>
      </p:sp>
      <p:sp>
        <p:nvSpPr>
          <p:cNvPr id="21" name="テキスト ボックス 20"/>
          <p:cNvSpPr txBox="1"/>
          <p:nvPr/>
        </p:nvSpPr>
        <p:spPr>
          <a:xfrm>
            <a:off x="4514850" y="1388618"/>
            <a:ext cx="3435364" cy="369332"/>
          </a:xfrm>
          <a:prstGeom prst="rect">
            <a:avLst/>
          </a:prstGeom>
          <a:noFill/>
        </p:spPr>
        <p:txBody>
          <a:bodyPr wrap="none" rtlCol="0">
            <a:spAutoFit/>
          </a:bodyPr>
          <a:lstStyle/>
          <a:p>
            <a:r>
              <a:rPr lang="en-US" altLang="ja-JP" dirty="0" smtClean="0">
                <a:solidFill>
                  <a:srgbClr val="4472C4">
                    <a:lumMod val="75000"/>
                  </a:srgbClr>
                </a:solidFill>
              </a:rPr>
              <a:t>High estimate group in HMR group</a:t>
            </a:r>
            <a:endParaRPr lang="ja-JP" altLang="en-US" dirty="0">
              <a:solidFill>
                <a:srgbClr val="4472C4">
                  <a:lumMod val="75000"/>
                </a:srgbClr>
              </a:solidFill>
            </a:endParaRPr>
          </a:p>
        </p:txBody>
      </p:sp>
      <p:sp>
        <p:nvSpPr>
          <p:cNvPr id="22" name="テキスト ボックス 21"/>
          <p:cNvSpPr txBox="1"/>
          <p:nvPr/>
        </p:nvSpPr>
        <p:spPr>
          <a:xfrm>
            <a:off x="3446127" y="3095196"/>
            <a:ext cx="2093265" cy="646331"/>
          </a:xfrm>
          <a:prstGeom prst="rect">
            <a:avLst/>
          </a:prstGeom>
          <a:noFill/>
        </p:spPr>
        <p:txBody>
          <a:bodyPr wrap="none" rtlCol="0">
            <a:spAutoFit/>
          </a:bodyPr>
          <a:lstStyle/>
          <a:p>
            <a:r>
              <a:rPr lang="en-US" altLang="ja-JP" dirty="0" smtClean="0">
                <a:solidFill>
                  <a:srgbClr val="5B9BD5">
                    <a:lumMod val="75000"/>
                  </a:srgbClr>
                </a:solidFill>
              </a:rPr>
              <a:t>Low estimate group </a:t>
            </a:r>
          </a:p>
          <a:p>
            <a:r>
              <a:rPr lang="en-US" altLang="ja-JP" dirty="0" smtClean="0">
                <a:solidFill>
                  <a:srgbClr val="5B9BD5">
                    <a:lumMod val="75000"/>
                  </a:srgbClr>
                </a:solidFill>
              </a:rPr>
              <a:t>in HMR group</a:t>
            </a:r>
            <a:endParaRPr lang="ja-JP" altLang="en-US" dirty="0">
              <a:solidFill>
                <a:srgbClr val="5B9BD5">
                  <a:lumMod val="75000"/>
                </a:srgbClr>
              </a:solidFill>
            </a:endParaRPr>
          </a:p>
        </p:txBody>
      </p:sp>
      <p:sp>
        <p:nvSpPr>
          <p:cNvPr id="23" name="テキスト ボックス 22"/>
          <p:cNvSpPr txBox="1"/>
          <p:nvPr/>
        </p:nvSpPr>
        <p:spPr>
          <a:xfrm>
            <a:off x="2825743" y="2125928"/>
            <a:ext cx="3435364" cy="369332"/>
          </a:xfrm>
          <a:prstGeom prst="rect">
            <a:avLst/>
          </a:prstGeom>
          <a:noFill/>
        </p:spPr>
        <p:txBody>
          <a:bodyPr wrap="none" rtlCol="0">
            <a:spAutoFit/>
          </a:bodyPr>
          <a:lstStyle/>
          <a:p>
            <a:r>
              <a:rPr lang="en-US" altLang="ja-JP" dirty="0" smtClean="0">
                <a:solidFill>
                  <a:srgbClr val="ED7D31">
                    <a:lumMod val="75000"/>
                  </a:srgbClr>
                </a:solidFill>
              </a:rPr>
              <a:t>High estimate group in HM group</a:t>
            </a:r>
            <a:endParaRPr lang="ja-JP" altLang="en-US" dirty="0">
              <a:solidFill>
                <a:srgbClr val="ED7D31">
                  <a:lumMod val="75000"/>
                </a:srgbClr>
              </a:solidFill>
            </a:endParaRPr>
          </a:p>
        </p:txBody>
      </p:sp>
      <p:sp>
        <p:nvSpPr>
          <p:cNvPr id="24" name="テキスト ボックス 23"/>
          <p:cNvSpPr txBox="1"/>
          <p:nvPr/>
        </p:nvSpPr>
        <p:spPr>
          <a:xfrm>
            <a:off x="4671861" y="4197044"/>
            <a:ext cx="3266151" cy="369332"/>
          </a:xfrm>
          <a:prstGeom prst="rect">
            <a:avLst/>
          </a:prstGeom>
          <a:noFill/>
        </p:spPr>
        <p:txBody>
          <a:bodyPr wrap="none" rtlCol="0">
            <a:spAutoFit/>
          </a:bodyPr>
          <a:lstStyle/>
          <a:p>
            <a:r>
              <a:rPr lang="en-US" altLang="ja-JP" dirty="0" smtClean="0">
                <a:solidFill>
                  <a:srgbClr val="ED7D31"/>
                </a:solidFill>
              </a:rPr>
              <a:t>Low estimate group in HM group</a:t>
            </a:r>
            <a:endParaRPr lang="ja-JP" altLang="en-US" dirty="0">
              <a:solidFill>
                <a:srgbClr val="ED7D31"/>
              </a:solidFill>
            </a:endParaRPr>
          </a:p>
        </p:txBody>
      </p:sp>
      <p:cxnSp>
        <p:nvCxnSpPr>
          <p:cNvPr id="3" name="直線矢印コネクタ 2"/>
          <p:cNvCxnSpPr/>
          <p:nvPr/>
        </p:nvCxnSpPr>
        <p:spPr>
          <a:xfrm>
            <a:off x="3906982" y="2018146"/>
            <a:ext cx="0" cy="232756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906491" y="2212113"/>
            <a:ext cx="0" cy="1332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rot="330492">
            <a:off x="3862545" y="1774689"/>
            <a:ext cx="3158836" cy="59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927451" y="4911651"/>
            <a:ext cx="1959062" cy="369332"/>
          </a:xfrm>
          <a:prstGeom prst="rect">
            <a:avLst/>
          </a:prstGeom>
          <a:noFill/>
        </p:spPr>
        <p:txBody>
          <a:bodyPr wrap="none" rtlCol="0">
            <a:spAutoFit/>
          </a:bodyPr>
          <a:lstStyle/>
          <a:p>
            <a:r>
              <a:rPr lang="en-US" altLang="ja-JP" dirty="0" smtClean="0">
                <a:solidFill>
                  <a:srgbClr val="002060"/>
                </a:solidFill>
              </a:rPr>
              <a:t>Before reading HM</a:t>
            </a:r>
            <a:endParaRPr lang="ja-JP" altLang="en-US" dirty="0">
              <a:solidFill>
                <a:srgbClr val="002060"/>
              </a:solidFill>
            </a:endParaRPr>
          </a:p>
        </p:txBody>
      </p:sp>
      <p:sp>
        <p:nvSpPr>
          <p:cNvPr id="16" name="テキスト ボックス 15"/>
          <p:cNvSpPr txBox="1"/>
          <p:nvPr/>
        </p:nvSpPr>
        <p:spPr>
          <a:xfrm>
            <a:off x="5926960" y="4911651"/>
            <a:ext cx="1814215" cy="369332"/>
          </a:xfrm>
          <a:prstGeom prst="rect">
            <a:avLst/>
          </a:prstGeom>
          <a:noFill/>
        </p:spPr>
        <p:txBody>
          <a:bodyPr wrap="none" rtlCol="0">
            <a:spAutoFit/>
          </a:bodyPr>
          <a:lstStyle/>
          <a:p>
            <a:r>
              <a:rPr lang="en-US" altLang="ja-JP" dirty="0" smtClean="0">
                <a:solidFill>
                  <a:srgbClr val="002060"/>
                </a:solidFill>
              </a:rPr>
              <a:t>After reading HM</a:t>
            </a:r>
            <a:endParaRPr lang="ja-JP" altLang="en-US" dirty="0">
              <a:solidFill>
                <a:srgbClr val="002060"/>
              </a:solidFill>
            </a:endParaRPr>
          </a:p>
        </p:txBody>
      </p:sp>
    </p:spTree>
    <p:extLst>
      <p:ext uri="{BB962C8B-B14F-4D97-AF65-F5344CB8AC3E}">
        <p14:creationId xmlns:p14="http://schemas.microsoft.com/office/powerpoint/2010/main" val="34963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2860"/>
            <a:ext cx="8245186" cy="1325563"/>
          </a:xfrm>
        </p:spPr>
        <p:txBody>
          <a:bodyPr>
            <a:normAutofit/>
          </a:bodyPr>
          <a:lstStyle/>
          <a:p>
            <a:pPr algn="ctr"/>
            <a:r>
              <a:rPr kumimoji="1" lang="en-US" altLang="ja-JP" sz="2800" dirty="0" smtClean="0">
                <a:solidFill>
                  <a:srgbClr val="002060"/>
                </a:solidFill>
                <a:effectLst>
                  <a:outerShdw blurRad="38100" dist="38100" dir="2700000" algn="tl">
                    <a:srgbClr val="000000">
                      <a:alpha val="43137"/>
                    </a:srgbClr>
                  </a:outerShdw>
                </a:effectLst>
              </a:rPr>
              <a:t>Results: Changes in disaster awareness and metacognitive awareness </a:t>
            </a:r>
            <a:endParaRPr kumimoji="1" lang="ja-JP" altLang="en-US" sz="28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66642" y="1049479"/>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stretch>
            <a:fillRect/>
          </a:stretch>
        </p:blipFill>
        <p:spPr>
          <a:xfrm>
            <a:off x="195429" y="1935236"/>
            <a:ext cx="4034874" cy="3240000"/>
          </a:xfrm>
          <a:prstGeom prst="rect">
            <a:avLst/>
          </a:prstGeom>
        </p:spPr>
      </p:pic>
      <p:pic>
        <p:nvPicPr>
          <p:cNvPr id="4" name="図 3"/>
          <p:cNvPicPr>
            <a:picLocks noChangeAspect="1"/>
          </p:cNvPicPr>
          <p:nvPr/>
        </p:nvPicPr>
        <p:blipFill>
          <a:blip r:embed="rId4"/>
          <a:stretch>
            <a:fillRect/>
          </a:stretch>
        </p:blipFill>
        <p:spPr>
          <a:xfrm>
            <a:off x="4677451" y="1935236"/>
            <a:ext cx="4034874" cy="3240000"/>
          </a:xfrm>
          <a:prstGeom prst="rect">
            <a:avLst/>
          </a:prstGeom>
        </p:spPr>
      </p:pic>
      <p:sp>
        <p:nvSpPr>
          <p:cNvPr id="7" name="テキスト ボックス 6"/>
          <p:cNvSpPr txBox="1"/>
          <p:nvPr/>
        </p:nvSpPr>
        <p:spPr>
          <a:xfrm>
            <a:off x="1274427" y="2251505"/>
            <a:ext cx="1254959" cy="369332"/>
          </a:xfrm>
          <a:prstGeom prst="rect">
            <a:avLst/>
          </a:prstGeom>
          <a:noFill/>
        </p:spPr>
        <p:txBody>
          <a:bodyPr wrap="none" rtlCol="0">
            <a:spAutoFit/>
          </a:bodyPr>
          <a:lstStyle/>
          <a:p>
            <a:r>
              <a:rPr lang="en-US" altLang="ja-JP" dirty="0" smtClean="0">
                <a:solidFill>
                  <a:srgbClr val="5B9BD5">
                    <a:lumMod val="75000"/>
                  </a:srgbClr>
                </a:solidFill>
              </a:rPr>
              <a:t>HMR group</a:t>
            </a:r>
            <a:endParaRPr lang="ja-JP" altLang="en-US" dirty="0">
              <a:solidFill>
                <a:srgbClr val="5B9BD5">
                  <a:lumMod val="75000"/>
                </a:srgbClr>
              </a:solidFill>
            </a:endParaRPr>
          </a:p>
        </p:txBody>
      </p:sp>
      <p:sp>
        <p:nvSpPr>
          <p:cNvPr id="8" name="テキスト ボックス 7"/>
          <p:cNvSpPr txBox="1"/>
          <p:nvPr/>
        </p:nvSpPr>
        <p:spPr>
          <a:xfrm>
            <a:off x="5796374" y="2436171"/>
            <a:ext cx="1254959" cy="369332"/>
          </a:xfrm>
          <a:prstGeom prst="rect">
            <a:avLst/>
          </a:prstGeom>
          <a:noFill/>
        </p:spPr>
        <p:txBody>
          <a:bodyPr wrap="none" rtlCol="0">
            <a:spAutoFit/>
          </a:bodyPr>
          <a:lstStyle/>
          <a:p>
            <a:r>
              <a:rPr lang="en-US" altLang="ja-JP" dirty="0" smtClean="0">
                <a:solidFill>
                  <a:srgbClr val="5B9BD5">
                    <a:lumMod val="75000"/>
                  </a:srgbClr>
                </a:solidFill>
              </a:rPr>
              <a:t>HMR group</a:t>
            </a:r>
            <a:endParaRPr lang="ja-JP" altLang="en-US" dirty="0">
              <a:solidFill>
                <a:srgbClr val="5B9BD5">
                  <a:lumMod val="75000"/>
                </a:srgbClr>
              </a:solidFill>
            </a:endParaRPr>
          </a:p>
        </p:txBody>
      </p:sp>
      <p:sp>
        <p:nvSpPr>
          <p:cNvPr id="9" name="テキスト ボックス 8"/>
          <p:cNvSpPr txBox="1"/>
          <p:nvPr/>
        </p:nvSpPr>
        <p:spPr>
          <a:xfrm>
            <a:off x="3169925" y="2534039"/>
            <a:ext cx="1129925" cy="369332"/>
          </a:xfrm>
          <a:prstGeom prst="rect">
            <a:avLst/>
          </a:prstGeom>
          <a:noFill/>
        </p:spPr>
        <p:txBody>
          <a:bodyPr wrap="none" rtlCol="0">
            <a:spAutoFit/>
          </a:bodyPr>
          <a:lstStyle/>
          <a:p>
            <a:r>
              <a:rPr lang="en-US" altLang="ja-JP" dirty="0" smtClean="0">
                <a:solidFill>
                  <a:srgbClr val="ED7D31"/>
                </a:solidFill>
              </a:rPr>
              <a:t>HM group</a:t>
            </a:r>
            <a:endParaRPr lang="ja-JP" altLang="en-US" dirty="0">
              <a:solidFill>
                <a:srgbClr val="ED7D31"/>
              </a:solidFill>
            </a:endParaRPr>
          </a:p>
        </p:txBody>
      </p:sp>
      <p:sp>
        <p:nvSpPr>
          <p:cNvPr id="11" name="テキスト ボックス 10"/>
          <p:cNvSpPr txBox="1"/>
          <p:nvPr/>
        </p:nvSpPr>
        <p:spPr>
          <a:xfrm>
            <a:off x="7051333" y="2937106"/>
            <a:ext cx="1129925" cy="369332"/>
          </a:xfrm>
          <a:prstGeom prst="rect">
            <a:avLst/>
          </a:prstGeom>
          <a:noFill/>
        </p:spPr>
        <p:txBody>
          <a:bodyPr wrap="none" rtlCol="0">
            <a:spAutoFit/>
          </a:bodyPr>
          <a:lstStyle/>
          <a:p>
            <a:r>
              <a:rPr lang="en-US" altLang="ja-JP" dirty="0" smtClean="0">
                <a:solidFill>
                  <a:srgbClr val="ED7D31"/>
                </a:solidFill>
              </a:rPr>
              <a:t>HM group</a:t>
            </a:r>
            <a:endParaRPr lang="ja-JP" altLang="en-US" dirty="0">
              <a:solidFill>
                <a:srgbClr val="ED7D31"/>
              </a:solidFill>
            </a:endParaRPr>
          </a:p>
        </p:txBody>
      </p:sp>
      <p:sp>
        <p:nvSpPr>
          <p:cNvPr id="12" name="テキスト ボックス 11"/>
          <p:cNvSpPr txBox="1"/>
          <p:nvPr/>
        </p:nvSpPr>
        <p:spPr>
          <a:xfrm>
            <a:off x="1688366" y="3185904"/>
            <a:ext cx="1481559" cy="369332"/>
          </a:xfrm>
          <a:prstGeom prst="rect">
            <a:avLst/>
          </a:prstGeom>
          <a:noFill/>
        </p:spPr>
        <p:txBody>
          <a:bodyPr wrap="none" rtlCol="0">
            <a:spAutoFit/>
          </a:bodyPr>
          <a:lstStyle/>
          <a:p>
            <a:r>
              <a:rPr lang="en-US" altLang="ja-JP" dirty="0" smtClean="0">
                <a:solidFill>
                  <a:prstClr val="black">
                    <a:lumMod val="65000"/>
                    <a:lumOff val="35000"/>
                  </a:prstClr>
                </a:solidFill>
              </a:rPr>
              <a:t>Control group</a:t>
            </a:r>
            <a:endParaRPr lang="ja-JP" altLang="en-US" dirty="0">
              <a:solidFill>
                <a:prstClr val="black">
                  <a:lumMod val="65000"/>
                  <a:lumOff val="35000"/>
                </a:prstClr>
              </a:solidFill>
            </a:endParaRPr>
          </a:p>
        </p:txBody>
      </p:sp>
      <p:sp>
        <p:nvSpPr>
          <p:cNvPr id="13" name="テキスト ボックス 12"/>
          <p:cNvSpPr txBox="1"/>
          <p:nvPr/>
        </p:nvSpPr>
        <p:spPr>
          <a:xfrm>
            <a:off x="5954108" y="3466907"/>
            <a:ext cx="1481559" cy="369332"/>
          </a:xfrm>
          <a:prstGeom prst="rect">
            <a:avLst/>
          </a:prstGeom>
          <a:noFill/>
        </p:spPr>
        <p:txBody>
          <a:bodyPr wrap="none" rtlCol="0">
            <a:spAutoFit/>
          </a:bodyPr>
          <a:lstStyle/>
          <a:p>
            <a:r>
              <a:rPr lang="en-US" altLang="ja-JP" dirty="0" smtClean="0">
                <a:solidFill>
                  <a:prstClr val="black">
                    <a:lumMod val="65000"/>
                    <a:lumOff val="35000"/>
                  </a:prstClr>
                </a:solidFill>
              </a:rPr>
              <a:t>Control group</a:t>
            </a:r>
            <a:endParaRPr lang="ja-JP" altLang="en-US" dirty="0">
              <a:solidFill>
                <a:prstClr val="black">
                  <a:lumMod val="65000"/>
                  <a:lumOff val="35000"/>
                </a:prstClr>
              </a:solidFill>
            </a:endParaRPr>
          </a:p>
        </p:txBody>
      </p:sp>
      <p:sp>
        <p:nvSpPr>
          <p:cNvPr id="15" name="テキスト ボックス 14"/>
          <p:cNvSpPr txBox="1"/>
          <p:nvPr/>
        </p:nvSpPr>
        <p:spPr>
          <a:xfrm>
            <a:off x="866642" y="1251881"/>
            <a:ext cx="3106748" cy="677108"/>
          </a:xfrm>
          <a:prstGeom prst="rect">
            <a:avLst/>
          </a:prstGeom>
          <a:noFill/>
        </p:spPr>
        <p:txBody>
          <a:bodyPr wrap="none" rtlCol="0">
            <a:spAutoFit/>
          </a:bodyPr>
          <a:lstStyle/>
          <a:p>
            <a:pPr algn="ctr"/>
            <a:r>
              <a:rPr lang="en-US" altLang="ja-JP" sz="2000" dirty="0" smtClean="0">
                <a:solidFill>
                  <a:prstClr val="black"/>
                </a:solidFill>
              </a:rPr>
              <a:t>Disaster awareness</a:t>
            </a:r>
          </a:p>
          <a:p>
            <a:pPr algn="ctr"/>
            <a:r>
              <a:rPr lang="en-US" altLang="ja-JP" dirty="0" smtClean="0">
                <a:solidFill>
                  <a:prstClr val="black"/>
                </a:solidFill>
              </a:rPr>
              <a:t>(Estimate of inundation height)</a:t>
            </a:r>
            <a:endParaRPr lang="ja-JP" altLang="en-US" dirty="0">
              <a:solidFill>
                <a:prstClr val="black"/>
              </a:solidFill>
            </a:endParaRPr>
          </a:p>
        </p:txBody>
      </p:sp>
      <p:sp>
        <p:nvSpPr>
          <p:cNvPr id="16" name="テキスト ボックス 15"/>
          <p:cNvSpPr txBox="1"/>
          <p:nvPr/>
        </p:nvSpPr>
        <p:spPr>
          <a:xfrm>
            <a:off x="4766538" y="1249635"/>
            <a:ext cx="3856697" cy="584775"/>
          </a:xfrm>
          <a:prstGeom prst="rect">
            <a:avLst/>
          </a:prstGeom>
          <a:noFill/>
        </p:spPr>
        <p:txBody>
          <a:bodyPr wrap="none" rtlCol="0">
            <a:spAutoFit/>
          </a:bodyPr>
          <a:lstStyle/>
          <a:p>
            <a:pPr algn="ctr"/>
            <a:r>
              <a:rPr lang="en-US" altLang="ja-JP" sz="2000" dirty="0" smtClean="0">
                <a:solidFill>
                  <a:prstClr val="black"/>
                </a:solidFill>
              </a:rPr>
              <a:t>Metacognitive awareness</a:t>
            </a:r>
          </a:p>
          <a:p>
            <a:pPr algn="ctr"/>
            <a:r>
              <a:rPr lang="en-US" altLang="ja-JP" sz="1200" dirty="0" smtClean="0">
                <a:solidFill>
                  <a:prstClr val="black"/>
                </a:solidFill>
              </a:rPr>
              <a:t>(</a:t>
            </a:r>
            <a:r>
              <a:rPr lang="en-US" altLang="ja-JP" sz="1200" dirty="0">
                <a:solidFill>
                  <a:prstClr val="black"/>
                </a:solidFill>
              </a:rPr>
              <a:t>Likelihood of events exceeding his or her own  estimation</a:t>
            </a:r>
            <a:r>
              <a:rPr lang="en-US" altLang="ja-JP" sz="1200" dirty="0" smtClean="0">
                <a:solidFill>
                  <a:prstClr val="black"/>
                </a:solidFill>
              </a:rPr>
              <a:t>)</a:t>
            </a:r>
            <a:endParaRPr lang="ja-JP" altLang="en-US" sz="1200" dirty="0">
              <a:solidFill>
                <a:prstClr val="black"/>
              </a:solidFill>
            </a:endParaRPr>
          </a:p>
        </p:txBody>
      </p:sp>
      <p:sp>
        <p:nvSpPr>
          <p:cNvPr id="17" name="テキスト ボックス 16"/>
          <p:cNvSpPr txBox="1"/>
          <p:nvPr/>
        </p:nvSpPr>
        <p:spPr>
          <a:xfrm>
            <a:off x="307505" y="5336857"/>
            <a:ext cx="8544579" cy="1374735"/>
          </a:xfrm>
          <a:prstGeom prst="rect">
            <a:avLst/>
          </a:prstGeom>
          <a:solidFill>
            <a:schemeClr val="accent4">
              <a:lumMod val="20000"/>
              <a:lumOff val="80000"/>
            </a:schemeClr>
          </a:solidFill>
        </p:spPr>
        <p:txBody>
          <a:bodyPr wrap="square" rtlCol="0">
            <a:spAutoFit/>
          </a:bodyPr>
          <a:lstStyle/>
          <a:p>
            <a:pPr fontAlgn="b">
              <a:lnSpc>
                <a:spcPts val="2500"/>
              </a:lnSpc>
            </a:pPr>
            <a:r>
              <a:rPr lang="en-US" altLang="ja-JP" sz="2400" dirty="0" smtClean="0">
                <a:solidFill>
                  <a:srgbClr val="FF0000"/>
                </a:solidFill>
              </a:rPr>
              <a:t>Respondents tend </a:t>
            </a:r>
            <a:r>
              <a:rPr lang="en-US" altLang="ja-JP" sz="2400" dirty="0">
                <a:solidFill>
                  <a:srgbClr val="FF0000"/>
                </a:solidFill>
              </a:rPr>
              <a:t>more to recognize the possibility of occurrence of situations exceeding their own estimation </a:t>
            </a:r>
            <a:r>
              <a:rPr lang="en-US" altLang="ja-JP" sz="2400" dirty="0" smtClean="0">
                <a:solidFill>
                  <a:srgbClr val="FF0000"/>
                </a:solidFill>
              </a:rPr>
              <a:t>through </a:t>
            </a:r>
            <a:r>
              <a:rPr lang="en-US" altLang="ja-JP" sz="2400" dirty="0">
                <a:solidFill>
                  <a:srgbClr val="FF0000"/>
                </a:solidFill>
              </a:rPr>
              <a:t>reading the new type of flood hazard map than through an ordinary hazard map, indicating the importance of reflective </a:t>
            </a:r>
            <a:r>
              <a:rPr lang="en-US" altLang="ja-JP" sz="2400" dirty="0" smtClean="0">
                <a:solidFill>
                  <a:srgbClr val="FF0000"/>
                </a:solidFill>
              </a:rPr>
              <a:t>thinking.</a:t>
            </a:r>
            <a:endParaRPr lang="ja-JP" altLang="ja-JP" sz="2400" dirty="0">
              <a:solidFill>
                <a:srgbClr val="FF0000"/>
              </a:solidFill>
            </a:endParaRPr>
          </a:p>
        </p:txBody>
      </p:sp>
      <p:cxnSp>
        <p:nvCxnSpPr>
          <p:cNvPr id="18" name="直線矢印コネクタ 17"/>
          <p:cNvCxnSpPr/>
          <p:nvPr/>
        </p:nvCxnSpPr>
        <p:spPr>
          <a:xfrm>
            <a:off x="7768937" y="2341364"/>
            <a:ext cx="0" cy="504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968242" y="4957428"/>
            <a:ext cx="803105" cy="369332"/>
          </a:xfrm>
          <a:prstGeom prst="rect">
            <a:avLst/>
          </a:prstGeom>
          <a:noFill/>
        </p:spPr>
        <p:txBody>
          <a:bodyPr wrap="none" rtlCol="0">
            <a:spAutoFit/>
          </a:bodyPr>
          <a:lstStyle/>
          <a:p>
            <a:r>
              <a:rPr lang="en-US" altLang="ja-JP" dirty="0" smtClean="0">
                <a:solidFill>
                  <a:srgbClr val="002060"/>
                </a:solidFill>
              </a:rPr>
              <a:t>Before</a:t>
            </a:r>
            <a:endParaRPr lang="ja-JP" altLang="en-US" dirty="0">
              <a:solidFill>
                <a:srgbClr val="002060"/>
              </a:solidFill>
            </a:endParaRPr>
          </a:p>
        </p:txBody>
      </p:sp>
      <p:sp>
        <p:nvSpPr>
          <p:cNvPr id="20" name="テキスト ボックス 19"/>
          <p:cNvSpPr txBox="1"/>
          <p:nvPr/>
        </p:nvSpPr>
        <p:spPr>
          <a:xfrm>
            <a:off x="2824751" y="4957428"/>
            <a:ext cx="658257" cy="369332"/>
          </a:xfrm>
          <a:prstGeom prst="rect">
            <a:avLst/>
          </a:prstGeom>
          <a:noFill/>
        </p:spPr>
        <p:txBody>
          <a:bodyPr wrap="none" rtlCol="0">
            <a:spAutoFit/>
          </a:bodyPr>
          <a:lstStyle/>
          <a:p>
            <a:r>
              <a:rPr lang="en-US" altLang="ja-JP" dirty="0" smtClean="0">
                <a:solidFill>
                  <a:srgbClr val="002060"/>
                </a:solidFill>
              </a:rPr>
              <a:t>After</a:t>
            </a:r>
            <a:endParaRPr lang="ja-JP" altLang="en-US" dirty="0">
              <a:solidFill>
                <a:srgbClr val="002060"/>
              </a:solidFill>
            </a:endParaRPr>
          </a:p>
        </p:txBody>
      </p:sp>
      <p:sp>
        <p:nvSpPr>
          <p:cNvPr id="21" name="テキスト ボックス 20"/>
          <p:cNvSpPr txBox="1"/>
          <p:nvPr/>
        </p:nvSpPr>
        <p:spPr>
          <a:xfrm>
            <a:off x="5478983" y="4957428"/>
            <a:ext cx="803105" cy="369332"/>
          </a:xfrm>
          <a:prstGeom prst="rect">
            <a:avLst/>
          </a:prstGeom>
          <a:noFill/>
        </p:spPr>
        <p:txBody>
          <a:bodyPr wrap="none" rtlCol="0">
            <a:spAutoFit/>
          </a:bodyPr>
          <a:lstStyle/>
          <a:p>
            <a:r>
              <a:rPr lang="en-US" altLang="ja-JP" dirty="0" smtClean="0">
                <a:solidFill>
                  <a:srgbClr val="002060"/>
                </a:solidFill>
              </a:rPr>
              <a:t>Before</a:t>
            </a:r>
            <a:endParaRPr lang="ja-JP" altLang="en-US" dirty="0">
              <a:solidFill>
                <a:srgbClr val="002060"/>
              </a:solidFill>
            </a:endParaRPr>
          </a:p>
        </p:txBody>
      </p:sp>
      <p:sp>
        <p:nvSpPr>
          <p:cNvPr id="22" name="テキスト ボックス 21"/>
          <p:cNvSpPr txBox="1"/>
          <p:nvPr/>
        </p:nvSpPr>
        <p:spPr>
          <a:xfrm>
            <a:off x="7335492" y="4957428"/>
            <a:ext cx="658257" cy="369332"/>
          </a:xfrm>
          <a:prstGeom prst="rect">
            <a:avLst/>
          </a:prstGeom>
          <a:noFill/>
        </p:spPr>
        <p:txBody>
          <a:bodyPr wrap="none" rtlCol="0">
            <a:spAutoFit/>
          </a:bodyPr>
          <a:lstStyle/>
          <a:p>
            <a:r>
              <a:rPr lang="en-US" altLang="ja-JP" dirty="0" smtClean="0">
                <a:solidFill>
                  <a:srgbClr val="002060"/>
                </a:solidFill>
              </a:rPr>
              <a:t>After</a:t>
            </a:r>
            <a:endParaRPr lang="ja-JP" altLang="en-US" dirty="0">
              <a:solidFill>
                <a:srgbClr val="002060"/>
              </a:solidFill>
            </a:endParaRPr>
          </a:p>
        </p:txBody>
      </p:sp>
    </p:spTree>
    <p:extLst>
      <p:ext uri="{BB962C8B-B14F-4D97-AF65-F5344CB8AC3E}">
        <p14:creationId xmlns:p14="http://schemas.microsoft.com/office/powerpoint/2010/main" val="4132861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2860"/>
            <a:ext cx="8245186" cy="1325563"/>
          </a:xfrm>
        </p:spPr>
        <p:txBody>
          <a:bodyPr>
            <a:normAutofit/>
          </a:bodyPr>
          <a:lstStyle/>
          <a:p>
            <a:pPr algn="ctr"/>
            <a:r>
              <a:rPr kumimoji="1" lang="en-US" altLang="ja-JP" sz="3200" dirty="0" smtClean="0">
                <a:solidFill>
                  <a:srgbClr val="002060"/>
                </a:solidFill>
                <a:effectLst>
                  <a:outerShdw blurRad="38100" dist="38100" dir="2700000" algn="tl">
                    <a:srgbClr val="000000">
                      <a:alpha val="43137"/>
                    </a:srgbClr>
                  </a:outerShdw>
                </a:effectLst>
              </a:rPr>
              <a:t>Conclusion</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10" name="直線コネクタ 9"/>
          <p:cNvCxnSpPr/>
          <p:nvPr/>
        </p:nvCxnSpPr>
        <p:spPr>
          <a:xfrm>
            <a:off x="831273" y="872833"/>
            <a:ext cx="7367154"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449407" y="1264657"/>
            <a:ext cx="8247782" cy="5458261"/>
          </a:xfrm>
        </p:spPr>
        <p:txBody>
          <a:bodyPr>
            <a:normAutofit lnSpcReduction="10000"/>
          </a:bodyPr>
          <a:lstStyle/>
          <a:p>
            <a:pPr>
              <a:lnSpc>
                <a:spcPct val="100000"/>
              </a:lnSpc>
              <a:spcAft>
                <a:spcPts val="1200"/>
              </a:spcAft>
            </a:pPr>
            <a:r>
              <a:rPr kumimoji="1" lang="en-US" altLang="ja-JP" dirty="0" smtClean="0"/>
              <a:t>Both disaster awareness and metacognitive awareness are promoted through the reading of ordinary hazard map and hazard map with reflective thinking.</a:t>
            </a:r>
          </a:p>
          <a:p>
            <a:pPr>
              <a:lnSpc>
                <a:spcPct val="100000"/>
              </a:lnSpc>
              <a:spcAft>
                <a:spcPts val="1200"/>
              </a:spcAft>
            </a:pPr>
            <a:r>
              <a:rPr lang="en-US" altLang="ja-JP" dirty="0" smtClean="0"/>
              <a:t>Metacognitive awareness tend more to be promoted through a hazard </a:t>
            </a:r>
            <a:r>
              <a:rPr lang="en-US" altLang="ja-JP" dirty="0"/>
              <a:t>map with reflective </a:t>
            </a:r>
            <a:r>
              <a:rPr lang="en-US" altLang="ja-JP" dirty="0" smtClean="0"/>
              <a:t>thinking than through an ordinary hazard map.</a:t>
            </a:r>
          </a:p>
          <a:p>
            <a:pPr>
              <a:lnSpc>
                <a:spcPct val="100000"/>
              </a:lnSpc>
            </a:pPr>
            <a:r>
              <a:rPr lang="en-US" altLang="ja-JP" dirty="0" smtClean="0"/>
              <a:t>When providing a </a:t>
            </a:r>
            <a:r>
              <a:rPr lang="en-US" altLang="ja-JP" dirty="0"/>
              <a:t>hazard </a:t>
            </a:r>
            <a:r>
              <a:rPr lang="en-US" altLang="ja-JP" dirty="0" smtClean="0"/>
              <a:t>map,…</a:t>
            </a:r>
          </a:p>
          <a:p>
            <a:pPr marL="180000" indent="0">
              <a:lnSpc>
                <a:spcPct val="100000"/>
              </a:lnSpc>
              <a:buNone/>
            </a:pPr>
            <a:r>
              <a:rPr lang="en-US" altLang="ja-JP" dirty="0" smtClean="0">
                <a:solidFill>
                  <a:srgbClr val="FF0000"/>
                </a:solidFill>
              </a:rPr>
              <a:t>b</a:t>
            </a:r>
            <a:r>
              <a:rPr kumimoji="1" lang="en-US" altLang="ja-JP" dirty="0" smtClean="0">
                <a:solidFill>
                  <a:srgbClr val="FF0000"/>
                </a:solidFill>
              </a:rPr>
              <a:t>y adding questionnaires about assumptions of the map, </a:t>
            </a:r>
            <a:r>
              <a:rPr lang="en-US" altLang="ja-JP" dirty="0" smtClean="0">
                <a:solidFill>
                  <a:srgbClr val="FF0000"/>
                </a:solidFill>
              </a:rPr>
              <a:t>metacognitive awareness of the unexpected can be effectively promoted.</a:t>
            </a:r>
            <a:endParaRPr kumimoji="1" lang="ja-JP" altLang="en-US" dirty="0">
              <a:solidFill>
                <a:srgbClr val="FF0000"/>
              </a:solidFill>
            </a:endParaRPr>
          </a:p>
        </p:txBody>
      </p:sp>
    </p:spTree>
    <p:extLst>
      <p:ext uri="{BB962C8B-B14F-4D97-AF65-F5344CB8AC3E}">
        <p14:creationId xmlns:p14="http://schemas.microsoft.com/office/powerpoint/2010/main" val="4035616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81999"/>
            <a:ext cx="7886700" cy="570056"/>
          </a:xfrm>
        </p:spPr>
        <p:txBody>
          <a:bodyPr>
            <a:normAutofit/>
          </a:bodyPr>
          <a:lstStyle/>
          <a:p>
            <a:pPr algn="ctr"/>
            <a:r>
              <a:rPr kumimoji="1" lang="en-US" altLang="ja-JP" sz="3200" dirty="0" smtClean="0"/>
              <a:t>…However…</a:t>
            </a:r>
            <a:endParaRPr kumimoji="1" lang="ja-JP" altLang="en-US" sz="3200" dirty="0"/>
          </a:p>
        </p:txBody>
      </p:sp>
      <p:sp>
        <p:nvSpPr>
          <p:cNvPr id="3" name="コンテンツ プレースホルダー 2"/>
          <p:cNvSpPr>
            <a:spLocks noGrp="1"/>
          </p:cNvSpPr>
          <p:nvPr>
            <p:ph idx="1"/>
          </p:nvPr>
        </p:nvSpPr>
        <p:spPr>
          <a:xfrm>
            <a:off x="259774" y="994351"/>
            <a:ext cx="8634844" cy="1433946"/>
          </a:xfrm>
        </p:spPr>
        <p:txBody>
          <a:bodyPr>
            <a:normAutofit/>
          </a:bodyPr>
          <a:lstStyle/>
          <a:p>
            <a:pPr marL="0" indent="0">
              <a:buNone/>
            </a:pPr>
            <a:r>
              <a:rPr lang="en-US" altLang="ja-JP" sz="2400" dirty="0" smtClean="0"/>
              <a:t>Even if infrastructure facilities are appropriately planned and designed by civil engineering technique, </a:t>
            </a:r>
          </a:p>
          <a:p>
            <a:pPr marL="0" indent="0">
              <a:buNone/>
            </a:pPr>
            <a:r>
              <a:rPr lang="en-US" altLang="ja-JP" sz="2400" dirty="0" smtClean="0"/>
              <a:t>when people </a:t>
            </a:r>
          </a:p>
        </p:txBody>
      </p:sp>
      <p:sp>
        <p:nvSpPr>
          <p:cNvPr id="4" name="コンテンツ プレースホルダー 2"/>
          <p:cNvSpPr txBox="1">
            <a:spLocks/>
          </p:cNvSpPr>
          <p:nvPr/>
        </p:nvSpPr>
        <p:spPr>
          <a:xfrm>
            <a:off x="342904" y="2303605"/>
            <a:ext cx="3969323" cy="328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4400" dirty="0">
                <a:solidFill>
                  <a:srgbClr val="0000FF"/>
                </a:solidFill>
              </a:rPr>
              <a:t>behave </a:t>
            </a:r>
            <a:r>
              <a:rPr lang="en-US" altLang="ja-JP" sz="4400" dirty="0" smtClean="0">
                <a:solidFill>
                  <a:srgbClr val="0000FF"/>
                </a:solidFill>
              </a:rPr>
              <a:t>in </a:t>
            </a:r>
            <a:r>
              <a:rPr lang="en-US" altLang="ja-JP" sz="4400" dirty="0">
                <a:solidFill>
                  <a:srgbClr val="0000FF"/>
                </a:solidFill>
              </a:rPr>
              <a:t>a </a:t>
            </a:r>
            <a:r>
              <a:rPr lang="en-US" altLang="ja-JP" sz="4400" dirty="0" smtClean="0">
                <a:solidFill>
                  <a:srgbClr val="0000FF"/>
                </a:solidFill>
              </a:rPr>
              <a:t>selfish manner</a:t>
            </a:r>
          </a:p>
          <a:p>
            <a:pPr marL="0" indent="0">
              <a:lnSpc>
                <a:spcPct val="100000"/>
              </a:lnSpc>
              <a:spcBef>
                <a:spcPts val="0"/>
              </a:spcBef>
              <a:buFont typeface="Arial" panose="020B0604020202020204" pitchFamily="34" charset="0"/>
              <a:buNone/>
            </a:pPr>
            <a:r>
              <a:rPr lang="en-US" altLang="ja-JP" sz="1800" dirty="0" smtClean="0">
                <a:solidFill>
                  <a:srgbClr val="0000FF"/>
                </a:solidFill>
              </a:rPr>
              <a:t>-destruct environment</a:t>
            </a:r>
            <a:r>
              <a:rPr lang="en-US" altLang="ja-JP" sz="1800" dirty="0">
                <a:solidFill>
                  <a:srgbClr val="0000FF"/>
                </a:solidFill>
              </a:rPr>
              <a:t> </a:t>
            </a:r>
            <a:r>
              <a:rPr lang="en-US" altLang="ja-JP" sz="1800" dirty="0" smtClean="0">
                <a:solidFill>
                  <a:srgbClr val="0000FF"/>
                </a:solidFill>
              </a:rPr>
              <a:t>(waste energy, throw litter, use cars excessively…)</a:t>
            </a:r>
          </a:p>
          <a:p>
            <a:pPr marL="0" indent="0">
              <a:lnSpc>
                <a:spcPct val="100000"/>
              </a:lnSpc>
              <a:spcBef>
                <a:spcPts val="600"/>
              </a:spcBef>
              <a:buFont typeface="Arial" panose="020B0604020202020204" pitchFamily="34" charset="0"/>
              <a:buNone/>
            </a:pPr>
            <a:r>
              <a:rPr lang="en-US" altLang="ja-JP" sz="1800" dirty="0" smtClean="0">
                <a:solidFill>
                  <a:srgbClr val="0000FF"/>
                </a:solidFill>
              </a:rPr>
              <a:t>-don’t contribute any efforts to their communities</a:t>
            </a:r>
          </a:p>
          <a:p>
            <a:pPr marL="0" indent="0">
              <a:lnSpc>
                <a:spcPct val="100000"/>
              </a:lnSpc>
              <a:spcBef>
                <a:spcPts val="600"/>
              </a:spcBef>
              <a:buFont typeface="Arial" panose="020B0604020202020204" pitchFamily="34" charset="0"/>
              <a:buNone/>
            </a:pPr>
            <a:r>
              <a:rPr lang="en-US" altLang="ja-JP" sz="1800" dirty="0" smtClean="0">
                <a:solidFill>
                  <a:srgbClr val="0000FF"/>
                </a:solidFill>
              </a:rPr>
              <a:t>-distrust in the government and reject any infrastructure projects</a:t>
            </a:r>
            <a:endParaRPr lang="ja-JP" altLang="en-US" sz="1800" dirty="0">
              <a:solidFill>
                <a:srgbClr val="0000FF"/>
              </a:solidFill>
            </a:endParaRPr>
          </a:p>
        </p:txBody>
      </p:sp>
      <p:sp>
        <p:nvSpPr>
          <p:cNvPr id="5" name="コンテンツ プレースホルダー 2"/>
          <p:cNvSpPr txBox="1">
            <a:spLocks/>
          </p:cNvSpPr>
          <p:nvPr/>
        </p:nvSpPr>
        <p:spPr>
          <a:xfrm>
            <a:off x="259774" y="5829299"/>
            <a:ext cx="8634844" cy="955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t>our well-being would not be improved and “good society” would not be realized forever!!</a:t>
            </a:r>
          </a:p>
        </p:txBody>
      </p:sp>
    </p:spTree>
    <p:extLst>
      <p:ext uri="{BB962C8B-B14F-4D97-AF65-F5344CB8AC3E}">
        <p14:creationId xmlns:p14="http://schemas.microsoft.com/office/powerpoint/2010/main" val="30078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81999"/>
            <a:ext cx="7886700" cy="570056"/>
          </a:xfrm>
        </p:spPr>
        <p:txBody>
          <a:bodyPr>
            <a:normAutofit/>
          </a:bodyPr>
          <a:lstStyle/>
          <a:p>
            <a:pPr algn="ctr"/>
            <a:r>
              <a:rPr kumimoji="1" lang="en-US" altLang="ja-JP" sz="3200" dirty="0" smtClean="0">
                <a:solidFill>
                  <a:schemeClr val="bg1">
                    <a:lumMod val="75000"/>
                  </a:schemeClr>
                </a:solidFill>
              </a:rPr>
              <a:t>…However…</a:t>
            </a:r>
            <a:endParaRPr kumimoji="1" lang="ja-JP" altLang="en-US" sz="3200" dirty="0">
              <a:solidFill>
                <a:schemeClr val="bg1">
                  <a:lumMod val="75000"/>
                </a:schemeClr>
              </a:solidFill>
            </a:endParaRPr>
          </a:p>
        </p:txBody>
      </p:sp>
      <p:sp>
        <p:nvSpPr>
          <p:cNvPr id="3" name="コンテンツ プレースホルダー 2"/>
          <p:cNvSpPr>
            <a:spLocks noGrp="1"/>
          </p:cNvSpPr>
          <p:nvPr>
            <p:ph idx="1"/>
          </p:nvPr>
        </p:nvSpPr>
        <p:spPr>
          <a:xfrm>
            <a:off x="259774" y="994351"/>
            <a:ext cx="8634844" cy="1433946"/>
          </a:xfrm>
        </p:spPr>
        <p:txBody>
          <a:bodyPr>
            <a:normAutofit/>
          </a:bodyPr>
          <a:lstStyle/>
          <a:p>
            <a:pPr marL="0" indent="0">
              <a:buNone/>
            </a:pPr>
            <a:r>
              <a:rPr lang="en-US" altLang="ja-JP" sz="2400" dirty="0" smtClean="0">
                <a:solidFill>
                  <a:schemeClr val="bg1">
                    <a:lumMod val="75000"/>
                  </a:schemeClr>
                </a:solidFill>
              </a:rPr>
              <a:t>Even if infrastructure facilities are appropriately planned and designed by civil engineering technique, </a:t>
            </a:r>
          </a:p>
          <a:p>
            <a:pPr marL="0" indent="0">
              <a:buNone/>
            </a:pPr>
            <a:r>
              <a:rPr lang="en-US" altLang="ja-JP" sz="2400" dirty="0" smtClean="0">
                <a:solidFill>
                  <a:schemeClr val="bg1">
                    <a:lumMod val="75000"/>
                  </a:schemeClr>
                </a:solidFill>
              </a:rPr>
              <a:t>when people </a:t>
            </a:r>
          </a:p>
        </p:txBody>
      </p:sp>
      <p:sp>
        <p:nvSpPr>
          <p:cNvPr id="4" name="コンテンツ プレースホルダー 2"/>
          <p:cNvSpPr txBox="1">
            <a:spLocks/>
          </p:cNvSpPr>
          <p:nvPr/>
        </p:nvSpPr>
        <p:spPr>
          <a:xfrm>
            <a:off x="342904" y="2303605"/>
            <a:ext cx="3969323" cy="328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4400" dirty="0">
                <a:solidFill>
                  <a:srgbClr val="0000FF"/>
                </a:solidFill>
              </a:rPr>
              <a:t>behave </a:t>
            </a:r>
            <a:r>
              <a:rPr lang="en-US" altLang="ja-JP" sz="4400" dirty="0" smtClean="0">
                <a:solidFill>
                  <a:srgbClr val="0000FF"/>
                </a:solidFill>
              </a:rPr>
              <a:t>in </a:t>
            </a:r>
            <a:r>
              <a:rPr lang="en-US" altLang="ja-JP" sz="4400" dirty="0">
                <a:solidFill>
                  <a:srgbClr val="0000FF"/>
                </a:solidFill>
              </a:rPr>
              <a:t>a </a:t>
            </a:r>
            <a:r>
              <a:rPr lang="en-US" altLang="ja-JP" sz="4400" dirty="0" smtClean="0">
                <a:solidFill>
                  <a:srgbClr val="0000FF"/>
                </a:solidFill>
              </a:rPr>
              <a:t>selfish manner</a:t>
            </a:r>
          </a:p>
          <a:p>
            <a:pPr marL="0" indent="0">
              <a:lnSpc>
                <a:spcPct val="100000"/>
              </a:lnSpc>
              <a:spcBef>
                <a:spcPts val="0"/>
              </a:spcBef>
              <a:buFont typeface="Arial" panose="020B0604020202020204" pitchFamily="34" charset="0"/>
              <a:buNone/>
            </a:pPr>
            <a:r>
              <a:rPr lang="en-US" altLang="ja-JP" sz="1800" dirty="0" smtClean="0">
                <a:solidFill>
                  <a:srgbClr val="0000FF"/>
                </a:solidFill>
              </a:rPr>
              <a:t>-destruct environment</a:t>
            </a:r>
            <a:r>
              <a:rPr lang="en-US" altLang="ja-JP" sz="1800" dirty="0">
                <a:solidFill>
                  <a:srgbClr val="0000FF"/>
                </a:solidFill>
              </a:rPr>
              <a:t> </a:t>
            </a:r>
            <a:r>
              <a:rPr lang="en-US" altLang="ja-JP" sz="1800" dirty="0" smtClean="0">
                <a:solidFill>
                  <a:srgbClr val="0000FF"/>
                </a:solidFill>
              </a:rPr>
              <a:t>(waste energy, throw litter, use cars excessively…)</a:t>
            </a:r>
          </a:p>
          <a:p>
            <a:pPr marL="0" indent="0">
              <a:lnSpc>
                <a:spcPct val="100000"/>
              </a:lnSpc>
              <a:spcBef>
                <a:spcPts val="600"/>
              </a:spcBef>
              <a:buFont typeface="Arial" panose="020B0604020202020204" pitchFamily="34" charset="0"/>
              <a:buNone/>
            </a:pPr>
            <a:r>
              <a:rPr lang="en-US" altLang="ja-JP" sz="1800" dirty="0" smtClean="0">
                <a:solidFill>
                  <a:srgbClr val="0000FF"/>
                </a:solidFill>
              </a:rPr>
              <a:t>-don’t contribute any efforts to their communities</a:t>
            </a:r>
          </a:p>
          <a:p>
            <a:pPr marL="0" indent="0">
              <a:lnSpc>
                <a:spcPct val="100000"/>
              </a:lnSpc>
              <a:spcBef>
                <a:spcPts val="600"/>
              </a:spcBef>
              <a:buFont typeface="Arial" panose="020B0604020202020204" pitchFamily="34" charset="0"/>
              <a:buNone/>
            </a:pPr>
            <a:r>
              <a:rPr lang="en-US" altLang="ja-JP" sz="1800" dirty="0" smtClean="0">
                <a:solidFill>
                  <a:srgbClr val="0000FF"/>
                </a:solidFill>
              </a:rPr>
              <a:t>-distrust in the government and reject any infrastructure projects</a:t>
            </a:r>
            <a:endParaRPr lang="ja-JP" altLang="en-US" sz="1800" dirty="0">
              <a:solidFill>
                <a:srgbClr val="0000FF"/>
              </a:solidFill>
            </a:endParaRPr>
          </a:p>
        </p:txBody>
      </p:sp>
      <p:sp>
        <p:nvSpPr>
          <p:cNvPr id="5" name="コンテンツ プレースホルダー 2"/>
          <p:cNvSpPr txBox="1">
            <a:spLocks/>
          </p:cNvSpPr>
          <p:nvPr/>
        </p:nvSpPr>
        <p:spPr>
          <a:xfrm>
            <a:off x="259774" y="5829299"/>
            <a:ext cx="8634844" cy="955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solidFill>
                  <a:schemeClr val="bg1">
                    <a:lumMod val="75000"/>
                  </a:schemeClr>
                </a:solidFill>
              </a:rPr>
              <a:t>our well-being would not be improved and “good society” would not be realized forever!!</a:t>
            </a:r>
          </a:p>
        </p:txBody>
      </p:sp>
      <p:sp>
        <p:nvSpPr>
          <p:cNvPr id="7" name="コンテンツ プレースホルダー 2"/>
          <p:cNvSpPr txBox="1">
            <a:spLocks/>
          </p:cNvSpPr>
          <p:nvPr/>
        </p:nvSpPr>
        <p:spPr>
          <a:xfrm>
            <a:off x="5070769" y="2303605"/>
            <a:ext cx="3969323" cy="328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4400" dirty="0">
                <a:solidFill>
                  <a:srgbClr val="0000FF"/>
                </a:solidFill>
              </a:rPr>
              <a:t>behave </a:t>
            </a:r>
            <a:r>
              <a:rPr lang="en-US" altLang="ja-JP" sz="4400" dirty="0" smtClean="0">
                <a:solidFill>
                  <a:srgbClr val="0000FF"/>
                </a:solidFill>
              </a:rPr>
              <a:t>in </a:t>
            </a:r>
            <a:r>
              <a:rPr lang="en-US" altLang="ja-JP" sz="4400" dirty="0">
                <a:solidFill>
                  <a:srgbClr val="0000FF"/>
                </a:solidFill>
              </a:rPr>
              <a:t>a </a:t>
            </a:r>
            <a:r>
              <a:rPr lang="en-US" altLang="ja-JP" sz="4400" dirty="0" smtClean="0">
                <a:solidFill>
                  <a:srgbClr val="0000FF"/>
                </a:solidFill>
              </a:rPr>
              <a:t>pro-social manner</a:t>
            </a:r>
          </a:p>
          <a:p>
            <a:pPr marL="0" indent="0">
              <a:lnSpc>
                <a:spcPct val="100000"/>
              </a:lnSpc>
              <a:spcBef>
                <a:spcPts val="0"/>
              </a:spcBef>
              <a:buNone/>
            </a:pPr>
            <a:r>
              <a:rPr lang="en-US" altLang="ja-JP" sz="1800" dirty="0" smtClean="0">
                <a:solidFill>
                  <a:srgbClr val="0000FF"/>
                </a:solidFill>
              </a:rPr>
              <a:t>-maintain environment</a:t>
            </a:r>
            <a:r>
              <a:rPr lang="en-US" altLang="ja-JP" sz="1800" dirty="0">
                <a:solidFill>
                  <a:srgbClr val="0000FF"/>
                </a:solidFill>
              </a:rPr>
              <a:t> (save energy, buy environment-friendly goods, </a:t>
            </a:r>
            <a:r>
              <a:rPr lang="en-US" altLang="ja-JP" sz="1800" dirty="0" smtClean="0">
                <a:solidFill>
                  <a:srgbClr val="0000FF"/>
                </a:solidFill>
              </a:rPr>
              <a:t>use </a:t>
            </a:r>
            <a:r>
              <a:rPr lang="en-US" altLang="ja-JP" sz="1800" dirty="0">
                <a:solidFill>
                  <a:srgbClr val="0000FF"/>
                </a:solidFill>
              </a:rPr>
              <a:t>public transportation…)</a:t>
            </a:r>
            <a:endParaRPr lang="en-US" altLang="ja-JP" sz="1800" dirty="0" smtClean="0">
              <a:solidFill>
                <a:srgbClr val="0000FF"/>
              </a:solidFill>
            </a:endParaRPr>
          </a:p>
          <a:p>
            <a:pPr marL="0" indent="0">
              <a:lnSpc>
                <a:spcPct val="100000"/>
              </a:lnSpc>
              <a:spcBef>
                <a:spcPts val="600"/>
              </a:spcBef>
              <a:buFont typeface="Arial" panose="020B0604020202020204" pitchFamily="34" charset="0"/>
              <a:buNone/>
            </a:pPr>
            <a:r>
              <a:rPr lang="en-US" altLang="ja-JP" sz="1800" dirty="0" smtClean="0">
                <a:solidFill>
                  <a:srgbClr val="0000FF"/>
                </a:solidFill>
              </a:rPr>
              <a:t>-contribute voluntarily to their communities</a:t>
            </a:r>
          </a:p>
          <a:p>
            <a:pPr marL="0" indent="0">
              <a:lnSpc>
                <a:spcPct val="100000"/>
              </a:lnSpc>
              <a:spcBef>
                <a:spcPts val="600"/>
              </a:spcBef>
              <a:buFont typeface="Arial" panose="020B0604020202020204" pitchFamily="34" charset="0"/>
              <a:buNone/>
            </a:pPr>
            <a:r>
              <a:rPr lang="en-US" altLang="ja-JP" sz="1800" dirty="0" smtClean="0">
                <a:solidFill>
                  <a:srgbClr val="0000FF"/>
                </a:solidFill>
              </a:rPr>
              <a:t>-trust in the government and accept appropriate infrastructure projects</a:t>
            </a:r>
            <a:endParaRPr lang="ja-JP" altLang="en-US" sz="1800" dirty="0">
              <a:solidFill>
                <a:srgbClr val="0000FF"/>
              </a:solidFill>
            </a:endParaRPr>
          </a:p>
        </p:txBody>
      </p:sp>
      <p:sp>
        <p:nvSpPr>
          <p:cNvPr id="6" name="右矢印 5"/>
          <p:cNvSpPr/>
          <p:nvPr/>
        </p:nvSpPr>
        <p:spPr>
          <a:xfrm>
            <a:off x="4307032" y="3754725"/>
            <a:ext cx="529936" cy="5091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64786" y="868937"/>
            <a:ext cx="7410287" cy="12960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20650" y="868937"/>
            <a:ext cx="7098558" cy="646331"/>
          </a:xfrm>
          <a:prstGeom prst="rect">
            <a:avLst/>
          </a:prstGeom>
        </p:spPr>
        <p:txBody>
          <a:bodyPr wrap="square">
            <a:spAutoFit/>
          </a:bodyPr>
          <a:lstStyle/>
          <a:p>
            <a:r>
              <a:rPr lang="en-US" altLang="ja-JP" sz="3600" dirty="0" smtClean="0">
                <a:solidFill>
                  <a:srgbClr val="FF0000"/>
                </a:solidFill>
              </a:rPr>
              <a:t>Important roles </a:t>
            </a:r>
            <a:r>
              <a:rPr lang="en-US" altLang="ja-JP" sz="3600" dirty="0">
                <a:solidFill>
                  <a:srgbClr val="FF0000"/>
                </a:solidFill>
              </a:rPr>
              <a:t>of Social Psychology </a:t>
            </a:r>
            <a:endParaRPr lang="ja-JP" altLang="en-US" sz="3600" dirty="0">
              <a:solidFill>
                <a:srgbClr val="FF0000"/>
              </a:solidFill>
            </a:endParaRPr>
          </a:p>
        </p:txBody>
      </p:sp>
      <p:sp>
        <p:nvSpPr>
          <p:cNvPr id="9" name="正方形/長方形 8"/>
          <p:cNvSpPr/>
          <p:nvPr/>
        </p:nvSpPr>
        <p:spPr>
          <a:xfrm>
            <a:off x="1120650" y="1453895"/>
            <a:ext cx="7098558" cy="707886"/>
          </a:xfrm>
          <a:prstGeom prst="rect">
            <a:avLst/>
          </a:prstGeom>
        </p:spPr>
        <p:txBody>
          <a:bodyPr wrap="square">
            <a:spAutoFit/>
          </a:bodyPr>
          <a:lstStyle/>
          <a:p>
            <a:r>
              <a:rPr lang="en-US" altLang="ja-JP" sz="2400" dirty="0" smtClean="0">
                <a:latin typeface="ＭＳ 明朝" panose="02020609040205080304" pitchFamily="17" charset="-128"/>
                <a:ea typeface="ＭＳ 明朝" panose="02020609040205080304" pitchFamily="17" charset="-128"/>
              </a:rPr>
              <a:t>▶ </a:t>
            </a:r>
            <a:r>
              <a:rPr lang="en-US" altLang="ja-JP" sz="2400" dirty="0" smtClean="0"/>
              <a:t>An important concept: </a:t>
            </a:r>
            <a:r>
              <a:rPr lang="en-US" altLang="ja-JP" sz="4000" dirty="0" smtClean="0">
                <a:solidFill>
                  <a:srgbClr val="FF0000"/>
                </a:solidFill>
              </a:rPr>
              <a:t>“social dilemma”</a:t>
            </a:r>
            <a:endParaRPr lang="ja-JP" altLang="en-US" sz="3600" dirty="0">
              <a:solidFill>
                <a:srgbClr val="FF0000"/>
              </a:solidFill>
            </a:endParaRPr>
          </a:p>
        </p:txBody>
      </p:sp>
      <p:cxnSp>
        <p:nvCxnSpPr>
          <p:cNvPr id="12" name="直線コネクタ 11"/>
          <p:cNvCxnSpPr/>
          <p:nvPr/>
        </p:nvCxnSpPr>
        <p:spPr>
          <a:xfrm>
            <a:off x="4062845" y="2161781"/>
            <a:ext cx="363682" cy="15929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2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869" y="43005"/>
            <a:ext cx="8676409" cy="1325563"/>
          </a:xfrm>
        </p:spPr>
        <p:txBody>
          <a:bodyPr>
            <a:normAutofit/>
          </a:bodyPr>
          <a:lstStyle/>
          <a:p>
            <a:pPr algn="ctr"/>
            <a:r>
              <a:rPr kumimoji="1" lang="en-US" altLang="ja-JP" sz="3200" dirty="0" smtClean="0"/>
              <a:t>Social Dilemma</a:t>
            </a:r>
            <a:endParaRPr kumimoji="1" lang="ja-JP" altLang="en-US" sz="3200" dirty="0"/>
          </a:p>
        </p:txBody>
      </p:sp>
      <p:sp>
        <p:nvSpPr>
          <p:cNvPr id="3" name="コンテンツ プレースホルダー 2"/>
          <p:cNvSpPr>
            <a:spLocks noGrp="1"/>
          </p:cNvSpPr>
          <p:nvPr>
            <p:ph idx="1"/>
          </p:nvPr>
        </p:nvSpPr>
        <p:spPr>
          <a:xfrm>
            <a:off x="406125" y="1744232"/>
            <a:ext cx="8332631" cy="4864386"/>
          </a:xfrm>
        </p:spPr>
        <p:txBody>
          <a:bodyPr>
            <a:normAutofit/>
          </a:bodyPr>
          <a:lstStyle/>
          <a:p>
            <a:pPr>
              <a:lnSpc>
                <a:spcPct val="100000"/>
              </a:lnSpc>
            </a:pPr>
            <a:r>
              <a:rPr kumimoji="1" lang="en-US" altLang="ja-JP" sz="3600" dirty="0" smtClean="0">
                <a:solidFill>
                  <a:srgbClr val="0000FF"/>
                </a:solidFill>
              </a:rPr>
              <a:t>Defection:</a:t>
            </a:r>
            <a:r>
              <a:rPr kumimoji="1" lang="en-US" altLang="ja-JP" sz="3600" dirty="0" smtClean="0"/>
              <a:t> </a:t>
            </a:r>
            <a:r>
              <a:rPr kumimoji="1" lang="en-US" altLang="ja-JP" sz="3200" dirty="0" smtClean="0"/>
              <a:t>acting in one’s own self interests</a:t>
            </a:r>
            <a:endParaRPr kumimoji="1" lang="en-US" altLang="ja-JP" sz="3600" dirty="0" smtClean="0"/>
          </a:p>
          <a:p>
            <a:pPr marL="108000" indent="0">
              <a:lnSpc>
                <a:spcPct val="100000"/>
              </a:lnSpc>
              <a:buNone/>
            </a:pPr>
            <a:r>
              <a:rPr lang="en-US" altLang="ja-JP" sz="2400" dirty="0" smtClean="0"/>
              <a:t>e.g. destructing landscape, no contribution to communities…</a:t>
            </a:r>
            <a:endParaRPr lang="en-US" altLang="ja-JP" sz="2400" dirty="0"/>
          </a:p>
          <a:p>
            <a:pPr marL="0" indent="0">
              <a:lnSpc>
                <a:spcPct val="100000"/>
              </a:lnSpc>
              <a:buNone/>
            </a:pPr>
            <a:endParaRPr kumimoji="1" lang="en-US" altLang="ja-JP" dirty="0" smtClean="0"/>
          </a:p>
          <a:p>
            <a:pPr marL="0" indent="0">
              <a:lnSpc>
                <a:spcPct val="100000"/>
              </a:lnSpc>
              <a:buNone/>
            </a:pPr>
            <a:endParaRPr kumimoji="1" lang="en-US" altLang="ja-JP" dirty="0" smtClean="0"/>
          </a:p>
          <a:p>
            <a:pPr>
              <a:lnSpc>
                <a:spcPct val="100000"/>
              </a:lnSpc>
              <a:spcBef>
                <a:spcPts val="1800"/>
              </a:spcBef>
            </a:pPr>
            <a:r>
              <a:rPr lang="en-US" altLang="ja-JP" sz="3600" dirty="0" smtClean="0">
                <a:solidFill>
                  <a:srgbClr val="0000FF"/>
                </a:solidFill>
              </a:rPr>
              <a:t>Cooperation: </a:t>
            </a:r>
            <a:r>
              <a:rPr lang="en-US" altLang="ja-JP" sz="3200" dirty="0" smtClean="0"/>
              <a:t>acting in the interest of the collective</a:t>
            </a:r>
            <a:endParaRPr lang="en-US" altLang="ja-JP" sz="3600" dirty="0"/>
          </a:p>
          <a:p>
            <a:pPr marL="108000" indent="0">
              <a:lnSpc>
                <a:spcPct val="100000"/>
              </a:lnSpc>
              <a:buNone/>
            </a:pPr>
            <a:r>
              <a:rPr lang="en-US" altLang="ja-JP" sz="2400" dirty="0" smtClean="0"/>
              <a:t>e.g. taking care of landscape, contributing to communities…</a:t>
            </a:r>
          </a:p>
        </p:txBody>
      </p:sp>
      <p:cxnSp>
        <p:nvCxnSpPr>
          <p:cNvPr id="5" name="直線コネクタ 4"/>
          <p:cNvCxnSpPr/>
          <p:nvPr/>
        </p:nvCxnSpPr>
        <p:spPr>
          <a:xfrm>
            <a:off x="834073" y="1028700"/>
            <a:ext cx="7488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下矢印 3"/>
          <p:cNvSpPr/>
          <p:nvPr/>
        </p:nvSpPr>
        <p:spPr>
          <a:xfrm>
            <a:off x="1381989" y="3117273"/>
            <a:ext cx="644236" cy="7585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358736" y="2957932"/>
            <a:ext cx="5403273" cy="1077218"/>
          </a:xfrm>
          <a:prstGeom prst="rect">
            <a:avLst/>
          </a:prstGeom>
          <a:solidFill>
            <a:schemeClr val="accent2">
              <a:lumMod val="20000"/>
              <a:lumOff val="80000"/>
            </a:schemeClr>
          </a:solidFill>
        </p:spPr>
        <p:txBody>
          <a:bodyPr wrap="square" rtlCol="0">
            <a:spAutoFit/>
          </a:bodyPr>
          <a:lstStyle/>
          <a:p>
            <a:r>
              <a:rPr kumimoji="1" lang="en-US" altLang="ja-JP" sz="3200" dirty="0" smtClean="0">
                <a:solidFill>
                  <a:srgbClr val="FF0000"/>
                </a:solidFill>
              </a:rPr>
              <a:t>Attitude &amp; behavior change from defection to cooperation</a:t>
            </a:r>
            <a:endParaRPr kumimoji="1" lang="ja-JP" altLang="en-US" sz="3200" dirty="0">
              <a:solidFill>
                <a:srgbClr val="FF0000"/>
              </a:solidFill>
            </a:endParaRPr>
          </a:p>
        </p:txBody>
      </p:sp>
    </p:spTree>
    <p:extLst>
      <p:ext uri="{BB962C8B-B14F-4D97-AF65-F5344CB8AC3E}">
        <p14:creationId xmlns:p14="http://schemas.microsoft.com/office/powerpoint/2010/main" val="1831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角丸四角形 92"/>
          <p:cNvSpPr/>
          <p:nvPr/>
        </p:nvSpPr>
        <p:spPr>
          <a:xfrm>
            <a:off x="2888674" y="3566692"/>
            <a:ext cx="2091763" cy="1135061"/>
          </a:xfrm>
          <a:prstGeom prst="roundRect">
            <a:avLst/>
          </a:prstGeom>
          <a:solidFill>
            <a:srgbClr val="0000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5434792" y="3566692"/>
            <a:ext cx="1946392" cy="1135061"/>
          </a:xfrm>
          <a:prstGeom prst="roundRect">
            <a:avLst/>
          </a:prstGeom>
          <a:solidFill>
            <a:srgbClr val="0000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39869" y="43005"/>
            <a:ext cx="8676409" cy="1325563"/>
          </a:xfrm>
        </p:spPr>
        <p:txBody>
          <a:bodyPr>
            <a:normAutofit/>
          </a:bodyPr>
          <a:lstStyle/>
          <a:p>
            <a:pPr algn="ctr"/>
            <a:r>
              <a:rPr kumimoji="1" lang="en-US" altLang="ja-JP" sz="2800" dirty="0" smtClean="0"/>
              <a:t>Psychological Processes towards Cooperative Behavior</a:t>
            </a:r>
            <a:endParaRPr kumimoji="1" lang="ja-JP" altLang="en-US" sz="2800" dirty="0"/>
          </a:p>
        </p:txBody>
      </p:sp>
      <p:cxnSp>
        <p:nvCxnSpPr>
          <p:cNvPr id="5" name="直線コネクタ 4"/>
          <p:cNvCxnSpPr/>
          <p:nvPr/>
        </p:nvCxnSpPr>
        <p:spPr>
          <a:xfrm>
            <a:off x="719772" y="1028700"/>
            <a:ext cx="7740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107504" y="1268760"/>
            <a:ext cx="2079415" cy="781799"/>
          </a:xfrm>
          <a:prstGeom prst="ellipse">
            <a:avLst/>
          </a:prstGeom>
          <a:solidFill>
            <a:srgbClr val="F79646">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45" name="円/楕円 44"/>
          <p:cNvSpPr/>
          <p:nvPr/>
        </p:nvSpPr>
        <p:spPr>
          <a:xfrm>
            <a:off x="107504" y="2823468"/>
            <a:ext cx="2079415" cy="936000"/>
          </a:xfrm>
          <a:prstGeom prst="ellipse">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46" name="テキスト ボックス 45"/>
          <p:cNvSpPr txBox="1"/>
          <p:nvPr/>
        </p:nvSpPr>
        <p:spPr>
          <a:xfrm>
            <a:off x="287842" y="1301012"/>
            <a:ext cx="1718740"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Attitude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“prefer</a:t>
            </a:r>
            <a:r>
              <a:rPr kumimoji="0" lang="en-US" altLang="ja-JP" sz="1400" b="0"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rPr>
              <a:t> cooperation</a:t>
            </a: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47" name="円/楕円 46"/>
          <p:cNvSpPr/>
          <p:nvPr/>
        </p:nvSpPr>
        <p:spPr>
          <a:xfrm>
            <a:off x="107504" y="5805368"/>
            <a:ext cx="2079415" cy="936000"/>
          </a:xfrm>
          <a:prstGeom prst="ellipse">
            <a:avLst/>
          </a:prstGeom>
          <a:solidFill>
            <a:srgbClr val="0066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48" name="円/楕円 47"/>
          <p:cNvSpPr/>
          <p:nvPr/>
        </p:nvSpPr>
        <p:spPr>
          <a:xfrm>
            <a:off x="107504" y="4293096"/>
            <a:ext cx="2079415" cy="936000"/>
          </a:xfrm>
          <a:prstGeom prst="ellipse">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49" name="テキスト ボックス 48"/>
          <p:cNvSpPr txBox="1"/>
          <p:nvPr/>
        </p:nvSpPr>
        <p:spPr>
          <a:xfrm>
            <a:off x="272623" y="2958552"/>
            <a:ext cx="1749198"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Morality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“ought to cooperate”</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0" name="テキスト ボックス 49"/>
          <p:cNvSpPr txBox="1"/>
          <p:nvPr/>
        </p:nvSpPr>
        <p:spPr>
          <a:xfrm>
            <a:off x="58612" y="5964157"/>
            <a:ext cx="2177199"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Place attachment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“love our residential place”</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3" name="テキスト ボックス 52"/>
          <p:cNvSpPr txBox="1"/>
          <p:nvPr/>
        </p:nvSpPr>
        <p:spPr>
          <a:xfrm>
            <a:off x="88888" y="4276384"/>
            <a:ext cx="2146923"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Perceived behavioral</a:t>
            </a:r>
            <a:r>
              <a:rPr kumimoji="0" lang="en-US" altLang="ja-JP" sz="18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rPr>
              <a:t> control</a:t>
            </a:r>
            <a:endPar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“it’s easy to cooperate”</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4" name="テキスト ボックス 53"/>
          <p:cNvSpPr txBox="1"/>
          <p:nvPr/>
        </p:nvSpPr>
        <p:spPr>
          <a:xfrm>
            <a:off x="2811988" y="3841835"/>
            <a:ext cx="2153154"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Behavioral intension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“willing to cooperate”</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5" name="テキスト ボックス 54"/>
          <p:cNvSpPr txBox="1"/>
          <p:nvPr/>
        </p:nvSpPr>
        <p:spPr>
          <a:xfrm>
            <a:off x="5521188" y="3595613"/>
            <a:ext cx="1740560"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Implementation intension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“when, where, and how to cooperate”</a:t>
            </a:r>
            <a:endParaRPr kumimoji="0" lang="ja-JP" altLang="en-US" sz="1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sp>
        <p:nvSpPr>
          <p:cNvPr id="57" name="正方形/長方形 56"/>
          <p:cNvSpPr/>
          <p:nvPr/>
        </p:nvSpPr>
        <p:spPr>
          <a:xfrm>
            <a:off x="7780252" y="3666332"/>
            <a:ext cx="1296000" cy="935781"/>
          </a:xfrm>
          <a:prstGeom prst="rect">
            <a:avLst/>
          </a:prstGeom>
          <a:solidFill>
            <a:srgbClr val="FF0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7514207" y="3672557"/>
            <a:ext cx="182809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Behavioral change to cooperation</a:t>
            </a:r>
            <a:endParaRPr kumimoji="0" lang="ja-JP"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ndParaRPr>
          </a:p>
        </p:txBody>
      </p:sp>
      <p:cxnSp>
        <p:nvCxnSpPr>
          <p:cNvPr id="62" name="直線矢印コネクタ 61"/>
          <p:cNvCxnSpPr>
            <a:stCxn id="44" idx="6"/>
          </p:cNvCxnSpPr>
          <p:nvPr/>
        </p:nvCxnSpPr>
        <p:spPr>
          <a:xfrm>
            <a:off x="2186919" y="1659660"/>
            <a:ext cx="1075826" cy="1907032"/>
          </a:xfrm>
          <a:prstGeom prst="straightConnector1">
            <a:avLst/>
          </a:prstGeom>
          <a:noFill/>
          <a:ln w="28575" cap="flat" cmpd="sng" algn="ctr">
            <a:solidFill>
              <a:schemeClr val="tx1">
                <a:lumMod val="65000"/>
                <a:lumOff val="35000"/>
              </a:schemeClr>
            </a:solidFill>
            <a:prstDash val="solid"/>
            <a:tailEnd type="arrow"/>
          </a:ln>
          <a:effectLst/>
        </p:spPr>
      </p:cxnSp>
      <p:cxnSp>
        <p:nvCxnSpPr>
          <p:cNvPr id="63" name="直線矢印コネクタ 62"/>
          <p:cNvCxnSpPr>
            <a:stCxn id="45" idx="6"/>
          </p:cNvCxnSpPr>
          <p:nvPr/>
        </p:nvCxnSpPr>
        <p:spPr>
          <a:xfrm>
            <a:off x="2186919" y="3291468"/>
            <a:ext cx="713869" cy="516472"/>
          </a:xfrm>
          <a:prstGeom prst="straightConnector1">
            <a:avLst/>
          </a:prstGeom>
          <a:noFill/>
          <a:ln w="28575" cap="flat" cmpd="sng" algn="ctr">
            <a:solidFill>
              <a:schemeClr val="tx1">
                <a:lumMod val="65000"/>
                <a:lumOff val="35000"/>
              </a:schemeClr>
            </a:solidFill>
            <a:prstDash val="solid"/>
            <a:tailEnd type="arrow"/>
          </a:ln>
          <a:effectLst/>
        </p:spPr>
      </p:cxnSp>
      <p:cxnSp>
        <p:nvCxnSpPr>
          <p:cNvPr id="64" name="直線矢印コネクタ 63"/>
          <p:cNvCxnSpPr>
            <a:stCxn id="48" idx="6"/>
          </p:cNvCxnSpPr>
          <p:nvPr/>
        </p:nvCxnSpPr>
        <p:spPr>
          <a:xfrm flipV="1">
            <a:off x="2186919" y="4434250"/>
            <a:ext cx="713869" cy="326846"/>
          </a:xfrm>
          <a:prstGeom prst="straightConnector1">
            <a:avLst/>
          </a:prstGeom>
          <a:noFill/>
          <a:ln w="28575" cap="flat" cmpd="sng" algn="ctr">
            <a:solidFill>
              <a:schemeClr val="tx1">
                <a:lumMod val="65000"/>
                <a:lumOff val="35000"/>
              </a:schemeClr>
            </a:solidFill>
            <a:prstDash val="solid"/>
            <a:tailEnd type="arrow"/>
          </a:ln>
          <a:effectLst/>
        </p:spPr>
      </p:cxnSp>
      <p:cxnSp>
        <p:nvCxnSpPr>
          <p:cNvPr id="65" name="直線矢印コネクタ 64"/>
          <p:cNvCxnSpPr>
            <a:stCxn id="47" idx="6"/>
          </p:cNvCxnSpPr>
          <p:nvPr/>
        </p:nvCxnSpPr>
        <p:spPr>
          <a:xfrm flipV="1">
            <a:off x="2186919" y="4701753"/>
            <a:ext cx="992699" cy="1571615"/>
          </a:xfrm>
          <a:prstGeom prst="straightConnector1">
            <a:avLst/>
          </a:prstGeom>
          <a:noFill/>
          <a:ln w="28575" cap="flat" cmpd="sng" algn="ctr">
            <a:solidFill>
              <a:schemeClr val="tx1">
                <a:lumMod val="65000"/>
                <a:lumOff val="35000"/>
              </a:schemeClr>
            </a:solidFill>
            <a:prstDash val="solid"/>
            <a:tailEnd type="arrow"/>
          </a:ln>
          <a:effectLst/>
        </p:spPr>
      </p:cxnSp>
      <p:cxnSp>
        <p:nvCxnSpPr>
          <p:cNvPr id="66" name="直線矢印コネクタ 65"/>
          <p:cNvCxnSpPr/>
          <p:nvPr/>
        </p:nvCxnSpPr>
        <p:spPr>
          <a:xfrm>
            <a:off x="4977365" y="4124506"/>
            <a:ext cx="465950" cy="0"/>
          </a:xfrm>
          <a:prstGeom prst="straightConnector1">
            <a:avLst/>
          </a:prstGeom>
          <a:noFill/>
          <a:ln w="28575" cap="flat" cmpd="sng" algn="ctr">
            <a:solidFill>
              <a:schemeClr val="tx1">
                <a:lumMod val="65000"/>
                <a:lumOff val="35000"/>
              </a:schemeClr>
            </a:solidFill>
            <a:prstDash val="solid"/>
            <a:tailEnd type="arrow"/>
          </a:ln>
          <a:effectLst/>
        </p:spPr>
      </p:cxnSp>
      <p:cxnSp>
        <p:nvCxnSpPr>
          <p:cNvPr id="68" name="直線矢印コネクタ 67"/>
          <p:cNvCxnSpPr/>
          <p:nvPr/>
        </p:nvCxnSpPr>
        <p:spPr>
          <a:xfrm>
            <a:off x="7381184" y="4124506"/>
            <a:ext cx="399068" cy="6564"/>
          </a:xfrm>
          <a:prstGeom prst="straightConnector1">
            <a:avLst/>
          </a:prstGeom>
          <a:noFill/>
          <a:ln w="28575" cap="flat" cmpd="sng" algn="ctr">
            <a:solidFill>
              <a:schemeClr val="tx1">
                <a:lumMod val="65000"/>
                <a:lumOff val="35000"/>
              </a:schemeClr>
            </a:solidFill>
            <a:prstDash val="solid"/>
            <a:tailEnd type="arrow"/>
          </a:ln>
          <a:effectLst/>
        </p:spPr>
      </p:cxnSp>
      <p:sp>
        <p:nvSpPr>
          <p:cNvPr id="97" name="テキスト ボックス 96"/>
          <p:cNvSpPr txBox="1"/>
          <p:nvPr/>
        </p:nvSpPr>
        <p:spPr>
          <a:xfrm>
            <a:off x="4070422" y="1252626"/>
            <a:ext cx="4244878" cy="1022139"/>
          </a:xfrm>
          <a:prstGeom prst="rect">
            <a:avLst/>
          </a:prstGeom>
          <a:noFill/>
        </p:spPr>
        <p:txBody>
          <a:bodyPr wrap="square" rtlCol="0">
            <a:spAutoFit/>
          </a:bodyPr>
          <a:lstStyle/>
          <a:p>
            <a:pPr>
              <a:lnSpc>
                <a:spcPts val="3600"/>
              </a:lnSpc>
            </a:pPr>
            <a:r>
              <a:rPr kumimoji="1" lang="en-US" altLang="ja-JP" sz="3600" dirty="0" smtClean="0">
                <a:solidFill>
                  <a:srgbClr val="FF0000"/>
                </a:solidFill>
              </a:rPr>
              <a:t>Communication as a prescriptive measure</a:t>
            </a:r>
            <a:endParaRPr kumimoji="1" lang="ja-JP" altLang="en-US" sz="3600" dirty="0">
              <a:solidFill>
                <a:srgbClr val="FF0000"/>
              </a:solidFill>
            </a:endParaRPr>
          </a:p>
        </p:txBody>
      </p:sp>
      <p:cxnSp>
        <p:nvCxnSpPr>
          <p:cNvPr id="99" name="直線矢印コネクタ 98"/>
          <p:cNvCxnSpPr/>
          <p:nvPr/>
        </p:nvCxnSpPr>
        <p:spPr>
          <a:xfrm flipH="1">
            <a:off x="2336442" y="1567098"/>
            <a:ext cx="17339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2186919" y="1707477"/>
            <a:ext cx="1883503" cy="1228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a:stCxn id="97" idx="1"/>
          </p:cNvCxnSpPr>
          <p:nvPr/>
        </p:nvCxnSpPr>
        <p:spPr>
          <a:xfrm flipH="1">
            <a:off x="1851702" y="1763696"/>
            <a:ext cx="2218720" cy="26659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a:stCxn id="97" idx="1"/>
          </p:cNvCxnSpPr>
          <p:nvPr/>
        </p:nvCxnSpPr>
        <p:spPr>
          <a:xfrm flipH="1">
            <a:off x="1702880" y="1763696"/>
            <a:ext cx="2367542" cy="40846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H="1">
            <a:off x="3888565" y="2321487"/>
            <a:ext cx="697366" cy="1221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5332134" y="2327905"/>
            <a:ext cx="987777" cy="1179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strips(downLeft)">
                                      <p:cBhvr>
                                        <p:cTn id="11" dur="500"/>
                                        <p:tgtEl>
                                          <p:spTgt spid="99"/>
                                        </p:tgtEl>
                                      </p:cBhvr>
                                    </p:animEffect>
                                  </p:childTnLst>
                                </p:cTn>
                              </p:par>
                              <p:par>
                                <p:cTn id="12" presetID="18" presetClass="entr" presetSubtype="12" fill="hold" nodeType="with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strips(downLeft)">
                                      <p:cBhvr>
                                        <p:cTn id="14" dur="500"/>
                                        <p:tgtEl>
                                          <p:spTgt spid="100"/>
                                        </p:tgtEl>
                                      </p:cBhvr>
                                    </p:animEffect>
                                  </p:childTnLst>
                                </p:cTn>
                              </p:par>
                              <p:par>
                                <p:cTn id="15" presetID="18" presetClass="entr" presetSubtype="12"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strips(downLeft)">
                                      <p:cBhvr>
                                        <p:cTn id="17" dur="500"/>
                                        <p:tgtEl>
                                          <p:spTgt spid="102"/>
                                        </p:tgtEl>
                                      </p:cBhvr>
                                    </p:animEffect>
                                  </p:childTnLst>
                                </p:cTn>
                              </p:par>
                              <p:par>
                                <p:cTn id="18" presetID="18" presetClass="entr" presetSubtype="12"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strips(downLeft)">
                                      <p:cBhvr>
                                        <p:cTn id="20" dur="500"/>
                                        <p:tgtEl>
                                          <p:spTgt spid="104"/>
                                        </p:tgtEl>
                                      </p:cBhvr>
                                    </p:animEffect>
                                  </p:childTnLst>
                                </p:cTn>
                              </p:par>
                              <p:par>
                                <p:cTn id="21" presetID="18" presetClass="entr" presetSubtype="12"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strips(downLeft)">
                                      <p:cBhvr>
                                        <p:cTn id="23" dur="500"/>
                                        <p:tgtEl>
                                          <p:spTgt spid="118"/>
                                        </p:tgtEl>
                                      </p:cBhvr>
                                    </p:animEffect>
                                  </p:childTnLst>
                                </p:cTn>
                              </p:par>
                              <p:par>
                                <p:cTn id="24" presetID="18" presetClass="entr" presetSubtype="12" fill="hold"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strips(downLeft)">
                                      <p:cBhvr>
                                        <p:cTn id="2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869" y="-310289"/>
            <a:ext cx="8676409" cy="1325563"/>
          </a:xfrm>
        </p:spPr>
        <p:txBody>
          <a:bodyPr>
            <a:normAutofit/>
          </a:bodyPr>
          <a:lstStyle/>
          <a:p>
            <a:pPr algn="ctr"/>
            <a:r>
              <a:rPr kumimoji="1" lang="en-US" altLang="ja-JP" sz="2800" dirty="0" smtClean="0"/>
              <a:t>Prescriptive measures for promoting cooperation</a:t>
            </a:r>
            <a:endParaRPr kumimoji="1" lang="ja-JP" altLang="en-US" sz="2800" dirty="0"/>
          </a:p>
        </p:txBody>
      </p:sp>
      <p:cxnSp>
        <p:nvCxnSpPr>
          <p:cNvPr id="5" name="直線コネクタ 4"/>
          <p:cNvCxnSpPr/>
          <p:nvPr/>
        </p:nvCxnSpPr>
        <p:spPr>
          <a:xfrm>
            <a:off x="762073" y="633842"/>
            <a:ext cx="763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026" name="Picture 2" descr="DSCN3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765" y="756464"/>
            <a:ext cx="3404714" cy="254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407" y="756464"/>
            <a:ext cx="3391669" cy="2543752"/>
          </a:xfrm>
          <a:prstGeom prst="rect">
            <a:avLst/>
          </a:prstGeom>
        </p:spPr>
      </p:pic>
      <p:pic>
        <p:nvPicPr>
          <p:cNvPr id="7" name="コンテンツ プレースホルダー 3"/>
          <p:cNvPicPr/>
          <p:nvPr/>
        </p:nvPicPr>
        <p:blipFill>
          <a:blip r:embed="rId5">
            <a:extLst>
              <a:ext uri="{28A0092B-C50C-407E-A947-70E740481C1C}">
                <a14:useLocalDpi xmlns:a14="http://schemas.microsoft.com/office/drawing/2010/main" val="0"/>
              </a:ext>
            </a:extLst>
          </a:blip>
          <a:stretch>
            <a:fillRect/>
          </a:stretch>
        </p:blipFill>
        <p:spPr>
          <a:xfrm>
            <a:off x="886765" y="3980929"/>
            <a:ext cx="3404714" cy="2553178"/>
          </a:xfrm>
          <a:prstGeom prst="rect">
            <a:avLst/>
          </a:prstGeom>
        </p:spPr>
      </p:pic>
      <p:sp>
        <p:nvSpPr>
          <p:cNvPr id="4" name="テキスト ボックス 3"/>
          <p:cNvSpPr txBox="1"/>
          <p:nvPr/>
        </p:nvSpPr>
        <p:spPr>
          <a:xfrm>
            <a:off x="762073" y="3300216"/>
            <a:ext cx="3657634" cy="584775"/>
          </a:xfrm>
          <a:prstGeom prst="rect">
            <a:avLst/>
          </a:prstGeom>
          <a:noFill/>
        </p:spPr>
        <p:txBody>
          <a:bodyPr wrap="square" rtlCol="0">
            <a:spAutoFit/>
          </a:bodyPr>
          <a:lstStyle/>
          <a:p>
            <a:r>
              <a:rPr kumimoji="1" lang="en-US" altLang="ja-JP" sz="1600" dirty="0" smtClean="0">
                <a:solidFill>
                  <a:srgbClr val="0000FF"/>
                </a:solidFill>
              </a:rPr>
              <a:t>Environmental education for “smart” use of electricity</a:t>
            </a:r>
            <a:endParaRPr kumimoji="1" lang="ja-JP" altLang="en-US" sz="1600" dirty="0">
              <a:solidFill>
                <a:srgbClr val="0000FF"/>
              </a:solidFill>
            </a:endParaRPr>
          </a:p>
        </p:txBody>
      </p:sp>
      <p:sp>
        <p:nvSpPr>
          <p:cNvPr id="8" name="テキスト ボックス 7"/>
          <p:cNvSpPr txBox="1"/>
          <p:nvPr/>
        </p:nvSpPr>
        <p:spPr>
          <a:xfrm>
            <a:off x="4861407" y="3300216"/>
            <a:ext cx="3666325" cy="338554"/>
          </a:xfrm>
          <a:prstGeom prst="rect">
            <a:avLst/>
          </a:prstGeom>
          <a:noFill/>
        </p:spPr>
        <p:txBody>
          <a:bodyPr wrap="none" rtlCol="0">
            <a:spAutoFit/>
          </a:bodyPr>
          <a:lstStyle/>
          <a:p>
            <a:r>
              <a:rPr kumimoji="1" lang="en-US" altLang="ja-JP" sz="1600" dirty="0" smtClean="0">
                <a:solidFill>
                  <a:srgbClr val="0000FF"/>
                </a:solidFill>
              </a:rPr>
              <a:t>“Community memory map” for civic pride</a:t>
            </a:r>
            <a:endParaRPr kumimoji="1" lang="ja-JP" altLang="en-US" sz="1600" dirty="0">
              <a:solidFill>
                <a:srgbClr val="0000FF"/>
              </a:solidFill>
            </a:endParaRPr>
          </a:p>
        </p:txBody>
      </p:sp>
      <p:sp>
        <p:nvSpPr>
          <p:cNvPr id="10" name="テキスト ボックス 9"/>
          <p:cNvSpPr txBox="1"/>
          <p:nvPr/>
        </p:nvSpPr>
        <p:spPr>
          <a:xfrm>
            <a:off x="762073" y="6534107"/>
            <a:ext cx="3143874" cy="338554"/>
          </a:xfrm>
          <a:prstGeom prst="rect">
            <a:avLst/>
          </a:prstGeom>
          <a:noFill/>
        </p:spPr>
        <p:txBody>
          <a:bodyPr wrap="none" rtlCol="0">
            <a:spAutoFit/>
          </a:bodyPr>
          <a:lstStyle/>
          <a:p>
            <a:r>
              <a:rPr kumimoji="1" lang="en-US" altLang="ja-JP" sz="1600" dirty="0" smtClean="0">
                <a:solidFill>
                  <a:srgbClr val="0000FF"/>
                </a:solidFill>
              </a:rPr>
              <a:t>Walking </a:t>
            </a:r>
            <a:r>
              <a:rPr lang="en-US" altLang="ja-JP" sz="1600" dirty="0" smtClean="0">
                <a:solidFill>
                  <a:srgbClr val="0000FF"/>
                </a:solidFill>
              </a:rPr>
              <a:t>event</a:t>
            </a:r>
            <a:r>
              <a:rPr kumimoji="1" lang="en-US" altLang="ja-JP" sz="1600" dirty="0" smtClean="0">
                <a:solidFill>
                  <a:srgbClr val="0000FF"/>
                </a:solidFill>
              </a:rPr>
              <a:t> for place attachment</a:t>
            </a:r>
            <a:endParaRPr kumimoji="1" lang="ja-JP" altLang="en-US" sz="1600" dirty="0">
              <a:solidFill>
                <a:srgbClr val="0000FF"/>
              </a:solidFill>
            </a:endParaRPr>
          </a:p>
        </p:txBody>
      </p:sp>
      <p:sp>
        <p:nvSpPr>
          <p:cNvPr id="11" name="テキスト ボックス 10"/>
          <p:cNvSpPr txBox="1"/>
          <p:nvPr/>
        </p:nvSpPr>
        <p:spPr>
          <a:xfrm>
            <a:off x="7092950" y="5872387"/>
            <a:ext cx="1715470" cy="830997"/>
          </a:xfrm>
          <a:prstGeom prst="rect">
            <a:avLst/>
          </a:prstGeom>
          <a:noFill/>
        </p:spPr>
        <p:txBody>
          <a:bodyPr wrap="none" rtlCol="0">
            <a:spAutoFit/>
          </a:bodyPr>
          <a:lstStyle/>
          <a:p>
            <a:r>
              <a:rPr lang="en-US" altLang="ja-JP" sz="1600" dirty="0" smtClean="0">
                <a:solidFill>
                  <a:srgbClr val="0000FF"/>
                </a:solidFill>
              </a:rPr>
              <a:t>Trust formation </a:t>
            </a:r>
          </a:p>
          <a:p>
            <a:r>
              <a:rPr lang="en-US" altLang="ja-JP" sz="1600" dirty="0" smtClean="0">
                <a:solidFill>
                  <a:srgbClr val="0000FF"/>
                </a:solidFill>
              </a:rPr>
              <a:t>around relocation </a:t>
            </a:r>
          </a:p>
          <a:p>
            <a:r>
              <a:rPr lang="en-US" altLang="ja-JP" sz="1600" dirty="0" smtClean="0">
                <a:solidFill>
                  <a:srgbClr val="0000FF"/>
                </a:solidFill>
              </a:rPr>
              <a:t>program</a:t>
            </a:r>
            <a:endParaRPr kumimoji="1" lang="ja-JP" altLang="en-US" sz="1600" dirty="0">
              <a:solidFill>
                <a:srgbClr val="0000FF"/>
              </a:solidFill>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5147" y="3818982"/>
            <a:ext cx="2157803" cy="2877071"/>
          </a:xfrm>
          <a:prstGeom prst="rect">
            <a:avLst/>
          </a:prstGeom>
        </p:spPr>
      </p:pic>
    </p:spTree>
    <p:extLst>
      <p:ext uri="{BB962C8B-B14F-4D97-AF65-F5344CB8AC3E}">
        <p14:creationId xmlns:p14="http://schemas.microsoft.com/office/powerpoint/2010/main" val="282980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869" y="43005"/>
            <a:ext cx="8676409" cy="1325563"/>
          </a:xfrm>
        </p:spPr>
        <p:txBody>
          <a:bodyPr>
            <a:normAutofit/>
          </a:bodyPr>
          <a:lstStyle/>
          <a:p>
            <a:pPr algn="ctr"/>
            <a:r>
              <a:rPr kumimoji="1" lang="en-US" altLang="ja-JP" sz="3200" dirty="0" smtClean="0"/>
              <a:t>The Roles of Social Psychology in Civil Engineering</a:t>
            </a:r>
            <a:endParaRPr kumimoji="1" lang="ja-JP" altLang="en-US" sz="3200" dirty="0"/>
          </a:p>
        </p:txBody>
      </p:sp>
      <p:sp>
        <p:nvSpPr>
          <p:cNvPr id="3" name="コンテンツ プレースホルダー 2"/>
          <p:cNvSpPr>
            <a:spLocks noGrp="1"/>
          </p:cNvSpPr>
          <p:nvPr>
            <p:ph idx="1"/>
          </p:nvPr>
        </p:nvSpPr>
        <p:spPr>
          <a:xfrm>
            <a:off x="456072" y="1763279"/>
            <a:ext cx="8460205" cy="4351338"/>
          </a:xfrm>
        </p:spPr>
        <p:txBody>
          <a:bodyPr>
            <a:normAutofit/>
          </a:bodyPr>
          <a:lstStyle/>
          <a:p>
            <a:pPr>
              <a:lnSpc>
                <a:spcPct val="100000"/>
              </a:lnSpc>
            </a:pPr>
            <a:r>
              <a:rPr kumimoji="1" lang="en-US" altLang="ja-JP" sz="3200" dirty="0" smtClean="0"/>
              <a:t>Social psychology is just one of various approaches of social sciences.</a:t>
            </a:r>
          </a:p>
          <a:p>
            <a:pPr>
              <a:lnSpc>
                <a:spcPct val="100000"/>
              </a:lnSpc>
            </a:pPr>
            <a:r>
              <a:rPr lang="en-US" altLang="ja-JP" sz="3200" dirty="0" smtClean="0"/>
              <a:t>But, this approach, through </a:t>
            </a:r>
            <a:r>
              <a:rPr lang="en-US" altLang="ja-JP" sz="3200" dirty="0"/>
              <a:t>inducing attitude &amp; behavior changes, may make an important contribution to human well-being and “good society” which civil engineers seek to </a:t>
            </a:r>
            <a:r>
              <a:rPr lang="en-US" altLang="ja-JP" sz="3200" dirty="0" smtClean="0"/>
              <a:t>achieve.</a:t>
            </a:r>
            <a:endParaRPr kumimoji="1" lang="ja-JP" altLang="en-US" sz="3200" dirty="0"/>
          </a:p>
        </p:txBody>
      </p:sp>
      <p:cxnSp>
        <p:nvCxnSpPr>
          <p:cNvPr id="5" name="直線コネクタ 4"/>
          <p:cNvCxnSpPr/>
          <p:nvPr/>
        </p:nvCxnSpPr>
        <p:spPr>
          <a:xfrm>
            <a:off x="456073" y="1028700"/>
            <a:ext cx="8244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58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846" y="1538003"/>
            <a:ext cx="8562109" cy="2387600"/>
          </a:xfrm>
        </p:spPr>
        <p:txBody>
          <a:bodyPr anchor="ctr">
            <a:normAutofit/>
          </a:bodyPr>
          <a:lstStyle/>
          <a:p>
            <a:r>
              <a:rPr lang="en-US" altLang="ja-JP" sz="3600" b="1" dirty="0">
                <a:solidFill>
                  <a:srgbClr val="002060"/>
                </a:solidFill>
                <a:effectLst>
                  <a:outerShdw blurRad="38100" dist="38100" dir="2700000" algn="tl">
                    <a:srgbClr val="000000">
                      <a:alpha val="43137"/>
                    </a:srgbClr>
                  </a:outerShdw>
                </a:effectLst>
              </a:rPr>
              <a:t>Metacognitive Awareness of Unexpected Risk and a Method for its </a:t>
            </a:r>
            <a:r>
              <a:rPr lang="en-US" altLang="ja-JP" sz="3600" b="1" dirty="0" smtClean="0">
                <a:solidFill>
                  <a:srgbClr val="002060"/>
                </a:solidFill>
                <a:effectLst>
                  <a:outerShdw blurRad="38100" dist="38100" dir="2700000" algn="tl">
                    <a:srgbClr val="000000">
                      <a:alpha val="43137"/>
                    </a:srgbClr>
                  </a:outerShdw>
                </a:effectLst>
              </a:rPr>
              <a:t>Promotion</a:t>
            </a:r>
            <a:endParaRPr kumimoji="1" lang="ja-JP" altLang="en-US" sz="3600" dirty="0">
              <a:solidFill>
                <a:srgbClr val="00206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143000" y="4765821"/>
            <a:ext cx="6858000" cy="1655762"/>
          </a:xfrm>
        </p:spPr>
        <p:txBody>
          <a:bodyPr anchor="ctr">
            <a:normAutofit/>
          </a:bodyPr>
          <a:lstStyle/>
          <a:p>
            <a:r>
              <a:rPr kumimoji="1" lang="en-US" altLang="ja-JP" sz="3200" dirty="0" smtClean="0">
                <a:solidFill>
                  <a:srgbClr val="002060"/>
                </a:solidFill>
                <a:effectLst>
                  <a:outerShdw blurRad="38100" dist="38100" dir="2700000" algn="tl">
                    <a:srgbClr val="000000">
                      <a:alpha val="43137"/>
                    </a:srgbClr>
                  </a:outerShdw>
                </a:effectLst>
              </a:rPr>
              <a:t>Tsuyoshi</a:t>
            </a:r>
            <a:r>
              <a:rPr kumimoji="1" lang="ja-JP" altLang="en-US" sz="3200" dirty="0" smtClean="0">
                <a:solidFill>
                  <a:srgbClr val="002060"/>
                </a:solidFill>
                <a:effectLst>
                  <a:outerShdw blurRad="38100" dist="38100" dir="2700000" algn="tl">
                    <a:srgbClr val="000000">
                      <a:alpha val="43137"/>
                    </a:srgbClr>
                  </a:outerShdw>
                </a:effectLst>
              </a:rPr>
              <a:t> </a:t>
            </a:r>
            <a:r>
              <a:rPr kumimoji="1" lang="en-US" altLang="ja-JP" sz="3200" dirty="0" err="1" smtClean="0">
                <a:solidFill>
                  <a:srgbClr val="002060"/>
                </a:solidFill>
                <a:effectLst>
                  <a:outerShdw blurRad="38100" dist="38100" dir="2700000" algn="tl">
                    <a:srgbClr val="000000">
                      <a:alpha val="43137"/>
                    </a:srgbClr>
                  </a:outerShdw>
                </a:effectLst>
              </a:rPr>
              <a:t>Hatori</a:t>
            </a:r>
            <a:endParaRPr kumimoji="1" lang="en-US" altLang="ja-JP" sz="3200" dirty="0" smtClean="0">
              <a:solidFill>
                <a:srgbClr val="002060"/>
              </a:solidFill>
              <a:effectLst>
                <a:outerShdw blurRad="38100" dist="38100" dir="2700000" algn="tl">
                  <a:srgbClr val="000000">
                    <a:alpha val="43137"/>
                  </a:srgbClr>
                </a:outerShdw>
              </a:effectLst>
            </a:endParaRPr>
          </a:p>
          <a:p>
            <a:r>
              <a:rPr lang="ja-JP" altLang="en-US" sz="2800" dirty="0" smtClean="0">
                <a:solidFill>
                  <a:srgbClr val="002060"/>
                </a:solidFill>
                <a:effectLst>
                  <a:outerShdw blurRad="38100" dist="38100" dir="2700000" algn="tl">
                    <a:srgbClr val="000000">
                      <a:alpha val="43137"/>
                    </a:srgbClr>
                  </a:outerShdw>
                </a:effectLst>
              </a:rPr>
              <a:t>（</a:t>
            </a:r>
            <a:r>
              <a:rPr lang="en-US" altLang="ja-JP" sz="2800" dirty="0" smtClean="0">
                <a:solidFill>
                  <a:srgbClr val="002060"/>
                </a:solidFill>
                <a:effectLst>
                  <a:outerShdw blurRad="38100" dist="38100" dir="2700000" algn="tl">
                    <a:srgbClr val="000000">
                      <a:alpha val="43137"/>
                    </a:srgbClr>
                  </a:outerShdw>
                </a:effectLst>
              </a:rPr>
              <a:t>Ehime University</a:t>
            </a:r>
            <a:r>
              <a:rPr lang="ja-JP" altLang="en-US" sz="2800" dirty="0" smtClean="0">
                <a:solidFill>
                  <a:srgbClr val="002060"/>
                </a:solidFill>
                <a:effectLst>
                  <a:outerShdw blurRad="38100" dist="38100" dir="2700000" algn="tl">
                    <a:srgbClr val="000000">
                      <a:alpha val="43137"/>
                    </a:srgbClr>
                  </a:outerShdw>
                </a:effectLst>
              </a:rPr>
              <a:t>）</a:t>
            </a:r>
            <a:endParaRPr kumimoji="1" lang="ja-JP" altLang="en-US" sz="3200" dirty="0">
              <a:solidFill>
                <a:srgbClr val="002060"/>
              </a:solidFill>
              <a:effectLst>
                <a:outerShdw blurRad="38100" dist="38100" dir="2700000" algn="tl">
                  <a:srgbClr val="000000">
                    <a:alpha val="43137"/>
                  </a:srgbClr>
                </a:outerShdw>
              </a:effectLst>
            </a:endParaRPr>
          </a:p>
        </p:txBody>
      </p:sp>
      <p:cxnSp>
        <p:nvCxnSpPr>
          <p:cNvPr id="4" name="直線コネクタ 3"/>
          <p:cNvCxnSpPr/>
          <p:nvPr/>
        </p:nvCxnSpPr>
        <p:spPr>
          <a:xfrm>
            <a:off x="342900" y="3366653"/>
            <a:ext cx="8460000" cy="0"/>
          </a:xfrm>
          <a:prstGeom prst="line">
            <a:avLst/>
          </a:prstGeom>
          <a:ln w="28575">
            <a:solidFill>
              <a:schemeClr val="tx1">
                <a:lumMod val="75000"/>
                <a:lumOff val="25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483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3441</Words>
  <Application>Microsoft Office PowerPoint</Application>
  <PresentationFormat>On-screen Show (4:3)</PresentationFormat>
  <Paragraphs>360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テーマ</vt:lpstr>
      <vt:lpstr>Social Psychological Approach in Civil Engineering</vt:lpstr>
      <vt:lpstr>Fundamentals of Civil Engineering</vt:lpstr>
      <vt:lpstr>…However…</vt:lpstr>
      <vt:lpstr>…However…</vt:lpstr>
      <vt:lpstr>Social Dilemma</vt:lpstr>
      <vt:lpstr>Psychological Processes towards Cooperative Behavior</vt:lpstr>
      <vt:lpstr>Prescriptive measures for promoting cooperation</vt:lpstr>
      <vt:lpstr>The Roles of Social Psychology in Civil Engineering</vt:lpstr>
      <vt:lpstr>Metacognitive Awareness of Unexpected Risk and a Method for its Promotion</vt:lpstr>
      <vt:lpstr>How to deal with unexpected disasters?</vt:lpstr>
      <vt:lpstr>How to deal with unexpected disasters?</vt:lpstr>
      <vt:lpstr>Public Judgments of Disaster Risks</vt:lpstr>
      <vt:lpstr>PowerPoint Presentation</vt:lpstr>
      <vt:lpstr>Dunning = Kruger Effect (Kruger &amp; Dunning, 1999)</vt:lpstr>
      <vt:lpstr>Purpose of the Present Study</vt:lpstr>
      <vt:lpstr>Hazard Map</vt:lpstr>
      <vt:lpstr>Hazard Map</vt:lpstr>
      <vt:lpstr>Hazard Map with Reflective Thinking</vt:lpstr>
      <vt:lpstr>Experimental Procedure</vt:lpstr>
      <vt:lpstr>Experimental Procedure</vt:lpstr>
      <vt:lpstr>Experimental Procedure</vt:lpstr>
      <vt:lpstr>Experimental Procedure</vt:lpstr>
      <vt:lpstr>Results: Association between disaster awareness and metacognitive awareness</vt:lpstr>
      <vt:lpstr>Results: Differences between respondents’ estimates and estimates shown in Hazard Map </vt:lpstr>
      <vt:lpstr>Results: Changes in disaster awareness and metacognitive awareness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Psychological Approach in Civil Engineering</dc:title>
  <dc:creator>羽鳥剛史</dc:creator>
  <cp:lastModifiedBy>Bhairab KC</cp:lastModifiedBy>
  <cp:revision>43</cp:revision>
  <dcterms:created xsi:type="dcterms:W3CDTF">2017-03-04T12:49:10Z</dcterms:created>
  <dcterms:modified xsi:type="dcterms:W3CDTF">2017-03-10T12:02:55Z</dcterms:modified>
</cp:coreProperties>
</file>