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1" r:id="rId3"/>
    <p:sldId id="299" r:id="rId4"/>
    <p:sldId id="313" r:id="rId5"/>
    <p:sldId id="303" r:id="rId6"/>
    <p:sldId id="312" r:id="rId7"/>
    <p:sldId id="321" r:id="rId8"/>
    <p:sldId id="311" r:id="rId9"/>
    <p:sldId id="300" r:id="rId10"/>
    <p:sldId id="304" r:id="rId11"/>
    <p:sldId id="307" r:id="rId12"/>
    <p:sldId id="306" r:id="rId13"/>
    <p:sldId id="305" r:id="rId14"/>
    <p:sldId id="308" r:id="rId15"/>
    <p:sldId id="314" r:id="rId16"/>
    <p:sldId id="315" r:id="rId17"/>
    <p:sldId id="316" r:id="rId18"/>
    <p:sldId id="317" r:id="rId19"/>
    <p:sldId id="310" r:id="rId20"/>
    <p:sldId id="32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  <a:srgbClr val="B48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38" d="100"/>
          <a:sy n="38" d="100"/>
        </p:scale>
        <p:origin x="-90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68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66387-CB98-4B13-A809-1516C71A7411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FFA5C-E1A7-4009-938B-AA48F9BF7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FACE9-6097-4B01-84FE-23C65412E3F0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CFC9B-7590-414C-B04A-9B9764EA7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B496D3-C2F8-4398-AF63-34DDA2B9AE24}" type="datetimeFigureOut">
              <a:rPr lang="en-US" smtClean="0"/>
              <a:pPr/>
              <a:t>6/21/2014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621683-3A73-4319-9A56-3FB8D2A3EE2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81000" y="3048000"/>
            <a:ext cx="9829800" cy="1393825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Future Vision Of Nepal Engineers’ Association</a:t>
            </a:r>
            <a:br>
              <a:rPr lang="en-US" sz="36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EMPOWERING ENGINEERS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FOR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PROSPEROUS NEPAL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8686800" cy="1752600"/>
          </a:xfrm>
        </p:spPr>
        <p:txBody>
          <a:bodyPr>
            <a:normAutofit lnSpcReduction="10000"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Er. Dhruba Thapa</a:t>
            </a:r>
          </a:p>
          <a:p>
            <a:r>
              <a:rPr lang="en-US" dirty="0" smtClean="0"/>
              <a:t>President </a:t>
            </a:r>
          </a:p>
          <a:p>
            <a:r>
              <a:rPr lang="en-US" sz="2200" dirty="0" smtClean="0"/>
              <a:t>NEPAL ENGINEERS’ ASSOCIATION</a:t>
            </a:r>
            <a:endParaRPr lang="en-US" sz="22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0691" y="762000"/>
            <a:ext cx="106330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52600" y="381000"/>
            <a:ext cx="5791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467600" cy="762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Legal empowerment</a:t>
            </a:r>
            <a:endParaRPr lang="th-TH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 smtClean="0"/>
              <a:t>Involvement in all related policy level</a:t>
            </a:r>
          </a:p>
          <a:p>
            <a:pPr>
              <a:buNone/>
            </a:pPr>
            <a:endParaRPr lang="en-US" sz="4500" dirty="0" smtClean="0"/>
          </a:p>
          <a:p>
            <a:r>
              <a:rPr lang="en-US" sz="4500" dirty="0" smtClean="0"/>
              <a:t>Engineering job  to be performed by engineers.</a:t>
            </a:r>
          </a:p>
          <a:p>
            <a:pPr lvl="1"/>
            <a:r>
              <a:rPr lang="en-US" sz="4500" dirty="0" smtClean="0"/>
              <a:t>Design, estimation, tech. auditing &amp;  arbitration</a:t>
            </a:r>
          </a:p>
          <a:p>
            <a:pPr lvl="1">
              <a:buNone/>
            </a:pPr>
            <a:r>
              <a:rPr lang="en-US" sz="4500" dirty="0" smtClean="0"/>
              <a:t> </a:t>
            </a:r>
          </a:p>
          <a:p>
            <a:r>
              <a:rPr lang="en-US" sz="4500" dirty="0" smtClean="0"/>
              <a:t>Engineering Service Act</a:t>
            </a:r>
          </a:p>
          <a:p>
            <a:endParaRPr lang="en-US" sz="4500" dirty="0" smtClean="0"/>
          </a:p>
          <a:p>
            <a:r>
              <a:rPr lang="en-US" sz="4500" dirty="0" smtClean="0"/>
              <a:t>Ambiguity among acts  and regulation</a:t>
            </a:r>
          </a:p>
          <a:p>
            <a:endParaRPr lang="en-US" sz="4500" dirty="0" smtClean="0"/>
          </a:p>
          <a:p>
            <a:r>
              <a:rPr lang="en-US" sz="4500" dirty="0" smtClean="0"/>
              <a:t>LDO should be an engineer (Dev. Professionals ?)</a:t>
            </a:r>
          </a:p>
          <a:p>
            <a:pPr>
              <a:buNone/>
            </a:pPr>
            <a:r>
              <a:rPr lang="en-US" sz="4500" dirty="0" smtClean="0"/>
              <a:t>  </a:t>
            </a:r>
          </a:p>
          <a:p>
            <a:endParaRPr lang="en-US" dirty="0" smtClean="0"/>
          </a:p>
          <a:p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4088"/>
            <a:ext cx="7848600" cy="66751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Technical Empowerment</a:t>
            </a:r>
            <a:endParaRPr lang="th-TH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Establishment of  Tech. University.</a:t>
            </a:r>
          </a:p>
          <a:p>
            <a:endParaRPr lang="en-US" dirty="0" smtClean="0"/>
          </a:p>
          <a:p>
            <a:r>
              <a:rPr lang="en-US" dirty="0" smtClean="0"/>
              <a:t>Eng.  Staff College</a:t>
            </a:r>
          </a:p>
          <a:p>
            <a:endParaRPr lang="en-US" dirty="0" smtClean="0"/>
          </a:p>
          <a:p>
            <a:r>
              <a:rPr lang="en-US" dirty="0" smtClean="0"/>
              <a:t>Concept of Internship and orientation training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Sufficient budget allocation for HR Dev</a:t>
            </a:r>
          </a:p>
          <a:p>
            <a:endParaRPr lang="en-US" dirty="0" smtClean="0"/>
          </a:p>
          <a:p>
            <a:r>
              <a:rPr lang="en-US" dirty="0" smtClean="0"/>
              <a:t>R &amp; D Unit (Innovative technology)</a:t>
            </a:r>
          </a:p>
          <a:p>
            <a:pPr lvl="1"/>
            <a:r>
              <a:rPr lang="en-US" dirty="0" smtClean="0"/>
              <a:t>Study </a:t>
            </a:r>
            <a:r>
              <a:rPr lang="en-US" dirty="0" err="1" smtClean="0"/>
              <a:t>Centres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762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Managerial Empowerment</a:t>
            </a:r>
            <a:endParaRPr lang="th-TH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Management is a skill, rather  knack.</a:t>
            </a:r>
          </a:p>
          <a:p>
            <a:endParaRPr lang="en-US" dirty="0" smtClean="0"/>
          </a:p>
          <a:p>
            <a:r>
              <a:rPr lang="en-US" dirty="0" smtClean="0"/>
              <a:t>Vital to complete  job with Time, Cost &amp; Quality</a:t>
            </a:r>
          </a:p>
          <a:p>
            <a:endParaRPr lang="en-US" dirty="0" smtClean="0"/>
          </a:p>
          <a:p>
            <a:r>
              <a:rPr lang="en-US" dirty="0" smtClean="0"/>
              <a:t>Engineers are weaker </a:t>
            </a:r>
          </a:p>
          <a:p>
            <a:endParaRPr lang="en-US" dirty="0" smtClean="0"/>
          </a:p>
          <a:p>
            <a:r>
              <a:rPr lang="en-US" dirty="0" smtClean="0"/>
              <a:t>No synergetic  effect</a:t>
            </a:r>
          </a:p>
          <a:p>
            <a:endParaRPr lang="en-US" dirty="0" smtClean="0"/>
          </a:p>
          <a:p>
            <a:r>
              <a:rPr lang="en-US" dirty="0" smtClean="0"/>
              <a:t>To be incorporated in the Eng. course</a:t>
            </a:r>
          </a:p>
          <a:p>
            <a:endParaRPr lang="en-US" dirty="0" smtClean="0"/>
          </a:p>
          <a:p>
            <a:r>
              <a:rPr lang="en-US" dirty="0" smtClean="0"/>
              <a:t>Training is  necessary.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Political Empowering</a:t>
            </a:r>
            <a:endParaRPr lang="th-TH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Inclusion of engineers in the decision making process</a:t>
            </a:r>
          </a:p>
          <a:p>
            <a:pPr lvl="1"/>
            <a:r>
              <a:rPr lang="en-US" sz="2800" dirty="0" smtClean="0"/>
              <a:t>National and Local level project planning</a:t>
            </a:r>
          </a:p>
          <a:p>
            <a:pPr lvl="1"/>
            <a:r>
              <a:rPr lang="en-US" sz="2800" dirty="0" smtClean="0"/>
              <a:t>Policy making related to development  works</a:t>
            </a:r>
          </a:p>
          <a:p>
            <a:endParaRPr lang="en-US" sz="2800" dirty="0" smtClean="0"/>
          </a:p>
          <a:p>
            <a:r>
              <a:rPr lang="en-US" sz="2800" dirty="0" smtClean="0"/>
              <a:t>More and more engineers’ involvement in politics</a:t>
            </a:r>
          </a:p>
          <a:p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04088"/>
            <a:ext cx="7772400" cy="6675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Social Empowerment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Image building</a:t>
            </a:r>
          </a:p>
          <a:p>
            <a:pPr lvl="1"/>
            <a:r>
              <a:rPr lang="en-US" dirty="0" smtClean="0"/>
              <a:t>Service  delivery </a:t>
            </a:r>
          </a:p>
          <a:p>
            <a:pPr lvl="1"/>
            <a:r>
              <a:rPr lang="en-US" dirty="0" smtClean="0"/>
              <a:t>Quality of work</a:t>
            </a:r>
          </a:p>
          <a:p>
            <a:pPr lvl="1"/>
            <a:r>
              <a:rPr lang="en-US" dirty="0" smtClean="0"/>
              <a:t>Self  realization (individual effort)</a:t>
            </a:r>
          </a:p>
          <a:p>
            <a:r>
              <a:rPr lang="en-US" dirty="0" smtClean="0"/>
              <a:t>Incorporation of social studies in the course</a:t>
            </a:r>
          </a:p>
          <a:p>
            <a:r>
              <a:rPr lang="en-US" dirty="0" smtClean="0"/>
              <a:t>Appreciative role of organization like NEA, NEC</a:t>
            </a:r>
          </a:p>
          <a:p>
            <a:r>
              <a:rPr lang="en-US" dirty="0" smtClean="0"/>
              <a:t>Marketing/Publicity</a:t>
            </a:r>
          </a:p>
          <a:p>
            <a:pPr lvl="1"/>
            <a:r>
              <a:rPr lang="en-US" dirty="0" smtClean="0"/>
              <a:t>Of profession</a:t>
            </a:r>
          </a:p>
          <a:p>
            <a:pPr lvl="1"/>
            <a:r>
              <a:rPr lang="en-US" dirty="0" smtClean="0"/>
              <a:t>Of  role, importance and contribution </a:t>
            </a:r>
          </a:p>
          <a:p>
            <a:pPr lvl="1"/>
            <a:r>
              <a:rPr lang="en-US" dirty="0" smtClean="0"/>
              <a:t>Achievements and remarkable works</a:t>
            </a:r>
          </a:p>
          <a:p>
            <a:r>
              <a:rPr lang="en-US" dirty="0" smtClean="0"/>
              <a:t>Media support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NEA Vision</a:t>
            </a:r>
            <a:endParaRPr lang="th-TH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r>
              <a:rPr lang="en-US" dirty="0" smtClean="0"/>
              <a:t> Establishment of Engineering College</a:t>
            </a:r>
          </a:p>
          <a:p>
            <a:endParaRPr lang="en-US" dirty="0" smtClean="0"/>
          </a:p>
          <a:p>
            <a:r>
              <a:rPr lang="en-US" dirty="0" smtClean="0"/>
              <a:t>Tabulation of Engineering Service Act to the parliament and lobbing for approval (passing and  activation the same)</a:t>
            </a:r>
          </a:p>
          <a:p>
            <a:endParaRPr lang="en-US" dirty="0" smtClean="0"/>
          </a:p>
          <a:p>
            <a:r>
              <a:rPr lang="en-US" dirty="0" smtClean="0"/>
              <a:t>Start the study  centre at least in 3 areas </a:t>
            </a:r>
          </a:p>
          <a:p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b="1" dirty="0" smtClean="0"/>
              <a:t>NEA Vision…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Management of  Youth Engineer</a:t>
            </a:r>
            <a:r>
              <a:rPr lang="en-US" dirty="0" smtClean="0"/>
              <a:t>	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Major Challenges 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Brain drain  ruins the country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Loss of high investment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No  Financial returns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No good quality HR in the country</a:t>
            </a:r>
          </a:p>
          <a:p>
            <a:r>
              <a:rPr lang="en-US" dirty="0" smtClean="0"/>
              <a:t>Prescription </a:t>
            </a:r>
          </a:p>
          <a:p>
            <a:pPr lvl="1"/>
            <a:r>
              <a:rPr lang="en-US" dirty="0" smtClean="0"/>
              <a:t>Employment cell</a:t>
            </a:r>
          </a:p>
          <a:p>
            <a:pPr lvl="1"/>
            <a:r>
              <a:rPr lang="en-US" dirty="0" smtClean="0"/>
              <a:t>Lobbing to create more posts (public and private sector)</a:t>
            </a:r>
          </a:p>
          <a:p>
            <a:r>
              <a:rPr lang="en-US" dirty="0" smtClean="0"/>
              <a:t>Not sufficient/ Not the solution</a:t>
            </a:r>
          </a:p>
          <a:p>
            <a:pPr lvl="2">
              <a:buNone/>
            </a:pP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NEA Vision….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Way out..</a:t>
            </a:r>
          </a:p>
          <a:p>
            <a:r>
              <a:rPr lang="en-US" dirty="0" smtClean="0"/>
              <a:t>Self  Employment Promotion				</a:t>
            </a:r>
          </a:p>
          <a:p>
            <a:pPr>
              <a:buNone/>
            </a:pPr>
            <a:r>
              <a:rPr lang="en-US" dirty="0" smtClean="0"/>
              <a:t>		Engineers  must be job providers</a:t>
            </a:r>
          </a:p>
          <a:p>
            <a:pPr lvl="1"/>
            <a:r>
              <a:rPr lang="en-US" dirty="0" smtClean="0"/>
              <a:t>Motivating  young engineers towards entrepreneurship </a:t>
            </a:r>
          </a:p>
          <a:p>
            <a:pPr lvl="1"/>
            <a:r>
              <a:rPr lang="en-US" dirty="0" smtClean="0"/>
              <a:t>Providing entrepreneurship training</a:t>
            </a:r>
          </a:p>
          <a:p>
            <a:pPr lvl="1"/>
            <a:r>
              <a:rPr lang="en-US" dirty="0" smtClean="0"/>
              <a:t>Develop confidence </a:t>
            </a:r>
          </a:p>
          <a:p>
            <a:pPr lvl="1"/>
            <a:r>
              <a:rPr lang="en-US" dirty="0" smtClean="0"/>
              <a:t>Easy loan from bank</a:t>
            </a:r>
          </a:p>
          <a:p>
            <a:pPr lvl="1"/>
            <a:r>
              <a:rPr lang="en-US" dirty="0" smtClean="0"/>
              <a:t>Arrangement of business incubation </a:t>
            </a:r>
          </a:p>
          <a:p>
            <a:pPr lvl="1"/>
            <a:r>
              <a:rPr lang="en-US" dirty="0" smtClean="0"/>
              <a:t>Other required supports</a:t>
            </a:r>
          </a:p>
          <a:p>
            <a:pPr lvl="1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Not an Easy Task but may be the Right </a:t>
            </a:r>
            <a:r>
              <a:rPr lang="en-US" dirty="0" err="1" smtClean="0">
                <a:solidFill>
                  <a:srgbClr val="FF0000"/>
                </a:solidFill>
              </a:rPr>
              <a:t>Madicine</a:t>
            </a:r>
            <a:r>
              <a:rPr lang="en-US" dirty="0" smtClean="0">
                <a:solidFill>
                  <a:srgbClr val="FF0000"/>
                </a:solidFill>
              </a:rPr>
              <a:t> !!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b="1" dirty="0" smtClean="0"/>
              <a:t>NEA Vision….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Digitization of NEA</a:t>
            </a:r>
          </a:p>
          <a:p>
            <a:pPr lvl="1"/>
            <a:r>
              <a:rPr lang="en-US" dirty="0" smtClean="0"/>
              <a:t>Data Base</a:t>
            </a:r>
          </a:p>
          <a:p>
            <a:pPr lvl="1"/>
            <a:r>
              <a:rPr lang="en-US" dirty="0" smtClean="0"/>
              <a:t>Status update online</a:t>
            </a:r>
          </a:p>
          <a:p>
            <a:pPr lvl="1"/>
            <a:r>
              <a:rPr lang="en-US" dirty="0" smtClean="0"/>
              <a:t>Renewal and up-gradation of membership online</a:t>
            </a:r>
          </a:p>
          <a:p>
            <a:pPr lvl="1"/>
            <a:r>
              <a:rPr lang="en-US" dirty="0" smtClean="0"/>
              <a:t>Online voting ( may be in later stage)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Engineers Social Responsibility (Social Work)</a:t>
            </a:r>
          </a:p>
          <a:p>
            <a:r>
              <a:rPr lang="en-US" dirty="0" smtClean="0"/>
              <a:t>Other contemporary Issues  are to be resolved</a:t>
            </a:r>
          </a:p>
          <a:p>
            <a:pPr lvl="2"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NEA Day 3rd </a:t>
            </a:r>
            <a:r>
              <a:rPr lang="en-US" sz="3200" dirty="0" err="1" smtClean="0">
                <a:solidFill>
                  <a:srgbClr val="FF0000"/>
                </a:solidFill>
              </a:rPr>
              <a:t>Shrawan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lvl="1"/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Conclusion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Ownership  of the concept of “Empowering Engineers”</a:t>
            </a:r>
          </a:p>
          <a:p>
            <a:endParaRPr lang="en-US" dirty="0" smtClean="0"/>
          </a:p>
          <a:p>
            <a:r>
              <a:rPr lang="en-US" dirty="0" smtClean="0"/>
              <a:t>Support from all the engineers and organizations</a:t>
            </a:r>
          </a:p>
          <a:p>
            <a:endParaRPr lang="en-US" dirty="0" smtClean="0"/>
          </a:p>
          <a:p>
            <a:r>
              <a:rPr lang="en-US" dirty="0" smtClean="0"/>
              <a:t>Many problems will be solved if we can give a break through for  the common goal</a:t>
            </a:r>
          </a:p>
          <a:p>
            <a:pPr algn="ctr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Empower  yourself !</a:t>
            </a:r>
          </a:p>
          <a:p>
            <a:pPr algn="ctr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Empower  your community !!</a:t>
            </a:r>
          </a:p>
          <a:p>
            <a:pPr algn="ctr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Empower the nation !!!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b="1" dirty="0" smtClean="0"/>
              <a:t>Role of Engineers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Engineers are the creator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Presently, all human activities  are  based on engineering. From the very moment  we weak up, till go to bed, we make use of engineering piece of work.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No life  in the modern days can be imagined without engineering</a:t>
            </a:r>
          </a:p>
          <a:p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38400" y="0"/>
            <a:ext cx="441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57200"/>
            <a:ext cx="4267200" cy="762000"/>
          </a:xfrm>
        </p:spPr>
        <p:txBody>
          <a:bodyPr>
            <a:normAutofit fontScale="90000"/>
          </a:bodyPr>
          <a:lstStyle/>
          <a:p>
            <a:endParaRPr lang="th-TH" dirty="0"/>
          </a:p>
        </p:txBody>
      </p:sp>
      <p:pic>
        <p:nvPicPr>
          <p:cNvPr id="4" name="Content Placeholder 3" descr="20140529_1823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2400300" y="114300"/>
            <a:ext cx="6858000" cy="6629400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76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48768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Thank you</a:t>
            </a:r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Infrastructure Development</a:t>
            </a:r>
            <a:endParaRPr lang="th-TH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	Very important  for the overall development of the country.</a:t>
            </a:r>
          </a:p>
          <a:p>
            <a:pPr>
              <a:buNone/>
            </a:pPr>
            <a:r>
              <a:rPr lang="en-US" sz="3200" b="1" dirty="0" smtClean="0"/>
              <a:t>In Nepalese Context	</a:t>
            </a:r>
          </a:p>
          <a:p>
            <a:pPr>
              <a:buNone/>
            </a:pPr>
            <a:r>
              <a:rPr lang="en-US" sz="3200" dirty="0" smtClean="0"/>
              <a:t>	Underdeveloped country</a:t>
            </a:r>
          </a:p>
          <a:p>
            <a:pPr>
              <a:buNone/>
            </a:pPr>
            <a:r>
              <a:rPr lang="en-US" sz="3200" dirty="0" smtClean="0"/>
              <a:t>	Very  less infrastructural ( both rural  urban).</a:t>
            </a:r>
          </a:p>
          <a:p>
            <a:pPr>
              <a:buNone/>
            </a:pPr>
            <a:r>
              <a:rPr lang="en-US" sz="3200" dirty="0" smtClean="0"/>
              <a:t>	Scattered settlements pattern .</a:t>
            </a:r>
          </a:p>
          <a:p>
            <a:pPr>
              <a:buNone/>
            </a:pPr>
            <a:r>
              <a:rPr lang="en-US" sz="3200" dirty="0" smtClean="0"/>
              <a:t>	Poor people (</a:t>
            </a:r>
            <a:r>
              <a:rPr lang="en-US" sz="3200" dirty="0" err="1" smtClean="0"/>
              <a:t>Labour</a:t>
            </a:r>
            <a:r>
              <a:rPr lang="en-US" sz="3200" dirty="0" smtClean="0"/>
              <a:t> intensive  project can contribute)</a:t>
            </a:r>
          </a:p>
          <a:p>
            <a:pPr>
              <a:buNone/>
            </a:pPr>
            <a:r>
              <a:rPr lang="en-US" sz="3200" dirty="0" smtClean="0"/>
              <a:t>	Federal system( if it happens) ?</a:t>
            </a:r>
          </a:p>
          <a:p>
            <a:pPr>
              <a:buNone/>
            </a:pPr>
            <a:endParaRPr lang="en-US" sz="3200" dirty="0" smtClean="0"/>
          </a:p>
          <a:p>
            <a:endParaRPr lang="th-TH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Why 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Infra structure  developments cause to increase  productivity  then economic  activities.</a:t>
            </a:r>
          </a:p>
          <a:p>
            <a:r>
              <a:rPr lang="en-US" sz="3200" dirty="0" smtClean="0"/>
              <a:t>Helps to increase GDP and create employment </a:t>
            </a:r>
            <a:endParaRPr lang="en-US" sz="4000" dirty="0" smtClean="0"/>
          </a:p>
          <a:p>
            <a:r>
              <a:rPr lang="en-US" sz="3200" dirty="0" smtClean="0"/>
              <a:t> Improves lifestyle </a:t>
            </a:r>
          </a:p>
          <a:p>
            <a:r>
              <a:rPr lang="en-US" sz="3200" dirty="0" smtClean="0"/>
              <a:t>Contributes to  restore/ keep PEACE in the society</a:t>
            </a:r>
          </a:p>
          <a:p>
            <a:r>
              <a:rPr lang="en-US" sz="3200" dirty="0" smtClean="0"/>
              <a:t>Helps to stabilize the Politics </a:t>
            </a:r>
          </a:p>
          <a:p>
            <a:endParaRPr lang="en-US" sz="3200" dirty="0" smtClean="0"/>
          </a:p>
          <a:p>
            <a:pPr>
              <a:buNone/>
            </a:pPr>
            <a:endParaRPr lang="th-TH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Major Issues in Dev. Sector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Policy 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Less  engineering input  in project planning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Institutional problems </a:t>
            </a:r>
          </a:p>
          <a:p>
            <a:endParaRPr lang="en-US" sz="3200" dirty="0" smtClean="0"/>
          </a:p>
          <a:p>
            <a:r>
              <a:rPr lang="en-US" sz="3200" dirty="0" smtClean="0"/>
              <a:t>Ambiguity in role &amp; responsibility</a:t>
            </a:r>
          </a:p>
          <a:p>
            <a:pPr>
              <a:buNone/>
            </a:pPr>
            <a:endParaRPr lang="en-US" sz="3200" dirty="0" smtClean="0"/>
          </a:p>
          <a:p>
            <a:endParaRPr lang="en-US" sz="3200" dirty="0" smtClean="0"/>
          </a:p>
          <a:p>
            <a:pPr>
              <a:buNone/>
            </a:pPr>
            <a:endParaRPr lang="th-TH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Major Issues in Dev. Sector….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n-US" dirty="0" smtClean="0"/>
          </a:p>
          <a:p>
            <a:r>
              <a:rPr lang="en-US" sz="3200" dirty="0" smtClean="0"/>
              <a:t>Misuse  of   budget (Bull Dozer Culture and Spread/scattered  investment) in Rural Sector</a:t>
            </a:r>
          </a:p>
          <a:p>
            <a:pPr lvl="1"/>
            <a:r>
              <a:rPr lang="en-US" sz="3200" dirty="0" smtClean="0"/>
              <a:t>No return</a:t>
            </a:r>
          </a:p>
          <a:p>
            <a:pPr lvl="1"/>
            <a:r>
              <a:rPr lang="en-US" sz="3200" dirty="0" smtClean="0"/>
              <a:t>No data base </a:t>
            </a:r>
          </a:p>
          <a:p>
            <a:pPr lvl="1"/>
            <a:r>
              <a:rPr lang="en-US" sz="3200" dirty="0" err="1" smtClean="0"/>
              <a:t>Env</a:t>
            </a:r>
            <a:r>
              <a:rPr lang="en-US" sz="3200" dirty="0" smtClean="0"/>
              <a:t>. degradation </a:t>
            </a:r>
          </a:p>
          <a:p>
            <a:r>
              <a:rPr lang="en-US" sz="3200" dirty="0" smtClean="0"/>
              <a:t>Misleading assumption of users committee</a:t>
            </a:r>
          </a:p>
          <a:p>
            <a:pPr lvl="1"/>
            <a:r>
              <a:rPr lang="en-US" sz="3200" dirty="0" smtClean="0"/>
              <a:t>Low quality of work</a:t>
            </a:r>
          </a:p>
          <a:p>
            <a:r>
              <a:rPr lang="en-US" sz="3200" dirty="0" smtClean="0"/>
              <a:t>Low morale of  Engineers (practically more accountable )</a:t>
            </a:r>
          </a:p>
          <a:p>
            <a:pPr lvl="1"/>
            <a:r>
              <a:rPr lang="en-US" sz="3200" dirty="0" smtClean="0"/>
              <a:t>More  work load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b="1" dirty="0" smtClean="0"/>
              <a:t>Empowering Engineers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92500"/>
          </a:bodyPr>
          <a:lstStyle/>
          <a:p>
            <a:pPr algn="thaiDist">
              <a:buNone/>
            </a:pPr>
            <a:r>
              <a:rPr lang="en-US" dirty="0" smtClean="0"/>
              <a:t>   </a:t>
            </a:r>
            <a:r>
              <a:rPr lang="en-US" b="1" dirty="0" smtClean="0"/>
              <a:t>Why?</a:t>
            </a:r>
          </a:p>
          <a:p>
            <a:pPr algn="thaiDist">
              <a:buNone/>
            </a:pPr>
            <a:r>
              <a:rPr lang="en-US" dirty="0" smtClean="0"/>
              <a:t>	Today, our country needs innovative ideas, rapid development, new and fast improving technology to provide better facilities and services to the society. </a:t>
            </a:r>
          </a:p>
          <a:p>
            <a:pPr algn="thaiDist">
              <a:buNone/>
            </a:pPr>
            <a:r>
              <a:rPr lang="en-US" dirty="0" smtClean="0"/>
              <a:t>	</a:t>
            </a:r>
          </a:p>
          <a:p>
            <a:pPr algn="thaiDist">
              <a:buNone/>
            </a:pPr>
            <a:r>
              <a:rPr lang="en-US" dirty="0" smtClean="0"/>
              <a:t>	Infrastructural Dev. is the base for Economic development. </a:t>
            </a:r>
          </a:p>
          <a:p>
            <a:pPr algn="thaiDist">
              <a:buNone/>
            </a:pPr>
            <a:r>
              <a:rPr lang="en-US" dirty="0" smtClean="0"/>
              <a:t>	</a:t>
            </a:r>
          </a:p>
          <a:p>
            <a:pPr algn="thaiDist">
              <a:buNone/>
            </a:pPr>
            <a:r>
              <a:rPr lang="en-US" dirty="0" smtClean="0"/>
              <a:t>	Engineers are the </a:t>
            </a:r>
            <a:r>
              <a:rPr lang="en-US" b="1" dirty="0" smtClean="0"/>
              <a:t>king pin bearing </a:t>
            </a:r>
            <a:r>
              <a:rPr lang="en-US" dirty="0" smtClean="0"/>
              <a:t>in this context.</a:t>
            </a:r>
          </a:p>
          <a:p>
            <a:pPr algn="thaiDist">
              <a:buNone/>
            </a:pPr>
            <a:r>
              <a:rPr lang="en-US" dirty="0" smtClean="0"/>
              <a:t>	</a:t>
            </a:r>
          </a:p>
          <a:p>
            <a:pPr algn="thaiDist">
              <a:buNone/>
            </a:pPr>
            <a:r>
              <a:rPr lang="en-US" b="1" dirty="0" smtClean="0"/>
              <a:t>	</a:t>
            </a:r>
            <a:r>
              <a:rPr lang="en-US" dirty="0" smtClean="0"/>
              <a:t>Empowered Engineer can contribute more  effectively, efficiently, enthusiastically . </a:t>
            </a:r>
          </a:p>
          <a:p>
            <a:pPr algn="thaiDi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 for the personal benefit but for the national benefit</a:t>
            </a:r>
          </a:p>
          <a:p>
            <a:pPr algn="thaiDist"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Empowerment in various sectors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648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Legal empowering</a:t>
            </a:r>
          </a:p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Institutional empowering</a:t>
            </a:r>
          </a:p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Technical empowering</a:t>
            </a:r>
          </a:p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Managerial empowering</a:t>
            </a:r>
          </a:p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Political empowering</a:t>
            </a:r>
          </a:p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Social empowering</a:t>
            </a:r>
          </a:p>
          <a:p>
            <a:pPr>
              <a:buNone/>
            </a:pPr>
            <a:endParaRPr lang="en-US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endParaRPr lang="en-US" sz="4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th-TH" sz="4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Institutional empowerment 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Strengthening of NEC</a:t>
            </a:r>
          </a:p>
          <a:p>
            <a:endParaRPr lang="en-US" sz="3500" dirty="0" smtClean="0"/>
          </a:p>
          <a:p>
            <a:r>
              <a:rPr lang="en-US" sz="3500" dirty="0" smtClean="0"/>
              <a:t>Establishment of Eng. Staff college for CPD</a:t>
            </a:r>
          </a:p>
          <a:p>
            <a:endParaRPr lang="en-US" sz="3500" dirty="0" smtClean="0"/>
          </a:p>
          <a:p>
            <a:r>
              <a:rPr lang="en-US" sz="3500" dirty="0" smtClean="0"/>
              <a:t>Reform of the concerned institution  </a:t>
            </a:r>
          </a:p>
          <a:p>
            <a:pPr lvl="1"/>
            <a:r>
              <a:rPr lang="en-US" sz="3500" dirty="0" smtClean="0"/>
              <a:t>Institutional </a:t>
            </a:r>
            <a:r>
              <a:rPr lang="en-US" sz="3500" dirty="0" err="1" smtClean="0"/>
              <a:t>organogram</a:t>
            </a:r>
            <a:r>
              <a:rPr lang="en-US" sz="3500" dirty="0" smtClean="0"/>
              <a:t>  (LDO of same rank is unjustified) </a:t>
            </a:r>
          </a:p>
          <a:p>
            <a:pPr lvl="1"/>
            <a:r>
              <a:rPr lang="en-US" sz="3500" dirty="0" smtClean="0"/>
              <a:t>Additional Post (over loaded engineers,  Eng. in the village level?)  to reduce the un-engineered  capital investment and Bull Dozer Culture.</a:t>
            </a:r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0"/>
            <a:ext cx="388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reeti" pitchFamily="2" charset="0"/>
                <a:ea typeface="Calibri" pitchFamily="34" charset="0"/>
                <a:cs typeface="Times New Roman" pitchFamily="18" charset="0"/>
              </a:rPr>
              <a:t>1fg g} zlQm, &gt;d g} elQm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120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5446</TotalTime>
  <Words>727</Words>
  <Application>Microsoft Office PowerPoint</Application>
  <PresentationFormat>On-screen Show (4:3)</PresentationFormat>
  <Paragraphs>197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Future Vision Of Nepal Engineers’ Association EMPOWERING ENGINEERS FOR PROSPEROUS NEPAL</vt:lpstr>
      <vt:lpstr>Role of Engineers</vt:lpstr>
      <vt:lpstr>Infrastructure Development</vt:lpstr>
      <vt:lpstr>Why ?</vt:lpstr>
      <vt:lpstr>Major Issues in Dev. Sector</vt:lpstr>
      <vt:lpstr>Major Issues in Dev. Sector….</vt:lpstr>
      <vt:lpstr>Empowering Engineers</vt:lpstr>
      <vt:lpstr>Empowerment in various sectors</vt:lpstr>
      <vt:lpstr>Institutional empowerment </vt:lpstr>
      <vt:lpstr>Legal empowerment</vt:lpstr>
      <vt:lpstr>Technical Empowerment</vt:lpstr>
      <vt:lpstr>Managerial Empowerment</vt:lpstr>
      <vt:lpstr>Political Empowering</vt:lpstr>
      <vt:lpstr>Social Empowerment</vt:lpstr>
      <vt:lpstr>NEA Vision</vt:lpstr>
      <vt:lpstr>NEA Vision…</vt:lpstr>
      <vt:lpstr>NEA Vision….</vt:lpstr>
      <vt:lpstr>NEA Vision….</vt:lpstr>
      <vt:lpstr>Conclusion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NEPAL ENGINEERS’ ASSOCIATION</dc:title>
  <dc:creator>Owner</dc:creator>
  <cp:lastModifiedBy>User</cp:lastModifiedBy>
  <cp:revision>180</cp:revision>
  <dcterms:created xsi:type="dcterms:W3CDTF">2010-03-15T15:37:49Z</dcterms:created>
  <dcterms:modified xsi:type="dcterms:W3CDTF">2014-06-21T03:40:38Z</dcterms:modified>
</cp:coreProperties>
</file>