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rawings/drawing3.xml" ContentType="application/vnd.openxmlformats-officedocument.drawingml.chartshape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83" r:id="rId3"/>
    <p:sldId id="613" r:id="rId4"/>
    <p:sldId id="611" r:id="rId5"/>
    <p:sldId id="612" r:id="rId6"/>
    <p:sldId id="317" r:id="rId7"/>
    <p:sldId id="589" r:id="rId8"/>
    <p:sldId id="322" r:id="rId9"/>
    <p:sldId id="311" r:id="rId10"/>
    <p:sldId id="289" r:id="rId11"/>
    <p:sldId id="290" r:id="rId12"/>
    <p:sldId id="295" r:id="rId13"/>
    <p:sldId id="316" r:id="rId14"/>
    <p:sldId id="312" r:id="rId15"/>
    <p:sldId id="559" r:id="rId16"/>
    <p:sldId id="560" r:id="rId17"/>
    <p:sldId id="561" r:id="rId18"/>
    <p:sldId id="562" r:id="rId19"/>
    <p:sldId id="298" r:id="rId20"/>
    <p:sldId id="675" r:id="rId21"/>
    <p:sldId id="626" r:id="rId22"/>
    <p:sldId id="678" r:id="rId23"/>
    <p:sldId id="688" r:id="rId24"/>
    <p:sldId id="689" r:id="rId25"/>
    <p:sldId id="690" r:id="rId26"/>
    <p:sldId id="691" r:id="rId27"/>
    <p:sldId id="692" r:id="rId28"/>
    <p:sldId id="693" r:id="rId29"/>
    <p:sldId id="710" r:id="rId30"/>
    <p:sldId id="711" r:id="rId31"/>
    <p:sldId id="712" r:id="rId32"/>
    <p:sldId id="713" r:id="rId33"/>
    <p:sldId id="714" r:id="rId34"/>
    <p:sldId id="715" r:id="rId35"/>
    <p:sldId id="719" r:id="rId36"/>
    <p:sldId id="720" r:id="rId37"/>
    <p:sldId id="716" r:id="rId38"/>
    <p:sldId id="694" r:id="rId39"/>
    <p:sldId id="695" r:id="rId40"/>
    <p:sldId id="640" r:id="rId41"/>
    <p:sldId id="583" r:id="rId42"/>
    <p:sldId id="551" r:id="rId43"/>
    <p:sldId id="552" r:id="rId44"/>
    <p:sldId id="553" r:id="rId45"/>
    <p:sldId id="616" r:id="rId46"/>
    <p:sldId id="625" r:id="rId47"/>
    <p:sldId id="619" r:id="rId48"/>
    <p:sldId id="621" r:id="rId49"/>
    <p:sldId id="627" r:id="rId50"/>
    <p:sldId id="666" r:id="rId51"/>
    <p:sldId id="667" r:id="rId52"/>
    <p:sldId id="646" r:id="rId53"/>
    <p:sldId id="647" r:id="rId54"/>
    <p:sldId id="657" r:id="rId55"/>
    <p:sldId id="659" r:id="rId56"/>
    <p:sldId id="664" r:id="rId57"/>
    <p:sldId id="671" r:id="rId58"/>
    <p:sldId id="669" r:id="rId59"/>
    <p:sldId id="670" r:id="rId60"/>
    <p:sldId id="676" r:id="rId61"/>
    <p:sldId id="615" r:id="rId62"/>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139" autoAdjust="0"/>
    <p:restoredTop sz="94660"/>
  </p:normalViewPr>
  <p:slideViewPr>
    <p:cSldViewPr>
      <p:cViewPr>
        <p:scale>
          <a:sx n="50" d="100"/>
          <a:sy n="50" d="100"/>
        </p:scale>
        <p:origin x="-2016" y="-4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Desktop\KKU-IENC2014\WHO2009-ASIAN_2_Revised.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Administrator\Desktop\RTF_ASIA_WHO2009&amp;2013\WHO2009-ASIAN_3_Revised.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Administrator\Desktop\RTF_ASIA_WHO2009&amp;2013\WHO2013-ASIAN_5_revised.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ministrator\Desktop\KKU-IENC2014\WHO2013-ASIAN_4_revised.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dministrator\Desktop\KKU-IENC2014\WHO2013-ASIAN_4_revised.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Administrator\Desktop\KKU-IENC2014\WHO2013-ASIAN_4_revise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istrator\Desktop\KKU-IENC2014\WHO2013-ASIAN_4_revise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istrator\Desktop\KKU-IENC2014\WHO2013-ASIAN_4_revis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dministrator\Desktop\KKU-IENC2014\WHO2013-ASIAN_4_revise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dministrator\Desktop\RTF_ASIA_WHO2009&amp;2013\WHO2013-ASIAN_5_revise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dministrator\Desktop\RTF_ASIA_WHO2009&amp;2013\WHO2013-ASIAN_5_rev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h-TH"/>
  <c:chart>
    <c:plotArea>
      <c:layout/>
      <c:scatterChart>
        <c:scatterStyle val="lineMarker"/>
        <c:ser>
          <c:idx val="1"/>
          <c:order val="0"/>
          <c:tx>
            <c:v>WHO (2009) - Estimated Fatalities</c:v>
          </c:tx>
          <c:spPr>
            <a:ln w="28575">
              <a:noFill/>
            </a:ln>
          </c:spPr>
          <c:marker>
            <c:symbol val="diamond"/>
            <c:size val="15"/>
            <c:spPr>
              <a:solidFill>
                <a:schemeClr val="bg1">
                  <a:lumMod val="50000"/>
                  <a:alpha val="90000"/>
                </a:schemeClr>
              </a:solidFill>
              <a:ln>
                <a:solidFill>
                  <a:schemeClr val="tx2"/>
                </a:solidFill>
              </a:ln>
            </c:spPr>
          </c:marker>
          <c:dLbls>
            <c:dLbl>
              <c:idx val="0"/>
              <c:layout>
                <c:manualLayout>
                  <c:x val="2.7309237984096701E-3"/>
                  <c:y val="8.3435588464800085E-3"/>
                </c:manualLayout>
              </c:layout>
              <c:tx>
                <c:strRef>
                  <c:f>DATA1!$C$4</c:f>
                  <c:strCache>
                    <c:ptCount val="1"/>
                    <c:pt idx="0">
                      <c:v>AF</c:v>
                    </c:pt>
                  </c:strCache>
                </c:strRef>
              </c:tx>
              <c:dLblPos val="t"/>
              <c:showVal val="1"/>
            </c:dLbl>
            <c:dLbl>
              <c:idx val="1"/>
              <c:layout>
                <c:manualLayout>
                  <c:x val="1.3654618992048281E-3"/>
                  <c:y val="8.3435588464800085E-3"/>
                </c:manualLayout>
              </c:layout>
              <c:tx>
                <c:strRef>
                  <c:f>DATA1!$C$5</c:f>
                  <c:strCache>
                    <c:ptCount val="1"/>
                    <c:pt idx="0">
                      <c:v>AM</c:v>
                    </c:pt>
                  </c:strCache>
                </c:strRef>
              </c:tx>
              <c:dLblPos val="t"/>
              <c:showVal val="1"/>
            </c:dLbl>
            <c:dLbl>
              <c:idx val="2"/>
              <c:layout>
                <c:manualLayout>
                  <c:x val="1.3654618992048281E-3"/>
                  <c:y val="8.3435588464800085E-3"/>
                </c:manualLayout>
              </c:layout>
              <c:tx>
                <c:strRef>
                  <c:f>DATA1!$C$6</c:f>
                  <c:strCache>
                    <c:ptCount val="1"/>
                    <c:pt idx="0">
                      <c:v>AZ</c:v>
                    </c:pt>
                  </c:strCache>
                </c:strRef>
              </c:tx>
              <c:dLblPos val="t"/>
              <c:showVal val="1"/>
            </c:dLbl>
            <c:dLbl>
              <c:idx val="3"/>
              <c:layout>
                <c:manualLayout>
                  <c:x val="1.3654618992048281E-3"/>
                  <c:y val="8.3435588464800085E-3"/>
                </c:manualLayout>
              </c:layout>
              <c:tx>
                <c:strRef>
                  <c:f>DATA1!$C$7</c:f>
                  <c:strCache>
                    <c:ptCount val="1"/>
                    <c:pt idx="0">
                      <c:v>BH</c:v>
                    </c:pt>
                  </c:strCache>
                </c:strRef>
              </c:tx>
              <c:dLblPos val="t"/>
              <c:showVal val="1"/>
            </c:dLbl>
            <c:dLbl>
              <c:idx val="4"/>
              <c:layout>
                <c:manualLayout>
                  <c:x val="1.3654618992048281E-3"/>
                  <c:y val="8.3435588464800085E-3"/>
                </c:manualLayout>
              </c:layout>
              <c:tx>
                <c:strRef>
                  <c:f>DATA1!$C$8</c:f>
                  <c:strCache>
                    <c:ptCount val="1"/>
                    <c:pt idx="0">
                      <c:v>BD</c:v>
                    </c:pt>
                  </c:strCache>
                </c:strRef>
              </c:tx>
              <c:dLblPos val="t"/>
              <c:showVal val="1"/>
            </c:dLbl>
            <c:dLbl>
              <c:idx val="5"/>
              <c:layout>
                <c:manualLayout>
                  <c:x val="1.3654618992048782E-3"/>
                  <c:y val="8.3433946031956224E-3"/>
                </c:manualLayout>
              </c:layout>
              <c:tx>
                <c:strRef>
                  <c:f>DATA1!$C$9</c:f>
                  <c:strCache>
                    <c:ptCount val="1"/>
                    <c:pt idx="0">
                      <c:v>BT</c:v>
                    </c:pt>
                  </c:strCache>
                </c:strRef>
              </c:tx>
              <c:dLblPos val="t"/>
              <c:showVal val="1"/>
            </c:dLbl>
            <c:dLbl>
              <c:idx val="6"/>
              <c:layout>
                <c:manualLayout>
                  <c:x val="1.3654618992048281E-3"/>
                  <c:y val="8.3435588464800085E-3"/>
                </c:manualLayout>
              </c:layout>
              <c:tx>
                <c:strRef>
                  <c:f>DATA1!$C$10</c:f>
                  <c:strCache>
                    <c:ptCount val="1"/>
                    <c:pt idx="0">
                      <c:v>BN</c:v>
                    </c:pt>
                  </c:strCache>
                </c:strRef>
              </c:tx>
              <c:dLblPos val="t"/>
              <c:showVal val="1"/>
            </c:dLbl>
            <c:dLbl>
              <c:idx val="7"/>
              <c:layout>
                <c:manualLayout>
                  <c:x val="1.3654618992048281E-3"/>
                  <c:y val="8.3435588464800085E-3"/>
                </c:manualLayout>
              </c:layout>
              <c:tx>
                <c:strRef>
                  <c:f>DATA1!$C$11</c:f>
                  <c:strCache>
                    <c:ptCount val="1"/>
                    <c:pt idx="0">
                      <c:v>KH</c:v>
                    </c:pt>
                  </c:strCache>
                </c:strRef>
              </c:tx>
              <c:dLblPos val="t"/>
              <c:showVal val="1"/>
            </c:dLbl>
            <c:dLbl>
              <c:idx val="8"/>
              <c:layout>
                <c:manualLayout>
                  <c:x val="1.3654618992048281E-3"/>
                  <c:y val="8.3435588464800085E-3"/>
                </c:manualLayout>
              </c:layout>
              <c:tx>
                <c:strRef>
                  <c:f>DATA1!$C$12</c:f>
                  <c:strCache>
                    <c:ptCount val="1"/>
                    <c:pt idx="0">
                      <c:v>CN</c:v>
                    </c:pt>
                  </c:strCache>
                </c:strRef>
              </c:tx>
              <c:dLblPos val="t"/>
              <c:showVal val="1"/>
            </c:dLbl>
            <c:dLbl>
              <c:idx val="9"/>
              <c:layout>
                <c:manualLayout>
                  <c:x val="1.3654618992048281E-3"/>
                  <c:y val="8.3435588464800085E-3"/>
                </c:manualLayout>
              </c:layout>
              <c:tx>
                <c:strRef>
                  <c:f>DATA1!$C$13</c:f>
                  <c:strCache>
                    <c:ptCount val="1"/>
                    <c:pt idx="0">
                      <c:v>CY</c:v>
                    </c:pt>
                  </c:strCache>
                </c:strRef>
              </c:tx>
              <c:dLblPos val="t"/>
              <c:showVal val="1"/>
            </c:dLbl>
            <c:dLbl>
              <c:idx val="10"/>
              <c:layout>
                <c:manualLayout>
                  <c:x val="1.3654618992048281E-3"/>
                  <c:y val="8.3435588464800085E-3"/>
                </c:manualLayout>
              </c:layout>
              <c:tx>
                <c:strRef>
                  <c:f>DATA1!$C$14</c:f>
                  <c:strCache>
                    <c:ptCount val="1"/>
                    <c:pt idx="0">
                      <c:v>GE</c:v>
                    </c:pt>
                  </c:strCache>
                </c:strRef>
              </c:tx>
              <c:dLblPos val="t"/>
              <c:showVal val="1"/>
            </c:dLbl>
            <c:dLbl>
              <c:idx val="11"/>
              <c:layout>
                <c:manualLayout>
                  <c:x val="1.3654618992048281E-3"/>
                  <c:y val="8.3435588464800085E-3"/>
                </c:manualLayout>
              </c:layout>
              <c:tx>
                <c:strRef>
                  <c:f>DATA1!$C$15</c:f>
                  <c:strCache>
                    <c:ptCount val="1"/>
                    <c:pt idx="0">
                      <c:v>IN</c:v>
                    </c:pt>
                  </c:strCache>
                </c:strRef>
              </c:tx>
              <c:dLblPos val="t"/>
              <c:showVal val="1"/>
            </c:dLbl>
            <c:dLbl>
              <c:idx val="12"/>
              <c:layout>
                <c:manualLayout>
                  <c:x val="1.3654618992048281E-3"/>
                  <c:y val="8.3435588464800085E-3"/>
                </c:manualLayout>
              </c:layout>
              <c:tx>
                <c:strRef>
                  <c:f>DATA1!$C$16</c:f>
                  <c:strCache>
                    <c:ptCount val="1"/>
                    <c:pt idx="0">
                      <c:v>ID</c:v>
                    </c:pt>
                  </c:strCache>
                </c:strRef>
              </c:tx>
              <c:dLblPos val="t"/>
              <c:showVal val="1"/>
            </c:dLbl>
            <c:dLbl>
              <c:idx val="13"/>
              <c:layout>
                <c:manualLayout>
                  <c:x val="1.3654618992048281E-3"/>
                  <c:y val="8.3435588464800085E-3"/>
                </c:manualLayout>
              </c:layout>
              <c:tx>
                <c:strRef>
                  <c:f>DATA1!$C$17</c:f>
                  <c:strCache>
                    <c:ptCount val="1"/>
                    <c:pt idx="0">
                      <c:v>IR</c:v>
                    </c:pt>
                  </c:strCache>
                </c:strRef>
              </c:tx>
              <c:dLblPos val="t"/>
              <c:showVal val="1"/>
            </c:dLbl>
            <c:dLbl>
              <c:idx val="14"/>
              <c:layout>
                <c:manualLayout>
                  <c:x val="1.3654618992048281E-3"/>
                  <c:y val="8.3435588464800085E-3"/>
                </c:manualLayout>
              </c:layout>
              <c:tx>
                <c:strRef>
                  <c:f>DATA1!$C$18</c:f>
                  <c:strCache>
                    <c:ptCount val="1"/>
                    <c:pt idx="0">
                      <c:v>IQ</c:v>
                    </c:pt>
                  </c:strCache>
                </c:strRef>
              </c:tx>
              <c:dLblPos val="t"/>
              <c:showVal val="1"/>
            </c:dLbl>
            <c:dLbl>
              <c:idx val="15"/>
              <c:layout>
                <c:manualLayout>
                  <c:x val="1.3654618992048281E-3"/>
                  <c:y val="8.3435588464800085E-3"/>
                </c:manualLayout>
              </c:layout>
              <c:tx>
                <c:strRef>
                  <c:f>DATA1!$C$19</c:f>
                  <c:strCache>
                    <c:ptCount val="1"/>
                    <c:pt idx="0">
                      <c:v>IL</c:v>
                    </c:pt>
                  </c:strCache>
                </c:strRef>
              </c:tx>
              <c:dLblPos val="t"/>
              <c:showVal val="1"/>
            </c:dLbl>
            <c:dLbl>
              <c:idx val="16"/>
              <c:layout>
                <c:manualLayout>
                  <c:x val="1.3654618992048281E-3"/>
                  <c:y val="8.3435588464800085E-3"/>
                </c:manualLayout>
              </c:layout>
              <c:tx>
                <c:strRef>
                  <c:f>DATA1!$C$20</c:f>
                  <c:strCache>
                    <c:ptCount val="1"/>
                    <c:pt idx="0">
                      <c:v>JP</c:v>
                    </c:pt>
                  </c:strCache>
                </c:strRef>
              </c:tx>
              <c:dLblPos val="t"/>
              <c:showVal val="1"/>
            </c:dLbl>
            <c:dLbl>
              <c:idx val="17"/>
              <c:layout>
                <c:manualLayout>
                  <c:x val="1.3654618992048281E-3"/>
                  <c:y val="8.3435588464800085E-3"/>
                </c:manualLayout>
              </c:layout>
              <c:tx>
                <c:strRef>
                  <c:f>DATA1!$C$21</c:f>
                  <c:strCache>
                    <c:ptCount val="1"/>
                    <c:pt idx="0">
                      <c:v>JO</c:v>
                    </c:pt>
                  </c:strCache>
                </c:strRef>
              </c:tx>
              <c:dLblPos val="t"/>
              <c:showVal val="1"/>
            </c:dLbl>
            <c:dLbl>
              <c:idx val="18"/>
              <c:layout>
                <c:manualLayout>
                  <c:x val="1.3654618992048281E-3"/>
                  <c:y val="8.3435588464800085E-3"/>
                </c:manualLayout>
              </c:layout>
              <c:tx>
                <c:strRef>
                  <c:f>DATA1!$C$22</c:f>
                  <c:strCache>
                    <c:ptCount val="1"/>
                    <c:pt idx="0">
                      <c:v>KZ</c:v>
                    </c:pt>
                  </c:strCache>
                </c:strRef>
              </c:tx>
              <c:dLblPos val="t"/>
              <c:showVal val="1"/>
            </c:dLbl>
            <c:dLbl>
              <c:idx val="19"/>
              <c:layout>
                <c:manualLayout>
                  <c:x val="1.3654618992049281E-3"/>
                  <c:y val="8.3435588464800085E-3"/>
                </c:manualLayout>
              </c:layout>
              <c:tx>
                <c:strRef>
                  <c:f>DATA1!$C$23</c:f>
                  <c:strCache>
                    <c:ptCount val="1"/>
                    <c:pt idx="0">
                      <c:v>KW</c:v>
                    </c:pt>
                  </c:strCache>
                </c:strRef>
              </c:tx>
              <c:dLblPos val="t"/>
              <c:showVal val="1"/>
            </c:dLbl>
            <c:dLbl>
              <c:idx val="20"/>
              <c:layout>
                <c:manualLayout>
                  <c:x val="1.3654618992048281E-3"/>
                  <c:y val="8.3435588464800085E-3"/>
                </c:manualLayout>
              </c:layout>
              <c:tx>
                <c:strRef>
                  <c:f>DATA1!$C$24</c:f>
                  <c:strCache>
                    <c:ptCount val="1"/>
                    <c:pt idx="0">
                      <c:v>KG</c:v>
                    </c:pt>
                  </c:strCache>
                </c:strRef>
              </c:tx>
              <c:dLblPos val="t"/>
              <c:showVal val="1"/>
            </c:dLbl>
            <c:dLbl>
              <c:idx val="21"/>
              <c:layout>
                <c:manualLayout>
                  <c:x val="1.3654618992048281E-3"/>
                  <c:y val="8.3435588464800085E-3"/>
                </c:manualLayout>
              </c:layout>
              <c:tx>
                <c:strRef>
                  <c:f>DATA1!$C$25</c:f>
                  <c:strCache>
                    <c:ptCount val="1"/>
                    <c:pt idx="0">
                      <c:v>LA</c:v>
                    </c:pt>
                  </c:strCache>
                </c:strRef>
              </c:tx>
              <c:dLblPos val="t"/>
              <c:showVal val="1"/>
            </c:dLbl>
            <c:dLbl>
              <c:idx val="22"/>
              <c:layout>
                <c:manualLayout>
                  <c:x val="1.3654618992048281E-3"/>
                  <c:y val="8.3435588464800085E-3"/>
                </c:manualLayout>
              </c:layout>
              <c:tx>
                <c:strRef>
                  <c:f>DATA1!$C$26</c:f>
                  <c:strCache>
                    <c:ptCount val="1"/>
                    <c:pt idx="0">
                      <c:v>LB</c:v>
                    </c:pt>
                  </c:strCache>
                </c:strRef>
              </c:tx>
              <c:dLblPos val="t"/>
              <c:showVal val="1"/>
            </c:dLbl>
            <c:dLbl>
              <c:idx val="23"/>
              <c:layout>
                <c:manualLayout>
                  <c:x val="1.3654618992048281E-3"/>
                  <c:y val="8.3433946031956224E-3"/>
                </c:manualLayout>
              </c:layout>
              <c:tx>
                <c:strRef>
                  <c:f>DATA1!$C$27</c:f>
                  <c:strCache>
                    <c:ptCount val="1"/>
                    <c:pt idx="0">
                      <c:v>MY</c:v>
                    </c:pt>
                  </c:strCache>
                </c:strRef>
              </c:tx>
              <c:dLblPos val="t"/>
              <c:showVal val="1"/>
            </c:dLbl>
            <c:dLbl>
              <c:idx val="24"/>
              <c:layout>
                <c:manualLayout>
                  <c:x val="1.3654618992048281E-3"/>
                  <c:y val="8.3435588464800085E-3"/>
                </c:manualLayout>
              </c:layout>
              <c:tx>
                <c:strRef>
                  <c:f>DATA1!$C$28</c:f>
                  <c:strCache>
                    <c:ptCount val="1"/>
                    <c:pt idx="0">
                      <c:v>MV</c:v>
                    </c:pt>
                  </c:strCache>
                </c:strRef>
              </c:tx>
              <c:dLblPos val="t"/>
              <c:showVal val="1"/>
            </c:dLbl>
            <c:dLbl>
              <c:idx val="25"/>
              <c:layout>
                <c:manualLayout>
                  <c:x val="1.3654618992048281E-3"/>
                  <c:y val="8.3435588464800085E-3"/>
                </c:manualLayout>
              </c:layout>
              <c:tx>
                <c:strRef>
                  <c:f>DATA1!$C$29</c:f>
                  <c:strCache>
                    <c:ptCount val="1"/>
                    <c:pt idx="0">
                      <c:v>MN</c:v>
                    </c:pt>
                  </c:strCache>
                </c:strRef>
              </c:tx>
              <c:dLblPos val="t"/>
              <c:showVal val="1"/>
            </c:dLbl>
            <c:dLbl>
              <c:idx val="26"/>
              <c:layout>
                <c:manualLayout>
                  <c:x val="1.3654618992048281E-3"/>
                  <c:y val="8.3435588464800085E-3"/>
                </c:manualLayout>
              </c:layout>
              <c:tx>
                <c:strRef>
                  <c:f>DATA1!$C$31</c:f>
                  <c:strCache>
                    <c:ptCount val="1"/>
                    <c:pt idx="0">
                      <c:v>NP</c:v>
                    </c:pt>
                  </c:strCache>
                </c:strRef>
              </c:tx>
              <c:dLblPos val="t"/>
              <c:showVal val="1"/>
            </c:dLbl>
            <c:dLbl>
              <c:idx val="27"/>
              <c:layout>
                <c:manualLayout>
                  <c:x val="1.3654618992049281E-3"/>
                  <c:y val="8.3435588464800085E-3"/>
                </c:manualLayout>
              </c:layout>
              <c:tx>
                <c:strRef>
                  <c:f>DATA1!$C$32</c:f>
                  <c:strCache>
                    <c:ptCount val="1"/>
                    <c:pt idx="0">
                      <c:v>OM</c:v>
                    </c:pt>
                  </c:strCache>
                </c:strRef>
              </c:tx>
              <c:dLblPos val="t"/>
              <c:showVal val="1"/>
            </c:dLbl>
            <c:dLbl>
              <c:idx val="28"/>
              <c:layout>
                <c:manualLayout>
                  <c:x val="1.3654618992048281E-3"/>
                  <c:y val="8.3435588464800085E-3"/>
                </c:manualLayout>
              </c:layout>
              <c:tx>
                <c:strRef>
                  <c:f>DATA1!$C$33</c:f>
                  <c:strCache>
                    <c:ptCount val="1"/>
                    <c:pt idx="0">
                      <c:v>PK</c:v>
                    </c:pt>
                  </c:strCache>
                </c:strRef>
              </c:tx>
              <c:dLblPos val="t"/>
              <c:showVal val="1"/>
            </c:dLbl>
            <c:dLbl>
              <c:idx val="29"/>
              <c:layout>
                <c:manualLayout>
                  <c:x val="1.3654618992048281E-3"/>
                  <c:y val="8.3435588464800085E-3"/>
                </c:manualLayout>
              </c:layout>
              <c:tx>
                <c:strRef>
                  <c:f>DATA1!$C$35</c:f>
                  <c:strCache>
                    <c:ptCount val="1"/>
                    <c:pt idx="0">
                      <c:v>PH</c:v>
                    </c:pt>
                  </c:strCache>
                </c:strRef>
              </c:tx>
              <c:dLblPos val="t"/>
              <c:showVal val="1"/>
            </c:dLbl>
            <c:dLbl>
              <c:idx val="30"/>
              <c:layout>
                <c:manualLayout>
                  <c:x val="1.3654618992048281E-3"/>
                  <c:y val="8.3435588464800085E-3"/>
                </c:manualLayout>
              </c:layout>
              <c:tx>
                <c:strRef>
                  <c:f>DATA1!$C$36</c:f>
                  <c:strCache>
                    <c:ptCount val="1"/>
                    <c:pt idx="0">
                      <c:v>QA</c:v>
                    </c:pt>
                  </c:strCache>
                </c:strRef>
              </c:tx>
              <c:dLblPos val="t"/>
              <c:showVal val="1"/>
            </c:dLbl>
            <c:dLbl>
              <c:idx val="31"/>
              <c:layout>
                <c:manualLayout>
                  <c:x val="1.3654618992048281E-3"/>
                  <c:y val="8.3433946031956224E-3"/>
                </c:manualLayout>
              </c:layout>
              <c:tx>
                <c:strRef>
                  <c:f>DATA1!$C$37</c:f>
                  <c:strCache>
                    <c:ptCount val="1"/>
                    <c:pt idx="0">
                      <c:v>KR</c:v>
                    </c:pt>
                  </c:strCache>
                </c:strRef>
              </c:tx>
              <c:dLblPos val="t"/>
              <c:showVal val="1"/>
            </c:dLbl>
            <c:dLbl>
              <c:idx val="32"/>
              <c:layout>
                <c:manualLayout>
                  <c:x val="1.3654618992048281E-3"/>
                  <c:y val="8.3435588464800085E-3"/>
                </c:manualLayout>
              </c:layout>
              <c:tx>
                <c:strRef>
                  <c:f>DATA1!$C$38</c:f>
                  <c:strCache>
                    <c:ptCount val="1"/>
                    <c:pt idx="0">
                      <c:v>RU</c:v>
                    </c:pt>
                  </c:strCache>
                </c:strRef>
              </c:tx>
              <c:dLblPos val="t"/>
              <c:showVal val="1"/>
            </c:dLbl>
            <c:dLbl>
              <c:idx val="33"/>
              <c:layout>
                <c:manualLayout>
                  <c:x val="1.3654618992048281E-3"/>
                  <c:y val="8.3435588464800085E-3"/>
                </c:manualLayout>
              </c:layout>
              <c:tx>
                <c:strRef>
                  <c:f>DATA1!$C$39</c:f>
                  <c:strCache>
                    <c:ptCount val="1"/>
                    <c:pt idx="0">
                      <c:v>SA</c:v>
                    </c:pt>
                  </c:strCache>
                </c:strRef>
              </c:tx>
              <c:dLblPos val="t"/>
              <c:showVal val="1"/>
            </c:dLbl>
            <c:dLbl>
              <c:idx val="34"/>
              <c:layout>
                <c:manualLayout>
                  <c:x val="1.3654618992048281E-3"/>
                  <c:y val="8.3435588464800085E-3"/>
                </c:manualLayout>
              </c:layout>
              <c:tx>
                <c:strRef>
                  <c:f>DATA1!$C$40</c:f>
                  <c:strCache>
                    <c:ptCount val="1"/>
                    <c:pt idx="0">
                      <c:v>SG</c:v>
                    </c:pt>
                  </c:strCache>
                </c:strRef>
              </c:tx>
              <c:dLblPos val="t"/>
              <c:showVal val="1"/>
            </c:dLbl>
            <c:dLbl>
              <c:idx val="35"/>
              <c:layout>
                <c:manualLayout>
                  <c:x val="1.3654618992048281E-3"/>
                  <c:y val="8.3435588464800085E-3"/>
                </c:manualLayout>
              </c:layout>
              <c:tx>
                <c:strRef>
                  <c:f>DATA1!$C$41</c:f>
                  <c:strCache>
                    <c:ptCount val="1"/>
                    <c:pt idx="0">
                      <c:v>LK</c:v>
                    </c:pt>
                  </c:strCache>
                </c:strRef>
              </c:tx>
              <c:dLblPos val="t"/>
              <c:showVal val="1"/>
            </c:dLbl>
            <c:dLbl>
              <c:idx val="36"/>
              <c:layout>
                <c:manualLayout>
                  <c:x val="1.3654618992048281E-3"/>
                  <c:y val="8.3433946031956224E-3"/>
                </c:manualLayout>
              </c:layout>
              <c:tx>
                <c:strRef>
                  <c:f>DATA1!$C$42</c:f>
                  <c:strCache>
                    <c:ptCount val="1"/>
                    <c:pt idx="0">
                      <c:v>SY</c:v>
                    </c:pt>
                  </c:strCache>
                </c:strRef>
              </c:tx>
              <c:dLblPos val="t"/>
              <c:showVal val="1"/>
            </c:dLbl>
            <c:dLbl>
              <c:idx val="37"/>
              <c:layout>
                <c:manualLayout>
                  <c:x val="1.3654618992048281E-3"/>
                  <c:y val="8.3435588464800085E-3"/>
                </c:manualLayout>
              </c:layout>
              <c:tx>
                <c:strRef>
                  <c:f>DATA1!$C$43</c:f>
                  <c:strCache>
                    <c:ptCount val="1"/>
                    <c:pt idx="0">
                      <c:v>TJ</c:v>
                    </c:pt>
                  </c:strCache>
                </c:strRef>
              </c:tx>
              <c:dLblPos val="t"/>
              <c:showVal val="1"/>
            </c:dLbl>
            <c:dLbl>
              <c:idx val="38"/>
              <c:layout>
                <c:manualLayout>
                  <c:x val="1.3654618992048281E-3"/>
                  <c:y val="8.3433946031956224E-3"/>
                </c:manualLayout>
              </c:layout>
              <c:tx>
                <c:strRef>
                  <c:f>DATA1!$C$44</c:f>
                  <c:strCache>
                    <c:ptCount val="1"/>
                    <c:pt idx="0">
                      <c:v>TH</c:v>
                    </c:pt>
                  </c:strCache>
                </c:strRef>
              </c:tx>
              <c:dLblPos val="t"/>
              <c:showVal val="1"/>
            </c:dLbl>
            <c:dLbl>
              <c:idx val="39"/>
              <c:layout>
                <c:manualLayout>
                  <c:x val="1.3654618992048281E-3"/>
                  <c:y val="8.3435588464800085E-3"/>
                </c:manualLayout>
              </c:layout>
              <c:tx>
                <c:strRef>
                  <c:f>DATA1!$C$45</c:f>
                  <c:strCache>
                    <c:ptCount val="1"/>
                    <c:pt idx="0">
                      <c:v>TL</c:v>
                    </c:pt>
                  </c:strCache>
                </c:strRef>
              </c:tx>
              <c:dLblPos val="t"/>
              <c:showVal val="1"/>
            </c:dLbl>
            <c:dLbl>
              <c:idx val="40"/>
              <c:layout>
                <c:manualLayout>
                  <c:x val="1.3654618992048281E-3"/>
                  <c:y val="8.3435588464800085E-3"/>
                </c:manualLayout>
              </c:layout>
              <c:tx>
                <c:strRef>
                  <c:f>DATA1!$C$46</c:f>
                  <c:strCache>
                    <c:ptCount val="1"/>
                    <c:pt idx="0">
                      <c:v>AE</c:v>
                    </c:pt>
                  </c:strCache>
                </c:strRef>
              </c:tx>
              <c:dLblPos val="t"/>
              <c:showVal val="1"/>
            </c:dLbl>
            <c:dLbl>
              <c:idx val="41"/>
              <c:layout>
                <c:manualLayout>
                  <c:x val="1.3654618992048281E-3"/>
                  <c:y val="8.3435588464800085E-3"/>
                </c:manualLayout>
              </c:layout>
              <c:tx>
                <c:strRef>
                  <c:f>DATA1!$C$48</c:f>
                  <c:strCache>
                    <c:ptCount val="1"/>
                    <c:pt idx="0">
                      <c:v>VN</c:v>
                    </c:pt>
                  </c:strCache>
                </c:strRef>
              </c:tx>
              <c:dLblPos val="t"/>
              <c:showVal val="1"/>
            </c:dLbl>
            <c:dLbl>
              <c:idx val="42"/>
              <c:layout>
                <c:manualLayout>
                  <c:x val="1.3654618992048281E-3"/>
                  <c:y val="8.3435588464800085E-3"/>
                </c:manualLayout>
              </c:layout>
              <c:tx>
                <c:strRef>
                  <c:f>DATA1!$C$49</c:f>
                  <c:strCache>
                    <c:ptCount val="1"/>
                    <c:pt idx="0">
                      <c:v>YE</c:v>
                    </c:pt>
                  </c:strCache>
                </c:strRef>
              </c:tx>
              <c:dLblPos val="t"/>
              <c:showVal val="1"/>
            </c:dLbl>
            <c:txPr>
              <a:bodyPr/>
              <a:lstStyle/>
              <a:p>
                <a:pPr>
                  <a:defRPr lang="en-US" sz="700" b="1">
                    <a:solidFill>
                      <a:srgbClr val="00B050"/>
                    </a:solidFill>
                  </a:defRPr>
                </a:pPr>
                <a:endParaRPr lang="th-TH"/>
              </a:p>
            </c:txPr>
            <c:showVal val="1"/>
          </c:dLbls>
          <c:xVal>
            <c:numRef>
              <c:f>(DATA1!$E$4:$E$13,DATA1!$E$14:$E$29,DATA1!$E$31:$E$33,DATA1!$E$35:$E$46,DATA1!$E$48:$E$49)</c:f>
              <c:numCache>
                <c:formatCode>_-* #,##0.00_-;\-* #,##0.00_-;_-* "-"??_-;_-@_-</c:formatCode>
                <c:ptCount val="43"/>
                <c:pt idx="0">
                  <c:v>319</c:v>
                </c:pt>
                <c:pt idx="1">
                  <c:v>2640</c:v>
                </c:pt>
                <c:pt idx="2">
                  <c:v>2550</c:v>
                </c:pt>
                <c:pt idx="3">
                  <c:v>20610</c:v>
                </c:pt>
                <c:pt idx="4">
                  <c:v>470</c:v>
                </c:pt>
                <c:pt idx="5">
                  <c:v>1770</c:v>
                </c:pt>
                <c:pt idx="6">
                  <c:v>30580</c:v>
                </c:pt>
                <c:pt idx="7">
                  <c:v>540</c:v>
                </c:pt>
                <c:pt idx="8">
                  <c:v>2360</c:v>
                </c:pt>
                <c:pt idx="9">
                  <c:v>24940</c:v>
                </c:pt>
                <c:pt idx="10">
                  <c:v>2120</c:v>
                </c:pt>
                <c:pt idx="11">
                  <c:v>950</c:v>
                </c:pt>
                <c:pt idx="12">
                  <c:v>1650</c:v>
                </c:pt>
                <c:pt idx="13">
                  <c:v>3470</c:v>
                </c:pt>
                <c:pt idx="14">
                  <c:v>1646</c:v>
                </c:pt>
                <c:pt idx="15">
                  <c:v>21900</c:v>
                </c:pt>
                <c:pt idx="16">
                  <c:v>37670</c:v>
                </c:pt>
                <c:pt idx="17">
                  <c:v>2850</c:v>
                </c:pt>
                <c:pt idx="18">
                  <c:v>5060</c:v>
                </c:pt>
                <c:pt idx="19">
                  <c:v>40114</c:v>
                </c:pt>
                <c:pt idx="20">
                  <c:v>590</c:v>
                </c:pt>
                <c:pt idx="21">
                  <c:v>580</c:v>
                </c:pt>
                <c:pt idx="22">
                  <c:v>5770</c:v>
                </c:pt>
                <c:pt idx="23">
                  <c:v>6540</c:v>
                </c:pt>
                <c:pt idx="24">
                  <c:v>3200</c:v>
                </c:pt>
                <c:pt idx="25">
                  <c:v>1290</c:v>
                </c:pt>
                <c:pt idx="26">
                  <c:v>340</c:v>
                </c:pt>
                <c:pt idx="27">
                  <c:v>11275</c:v>
                </c:pt>
                <c:pt idx="28">
                  <c:v>870</c:v>
                </c:pt>
                <c:pt idx="29">
                  <c:v>1620</c:v>
                </c:pt>
                <c:pt idx="30">
                  <c:v>66063</c:v>
                </c:pt>
                <c:pt idx="31">
                  <c:v>19690</c:v>
                </c:pt>
                <c:pt idx="32">
                  <c:v>7560</c:v>
                </c:pt>
                <c:pt idx="33">
                  <c:v>15440</c:v>
                </c:pt>
                <c:pt idx="34">
                  <c:v>32470</c:v>
                </c:pt>
                <c:pt idx="35">
                  <c:v>1540</c:v>
                </c:pt>
                <c:pt idx="36">
                  <c:v>1760</c:v>
                </c:pt>
                <c:pt idx="37">
                  <c:v>460</c:v>
                </c:pt>
                <c:pt idx="38">
                  <c:v>3400</c:v>
                </c:pt>
                <c:pt idx="39">
                  <c:v>1510</c:v>
                </c:pt>
                <c:pt idx="40">
                  <c:v>41082</c:v>
                </c:pt>
                <c:pt idx="41">
                  <c:v>790</c:v>
                </c:pt>
                <c:pt idx="42">
                  <c:v>870</c:v>
                </c:pt>
              </c:numCache>
            </c:numRef>
          </c:xVal>
          <c:yVal>
            <c:numRef>
              <c:f>(DATA1!$J$4:$J$13,DATA1!$J$14:$J$29,DATA1!$J$31:$J$33,DATA1!$J$35:$J$46,DATA1!$J$48:$J$49)</c:f>
              <c:numCache>
                <c:formatCode>0.0</c:formatCode>
                <c:ptCount val="43"/>
                <c:pt idx="0">
                  <c:v>39.023365944902018</c:v>
                </c:pt>
                <c:pt idx="1">
                  <c:v>13.889485659355872</c:v>
                </c:pt>
                <c:pt idx="2">
                  <c:v>12.979547940887432</c:v>
                </c:pt>
                <c:pt idx="3">
                  <c:v>12.090645295011747</c:v>
                </c:pt>
                <c:pt idx="4">
                  <c:v>12.629127518950167</c:v>
                </c:pt>
                <c:pt idx="5">
                  <c:v>14.427187503322051</c:v>
                </c:pt>
                <c:pt idx="6">
                  <c:v>13.844165965912586</c:v>
                </c:pt>
                <c:pt idx="7">
                  <c:v>12.109103227785665</c:v>
                </c:pt>
                <c:pt idx="8">
                  <c:v>16.521752012042629</c:v>
                </c:pt>
                <c:pt idx="9">
                  <c:v>10.413363738795397</c:v>
                </c:pt>
                <c:pt idx="10">
                  <c:v>16.767453394669904</c:v>
                </c:pt>
                <c:pt idx="11">
                  <c:v>16.804310848539817</c:v>
                </c:pt>
                <c:pt idx="12">
                  <c:v>16.163056792115121</c:v>
                </c:pt>
                <c:pt idx="13">
                  <c:v>35.79775100639835</c:v>
                </c:pt>
                <c:pt idx="14">
                  <c:v>38.143197821681596</c:v>
                </c:pt>
                <c:pt idx="15">
                  <c:v>5.7450715441842917</c:v>
                </c:pt>
                <c:pt idx="16">
                  <c:v>5.1880680935539276</c:v>
                </c:pt>
                <c:pt idx="17">
                  <c:v>34.2153303923116</c:v>
                </c:pt>
                <c:pt idx="18">
                  <c:v>30.566998366798927</c:v>
                </c:pt>
                <c:pt idx="19">
                  <c:v>16.905494776833436</c:v>
                </c:pt>
                <c:pt idx="20">
                  <c:v>22.834386931507932</c:v>
                </c:pt>
                <c:pt idx="21">
                  <c:v>18.346610305879803</c:v>
                </c:pt>
                <c:pt idx="22">
                  <c:v>28.542746422093547</c:v>
                </c:pt>
                <c:pt idx="23">
                  <c:v>23.641534721725922</c:v>
                </c:pt>
                <c:pt idx="24">
                  <c:v>18.327246069460262</c:v>
                </c:pt>
                <c:pt idx="25">
                  <c:v>19.286072944720857</c:v>
                </c:pt>
                <c:pt idx="26">
                  <c:v>15.055330200453302</c:v>
                </c:pt>
                <c:pt idx="27">
                  <c:v>21.30911980233768</c:v>
                </c:pt>
                <c:pt idx="28">
                  <c:v>25.316285017294291</c:v>
                </c:pt>
                <c:pt idx="29">
                  <c:v>19.960182635955327</c:v>
                </c:pt>
                <c:pt idx="30">
                  <c:v>23.672580846621891</c:v>
                </c:pt>
                <c:pt idx="31">
                  <c:v>12.786203541222639</c:v>
                </c:pt>
                <c:pt idx="32">
                  <c:v>25.243768827036057</c:v>
                </c:pt>
                <c:pt idx="33">
                  <c:v>28.971640580398258</c:v>
                </c:pt>
                <c:pt idx="34">
                  <c:v>4.8238603460871845</c:v>
                </c:pt>
                <c:pt idx="35">
                  <c:v>13.487612692553419</c:v>
                </c:pt>
                <c:pt idx="36">
                  <c:v>32.87751079909814</c:v>
                </c:pt>
                <c:pt idx="37">
                  <c:v>14.118179405094656</c:v>
                </c:pt>
                <c:pt idx="38">
                  <c:v>19.554295431592514</c:v>
                </c:pt>
                <c:pt idx="39">
                  <c:v>16.1070338377606</c:v>
                </c:pt>
                <c:pt idx="40">
                  <c:v>37.11956723972186</c:v>
                </c:pt>
                <c:pt idx="41">
                  <c:v>16.141880814779515</c:v>
                </c:pt>
                <c:pt idx="42">
                  <c:v>29.268616445746598</c:v>
                </c:pt>
              </c:numCache>
            </c:numRef>
          </c:yVal>
        </c:ser>
        <c:ser>
          <c:idx val="0"/>
          <c:order val="1"/>
          <c:tx>
            <c:v>WHO (2009) - Reported Fatalities</c:v>
          </c:tx>
          <c:spPr>
            <a:ln w="28575">
              <a:noFill/>
            </a:ln>
          </c:spPr>
          <c:marker>
            <c:symbol val="circle"/>
            <c:size val="7"/>
            <c:spPr>
              <a:solidFill>
                <a:schemeClr val="tx1">
                  <a:alpha val="90000"/>
                </a:schemeClr>
              </a:solidFill>
              <a:ln>
                <a:solidFill>
                  <a:srgbClr val="C00000">
                    <a:alpha val="1000"/>
                  </a:srgbClr>
                </a:solidFill>
              </a:ln>
            </c:spPr>
          </c:marker>
          <c:dLbls>
            <c:dLbl>
              <c:idx val="0"/>
              <c:layout>
                <c:manualLayout>
                  <c:x val="0"/>
                  <c:y val="-6.2576691348600298E-3"/>
                </c:manualLayout>
              </c:layout>
              <c:tx>
                <c:strRef>
                  <c:f>DATA1!$C$4</c:f>
                  <c:strCache>
                    <c:ptCount val="1"/>
                    <c:pt idx="0">
                      <c:v>AF</c:v>
                    </c:pt>
                  </c:strCache>
                </c:strRef>
              </c:tx>
              <c:dLblPos val="b"/>
              <c:showVal val="1"/>
            </c:dLbl>
            <c:dLbl>
              <c:idx val="1"/>
              <c:layout>
                <c:manualLayout>
                  <c:x val="0"/>
                  <c:y val="-6.2576691348600298E-3"/>
                </c:manualLayout>
              </c:layout>
              <c:tx>
                <c:strRef>
                  <c:f>DATA1!$C$5</c:f>
                  <c:strCache>
                    <c:ptCount val="1"/>
                    <c:pt idx="0">
                      <c:v>AM</c:v>
                    </c:pt>
                  </c:strCache>
                </c:strRef>
              </c:tx>
              <c:dLblPos val="b"/>
              <c:showVal val="1"/>
            </c:dLbl>
            <c:dLbl>
              <c:idx val="2"/>
              <c:layout>
                <c:manualLayout>
                  <c:x val="0"/>
                  <c:y val="-6.2576691348600298E-3"/>
                </c:manualLayout>
              </c:layout>
              <c:tx>
                <c:strRef>
                  <c:f>DATA1!$C$6</c:f>
                  <c:strCache>
                    <c:ptCount val="1"/>
                    <c:pt idx="0">
                      <c:v>AZ</c:v>
                    </c:pt>
                  </c:strCache>
                </c:strRef>
              </c:tx>
              <c:dLblPos val="b"/>
              <c:showVal val="1"/>
            </c:dLbl>
            <c:dLbl>
              <c:idx val="3"/>
              <c:layout>
                <c:manualLayout>
                  <c:x val="0"/>
                  <c:y val="-6.2576691348600298E-3"/>
                </c:manualLayout>
              </c:layout>
              <c:tx>
                <c:strRef>
                  <c:f>DATA1!$C$7</c:f>
                  <c:strCache>
                    <c:ptCount val="1"/>
                    <c:pt idx="0">
                      <c:v>BH</c:v>
                    </c:pt>
                  </c:strCache>
                </c:strRef>
              </c:tx>
              <c:dLblPos val="b"/>
              <c:showVal val="1"/>
            </c:dLbl>
            <c:dLbl>
              <c:idx val="4"/>
              <c:layout>
                <c:manualLayout>
                  <c:x val="0"/>
                  <c:y val="-6.2576691348600298E-3"/>
                </c:manualLayout>
              </c:layout>
              <c:tx>
                <c:strRef>
                  <c:f>DATA1!$C$8</c:f>
                  <c:strCache>
                    <c:ptCount val="1"/>
                    <c:pt idx="0">
                      <c:v>BD</c:v>
                    </c:pt>
                  </c:strCache>
                </c:strRef>
              </c:tx>
              <c:dLblPos val="b"/>
              <c:showVal val="1"/>
            </c:dLbl>
            <c:dLbl>
              <c:idx val="5"/>
              <c:layout>
                <c:manualLayout>
                  <c:x val="0"/>
                  <c:y val="-6.2576691348600298E-3"/>
                </c:manualLayout>
              </c:layout>
              <c:tx>
                <c:strRef>
                  <c:f>DATA1!$C$9</c:f>
                  <c:strCache>
                    <c:ptCount val="1"/>
                    <c:pt idx="0">
                      <c:v>BT</c:v>
                    </c:pt>
                  </c:strCache>
                </c:strRef>
              </c:tx>
              <c:dLblPos val="b"/>
              <c:showVal val="1"/>
            </c:dLbl>
            <c:dLbl>
              <c:idx val="6"/>
              <c:layout>
                <c:manualLayout>
                  <c:x val="0"/>
                  <c:y val="-6.2576691348600298E-3"/>
                </c:manualLayout>
              </c:layout>
              <c:tx>
                <c:strRef>
                  <c:f>DATA1!$C$10</c:f>
                  <c:strCache>
                    <c:ptCount val="1"/>
                    <c:pt idx="0">
                      <c:v>BN</c:v>
                    </c:pt>
                  </c:strCache>
                </c:strRef>
              </c:tx>
              <c:dLblPos val="b"/>
              <c:showVal val="1"/>
            </c:dLbl>
            <c:dLbl>
              <c:idx val="7"/>
              <c:layout>
                <c:manualLayout>
                  <c:x val="0"/>
                  <c:y val="-6.2576691348600298E-3"/>
                </c:manualLayout>
              </c:layout>
              <c:tx>
                <c:strRef>
                  <c:f>DATA1!$C$11</c:f>
                  <c:strCache>
                    <c:ptCount val="1"/>
                    <c:pt idx="0">
                      <c:v>KH</c:v>
                    </c:pt>
                  </c:strCache>
                </c:strRef>
              </c:tx>
              <c:dLblPos val="b"/>
              <c:showVal val="1"/>
            </c:dLbl>
            <c:dLbl>
              <c:idx val="8"/>
              <c:layout>
                <c:manualLayout>
                  <c:x val="0"/>
                  <c:y val="-6.2576691348600298E-3"/>
                </c:manualLayout>
              </c:layout>
              <c:tx>
                <c:strRef>
                  <c:f>DATA1!$C$12</c:f>
                  <c:strCache>
                    <c:ptCount val="1"/>
                    <c:pt idx="0">
                      <c:v>CN</c:v>
                    </c:pt>
                  </c:strCache>
                </c:strRef>
              </c:tx>
              <c:dLblPos val="b"/>
              <c:showVal val="1"/>
            </c:dLbl>
            <c:dLbl>
              <c:idx val="9"/>
              <c:layout>
                <c:manualLayout>
                  <c:x val="0"/>
                  <c:y val="-6.2576691348600298E-3"/>
                </c:manualLayout>
              </c:layout>
              <c:tx>
                <c:strRef>
                  <c:f>DATA1!$C$13</c:f>
                  <c:strCache>
                    <c:ptCount val="1"/>
                    <c:pt idx="0">
                      <c:v>CY</c:v>
                    </c:pt>
                  </c:strCache>
                </c:strRef>
              </c:tx>
              <c:dLblPos val="b"/>
              <c:showVal val="1"/>
            </c:dLbl>
            <c:dLbl>
              <c:idx val="10"/>
              <c:layout>
                <c:manualLayout>
                  <c:x val="0"/>
                  <c:y val="-6.2576691348601087E-3"/>
                </c:manualLayout>
              </c:layout>
              <c:tx>
                <c:strRef>
                  <c:f>DATA1!$C$14</c:f>
                  <c:strCache>
                    <c:ptCount val="1"/>
                    <c:pt idx="0">
                      <c:v>GE</c:v>
                    </c:pt>
                  </c:strCache>
                </c:strRef>
              </c:tx>
              <c:dLblPos val="b"/>
              <c:showVal val="1"/>
            </c:dLbl>
            <c:dLbl>
              <c:idx val="11"/>
              <c:layout>
                <c:manualLayout>
                  <c:x val="0"/>
                  <c:y val="-6.2576691348600298E-3"/>
                </c:manualLayout>
              </c:layout>
              <c:tx>
                <c:strRef>
                  <c:f>DATA1!$C$15</c:f>
                  <c:strCache>
                    <c:ptCount val="1"/>
                    <c:pt idx="0">
                      <c:v>IN</c:v>
                    </c:pt>
                  </c:strCache>
                </c:strRef>
              </c:tx>
              <c:dLblPos val="b"/>
              <c:showVal val="1"/>
            </c:dLbl>
            <c:dLbl>
              <c:idx val="12"/>
              <c:layout>
                <c:manualLayout>
                  <c:x val="0"/>
                  <c:y val="-6.2576691348600298E-3"/>
                </c:manualLayout>
              </c:layout>
              <c:tx>
                <c:strRef>
                  <c:f>DATA1!$C$16</c:f>
                  <c:strCache>
                    <c:ptCount val="1"/>
                    <c:pt idx="0">
                      <c:v>ID</c:v>
                    </c:pt>
                  </c:strCache>
                </c:strRef>
              </c:tx>
              <c:dLblPos val="b"/>
              <c:showVal val="1"/>
            </c:dLbl>
            <c:dLbl>
              <c:idx val="13"/>
              <c:layout>
                <c:manualLayout>
                  <c:x val="0"/>
                  <c:y val="-6.2576691348600298E-3"/>
                </c:manualLayout>
              </c:layout>
              <c:tx>
                <c:strRef>
                  <c:f>DATA1!$C$17</c:f>
                  <c:strCache>
                    <c:ptCount val="1"/>
                    <c:pt idx="0">
                      <c:v>IR</c:v>
                    </c:pt>
                  </c:strCache>
                </c:strRef>
              </c:tx>
              <c:dLblPos val="b"/>
              <c:showVal val="1"/>
            </c:dLbl>
            <c:dLbl>
              <c:idx val="14"/>
              <c:layout>
                <c:manualLayout>
                  <c:x val="0"/>
                  <c:y val="-6.2576691348600298E-3"/>
                </c:manualLayout>
              </c:layout>
              <c:tx>
                <c:strRef>
                  <c:f>DATA1!$C$18</c:f>
                  <c:strCache>
                    <c:ptCount val="1"/>
                    <c:pt idx="0">
                      <c:v>IQ</c:v>
                    </c:pt>
                  </c:strCache>
                </c:strRef>
              </c:tx>
              <c:dLblPos val="b"/>
              <c:showVal val="1"/>
            </c:dLbl>
            <c:dLbl>
              <c:idx val="15"/>
              <c:layout>
                <c:manualLayout>
                  <c:x val="0"/>
                  <c:y val="-6.2576691348600298E-3"/>
                </c:manualLayout>
              </c:layout>
              <c:tx>
                <c:strRef>
                  <c:f>DATA1!$C$19</c:f>
                  <c:strCache>
                    <c:ptCount val="1"/>
                    <c:pt idx="0">
                      <c:v>IL</c:v>
                    </c:pt>
                  </c:strCache>
                </c:strRef>
              </c:tx>
              <c:dLblPos val="b"/>
              <c:showVal val="1"/>
            </c:dLbl>
            <c:dLbl>
              <c:idx val="16"/>
              <c:layout>
                <c:manualLayout>
                  <c:x val="0"/>
                  <c:y val="-6.2576691348600298E-3"/>
                </c:manualLayout>
              </c:layout>
              <c:tx>
                <c:strRef>
                  <c:f>DATA1!$C$20</c:f>
                  <c:strCache>
                    <c:ptCount val="1"/>
                    <c:pt idx="0">
                      <c:v>JP</c:v>
                    </c:pt>
                  </c:strCache>
                </c:strRef>
              </c:tx>
              <c:dLblPos val="b"/>
              <c:showVal val="1"/>
            </c:dLbl>
            <c:dLbl>
              <c:idx val="17"/>
              <c:layout>
                <c:manualLayout>
                  <c:x val="0"/>
                  <c:y val="-6.2576691348600298E-3"/>
                </c:manualLayout>
              </c:layout>
              <c:tx>
                <c:strRef>
                  <c:f>DATA1!$C$21</c:f>
                  <c:strCache>
                    <c:ptCount val="1"/>
                    <c:pt idx="0">
                      <c:v>JO</c:v>
                    </c:pt>
                  </c:strCache>
                </c:strRef>
              </c:tx>
              <c:dLblPos val="b"/>
              <c:showVal val="1"/>
            </c:dLbl>
            <c:dLbl>
              <c:idx val="18"/>
              <c:layout>
                <c:manualLayout>
                  <c:x val="0"/>
                  <c:y val="-6.2576691348600298E-3"/>
                </c:manualLayout>
              </c:layout>
              <c:tx>
                <c:strRef>
                  <c:f>DATA1!$C$22</c:f>
                  <c:strCache>
                    <c:ptCount val="1"/>
                    <c:pt idx="0">
                      <c:v>KZ</c:v>
                    </c:pt>
                  </c:strCache>
                </c:strRef>
              </c:tx>
              <c:dLblPos val="b"/>
              <c:showVal val="1"/>
            </c:dLbl>
            <c:dLbl>
              <c:idx val="19"/>
              <c:layout>
                <c:manualLayout>
                  <c:x val="0"/>
                  <c:y val="-6.2576691348600298E-3"/>
                </c:manualLayout>
              </c:layout>
              <c:tx>
                <c:strRef>
                  <c:f>DATA1!$C$23</c:f>
                  <c:strCache>
                    <c:ptCount val="1"/>
                    <c:pt idx="0">
                      <c:v>KW</c:v>
                    </c:pt>
                  </c:strCache>
                </c:strRef>
              </c:tx>
              <c:dLblPos val="b"/>
              <c:showVal val="1"/>
            </c:dLbl>
            <c:dLbl>
              <c:idx val="20"/>
              <c:layout>
                <c:manualLayout>
                  <c:x val="0"/>
                  <c:y val="-6.2576691348600298E-3"/>
                </c:manualLayout>
              </c:layout>
              <c:tx>
                <c:strRef>
                  <c:f>DATA1!$C$24</c:f>
                  <c:strCache>
                    <c:ptCount val="1"/>
                    <c:pt idx="0">
                      <c:v>KG</c:v>
                    </c:pt>
                  </c:strCache>
                </c:strRef>
              </c:tx>
              <c:dLblPos val="b"/>
              <c:showVal val="1"/>
            </c:dLbl>
            <c:dLbl>
              <c:idx val="21"/>
              <c:layout>
                <c:manualLayout>
                  <c:x val="0"/>
                  <c:y val="-6.2576691348600298E-3"/>
                </c:manualLayout>
              </c:layout>
              <c:tx>
                <c:strRef>
                  <c:f>DATA1!$C$25</c:f>
                  <c:strCache>
                    <c:ptCount val="1"/>
                    <c:pt idx="0">
                      <c:v>LA</c:v>
                    </c:pt>
                  </c:strCache>
                </c:strRef>
              </c:tx>
              <c:dLblPos val="b"/>
              <c:showVal val="1"/>
            </c:dLbl>
            <c:dLbl>
              <c:idx val="22"/>
              <c:layout>
                <c:manualLayout>
                  <c:x val="0"/>
                  <c:y val="-6.2576691348600298E-3"/>
                </c:manualLayout>
              </c:layout>
              <c:tx>
                <c:strRef>
                  <c:f>DATA1!$C$26</c:f>
                  <c:strCache>
                    <c:ptCount val="1"/>
                    <c:pt idx="0">
                      <c:v>LB</c:v>
                    </c:pt>
                  </c:strCache>
                </c:strRef>
              </c:tx>
              <c:dLblPos val="b"/>
              <c:showVal val="1"/>
            </c:dLbl>
            <c:dLbl>
              <c:idx val="23"/>
              <c:layout>
                <c:manualLayout>
                  <c:x val="0"/>
                  <c:y val="-6.2576691348600298E-3"/>
                </c:manualLayout>
              </c:layout>
              <c:tx>
                <c:strRef>
                  <c:f>DATA1!$C$27</c:f>
                  <c:strCache>
                    <c:ptCount val="1"/>
                    <c:pt idx="0">
                      <c:v>MY</c:v>
                    </c:pt>
                  </c:strCache>
                </c:strRef>
              </c:tx>
              <c:dLblPos val="b"/>
              <c:showVal val="1"/>
            </c:dLbl>
            <c:dLbl>
              <c:idx val="24"/>
              <c:layout>
                <c:manualLayout>
                  <c:x val="0"/>
                  <c:y val="-6.2576691348600298E-3"/>
                </c:manualLayout>
              </c:layout>
              <c:tx>
                <c:strRef>
                  <c:f>DATA1!$C$28</c:f>
                  <c:strCache>
                    <c:ptCount val="1"/>
                    <c:pt idx="0">
                      <c:v>MV</c:v>
                    </c:pt>
                  </c:strCache>
                </c:strRef>
              </c:tx>
              <c:dLblPos val="b"/>
              <c:showVal val="1"/>
            </c:dLbl>
            <c:dLbl>
              <c:idx val="25"/>
              <c:layout>
                <c:manualLayout>
                  <c:x val="0"/>
                  <c:y val="-6.2576691348600298E-3"/>
                </c:manualLayout>
              </c:layout>
              <c:tx>
                <c:strRef>
                  <c:f>DATA1!$C$29</c:f>
                  <c:strCache>
                    <c:ptCount val="1"/>
                    <c:pt idx="0">
                      <c:v>MN</c:v>
                    </c:pt>
                  </c:strCache>
                </c:strRef>
              </c:tx>
              <c:dLblPos val="b"/>
              <c:showVal val="1"/>
            </c:dLbl>
            <c:dLbl>
              <c:idx val="26"/>
              <c:layout>
                <c:manualLayout>
                  <c:x val="0"/>
                  <c:y val="-6.2576691348600298E-3"/>
                </c:manualLayout>
              </c:layout>
              <c:tx>
                <c:strRef>
                  <c:f>DATA1!$C$31</c:f>
                  <c:strCache>
                    <c:ptCount val="1"/>
                    <c:pt idx="0">
                      <c:v>NP</c:v>
                    </c:pt>
                  </c:strCache>
                </c:strRef>
              </c:tx>
              <c:dLblPos val="b"/>
              <c:showVal val="1"/>
            </c:dLbl>
            <c:dLbl>
              <c:idx val="27"/>
              <c:layout>
                <c:manualLayout>
                  <c:x val="0"/>
                  <c:y val="-6.2576691348600298E-3"/>
                </c:manualLayout>
              </c:layout>
              <c:tx>
                <c:strRef>
                  <c:f>DATA1!$C$32</c:f>
                  <c:strCache>
                    <c:ptCount val="1"/>
                    <c:pt idx="0">
                      <c:v>OM</c:v>
                    </c:pt>
                  </c:strCache>
                </c:strRef>
              </c:tx>
              <c:dLblPos val="b"/>
              <c:showVal val="1"/>
            </c:dLbl>
            <c:dLbl>
              <c:idx val="28"/>
              <c:layout>
                <c:manualLayout>
                  <c:x val="0"/>
                  <c:y val="-6.2576691348600298E-3"/>
                </c:manualLayout>
              </c:layout>
              <c:tx>
                <c:strRef>
                  <c:f>DATA1!$C$33</c:f>
                  <c:strCache>
                    <c:ptCount val="1"/>
                    <c:pt idx="0">
                      <c:v>PK</c:v>
                    </c:pt>
                  </c:strCache>
                </c:strRef>
              </c:tx>
              <c:dLblPos val="b"/>
              <c:showVal val="1"/>
            </c:dLbl>
            <c:dLbl>
              <c:idx val="29"/>
              <c:layout>
                <c:manualLayout>
                  <c:x val="0"/>
                  <c:y val="-6.2576691348600298E-3"/>
                </c:manualLayout>
              </c:layout>
              <c:tx>
                <c:strRef>
                  <c:f>DATA1!$C$35</c:f>
                  <c:strCache>
                    <c:ptCount val="1"/>
                    <c:pt idx="0">
                      <c:v>PH</c:v>
                    </c:pt>
                  </c:strCache>
                </c:strRef>
              </c:tx>
              <c:dLblPos val="b"/>
              <c:showVal val="1"/>
            </c:dLbl>
            <c:dLbl>
              <c:idx val="30"/>
              <c:layout>
                <c:manualLayout>
                  <c:x val="0"/>
                  <c:y val="-6.2576691348600298E-3"/>
                </c:manualLayout>
              </c:layout>
              <c:tx>
                <c:strRef>
                  <c:f>DATA1!$C$36</c:f>
                  <c:strCache>
                    <c:ptCount val="1"/>
                    <c:pt idx="0">
                      <c:v>QA</c:v>
                    </c:pt>
                  </c:strCache>
                </c:strRef>
              </c:tx>
              <c:dLblPos val="b"/>
              <c:showVal val="1"/>
            </c:dLbl>
            <c:dLbl>
              <c:idx val="31"/>
              <c:layout>
                <c:manualLayout>
                  <c:x val="0"/>
                  <c:y val="-6.2576691348600298E-3"/>
                </c:manualLayout>
              </c:layout>
              <c:tx>
                <c:strRef>
                  <c:f>DATA1!$C$37</c:f>
                  <c:strCache>
                    <c:ptCount val="1"/>
                    <c:pt idx="0">
                      <c:v>KR</c:v>
                    </c:pt>
                  </c:strCache>
                </c:strRef>
              </c:tx>
              <c:dLblPos val="b"/>
              <c:showVal val="1"/>
            </c:dLbl>
            <c:dLbl>
              <c:idx val="32"/>
              <c:layout>
                <c:manualLayout>
                  <c:x val="0"/>
                  <c:y val="-6.2576691348600298E-3"/>
                </c:manualLayout>
              </c:layout>
              <c:tx>
                <c:strRef>
                  <c:f>DATA1!$C$38</c:f>
                  <c:strCache>
                    <c:ptCount val="1"/>
                    <c:pt idx="0">
                      <c:v>RU</c:v>
                    </c:pt>
                  </c:strCache>
                </c:strRef>
              </c:tx>
              <c:dLblPos val="b"/>
              <c:showVal val="1"/>
            </c:dLbl>
            <c:dLbl>
              <c:idx val="33"/>
              <c:layout>
                <c:manualLayout>
                  <c:x val="0"/>
                  <c:y val="-6.2576691348600298E-3"/>
                </c:manualLayout>
              </c:layout>
              <c:tx>
                <c:strRef>
                  <c:f>DATA1!$C$39</c:f>
                  <c:strCache>
                    <c:ptCount val="1"/>
                    <c:pt idx="0">
                      <c:v>SA</c:v>
                    </c:pt>
                  </c:strCache>
                </c:strRef>
              </c:tx>
              <c:dLblPos val="b"/>
              <c:showVal val="1"/>
            </c:dLbl>
            <c:dLbl>
              <c:idx val="34"/>
              <c:layout>
                <c:manualLayout>
                  <c:x val="0"/>
                  <c:y val="-6.2576691348600298E-3"/>
                </c:manualLayout>
              </c:layout>
              <c:tx>
                <c:strRef>
                  <c:f>DATA1!$C$40</c:f>
                  <c:strCache>
                    <c:ptCount val="1"/>
                    <c:pt idx="0">
                      <c:v>SG</c:v>
                    </c:pt>
                  </c:strCache>
                </c:strRef>
              </c:tx>
              <c:dLblPos val="b"/>
              <c:showVal val="1"/>
            </c:dLbl>
            <c:dLbl>
              <c:idx val="35"/>
              <c:layout>
                <c:manualLayout>
                  <c:x val="0"/>
                  <c:y val="-6.2576691348601087E-3"/>
                </c:manualLayout>
              </c:layout>
              <c:tx>
                <c:strRef>
                  <c:f>DATA1!$C$41</c:f>
                  <c:strCache>
                    <c:ptCount val="1"/>
                    <c:pt idx="0">
                      <c:v>LK</c:v>
                    </c:pt>
                  </c:strCache>
                </c:strRef>
              </c:tx>
              <c:dLblPos val="b"/>
              <c:showVal val="1"/>
            </c:dLbl>
            <c:dLbl>
              <c:idx val="36"/>
              <c:layout>
                <c:manualLayout>
                  <c:x val="0"/>
                  <c:y val="-6.2576691348599492E-3"/>
                </c:manualLayout>
              </c:layout>
              <c:tx>
                <c:strRef>
                  <c:f>DATA1!$C$42</c:f>
                  <c:strCache>
                    <c:ptCount val="1"/>
                    <c:pt idx="0">
                      <c:v>SY</c:v>
                    </c:pt>
                  </c:strCache>
                </c:strRef>
              </c:tx>
              <c:dLblPos val="b"/>
              <c:showVal val="1"/>
            </c:dLbl>
            <c:dLbl>
              <c:idx val="37"/>
              <c:layout>
                <c:manualLayout>
                  <c:x val="0"/>
                  <c:y val="-6.2576691348600298E-3"/>
                </c:manualLayout>
              </c:layout>
              <c:tx>
                <c:strRef>
                  <c:f>DATA1!$C$43</c:f>
                  <c:strCache>
                    <c:ptCount val="1"/>
                    <c:pt idx="0">
                      <c:v>TJ</c:v>
                    </c:pt>
                  </c:strCache>
                </c:strRef>
              </c:tx>
              <c:dLblPos val="b"/>
              <c:showVal val="1"/>
            </c:dLbl>
            <c:dLbl>
              <c:idx val="38"/>
              <c:layout>
                <c:manualLayout>
                  <c:x val="0"/>
                  <c:y val="-6.2576691348600298E-3"/>
                </c:manualLayout>
              </c:layout>
              <c:tx>
                <c:strRef>
                  <c:f>DATA1!$C$44</c:f>
                  <c:strCache>
                    <c:ptCount val="1"/>
                    <c:pt idx="0">
                      <c:v>TH</c:v>
                    </c:pt>
                  </c:strCache>
                </c:strRef>
              </c:tx>
              <c:dLblPos val="b"/>
              <c:showVal val="1"/>
            </c:dLbl>
            <c:dLbl>
              <c:idx val="39"/>
              <c:layout>
                <c:manualLayout>
                  <c:x val="0"/>
                  <c:y val="-6.2576691348600298E-3"/>
                </c:manualLayout>
              </c:layout>
              <c:tx>
                <c:strRef>
                  <c:f>DATA1!$C$45</c:f>
                  <c:strCache>
                    <c:ptCount val="1"/>
                    <c:pt idx="0">
                      <c:v>TL</c:v>
                    </c:pt>
                  </c:strCache>
                </c:strRef>
              </c:tx>
              <c:dLblPos val="b"/>
              <c:showVal val="1"/>
            </c:dLbl>
            <c:dLbl>
              <c:idx val="40"/>
              <c:layout>
                <c:manualLayout>
                  <c:x val="0"/>
                  <c:y val="-6.2576691348601087E-3"/>
                </c:manualLayout>
              </c:layout>
              <c:tx>
                <c:strRef>
                  <c:f>DATA1!$C$46</c:f>
                  <c:strCache>
                    <c:ptCount val="1"/>
                    <c:pt idx="0">
                      <c:v>AE</c:v>
                    </c:pt>
                  </c:strCache>
                </c:strRef>
              </c:tx>
              <c:dLblPos val="b"/>
              <c:showVal val="1"/>
            </c:dLbl>
            <c:dLbl>
              <c:idx val="41"/>
              <c:layout>
                <c:manualLayout>
                  <c:x val="0"/>
                  <c:y val="-6.2576691348600298E-3"/>
                </c:manualLayout>
              </c:layout>
              <c:tx>
                <c:strRef>
                  <c:f>DATA1!$C$48</c:f>
                  <c:strCache>
                    <c:ptCount val="1"/>
                    <c:pt idx="0">
                      <c:v>VN</c:v>
                    </c:pt>
                  </c:strCache>
                </c:strRef>
              </c:tx>
              <c:dLblPos val="b"/>
              <c:showVal val="1"/>
            </c:dLbl>
            <c:dLbl>
              <c:idx val="42"/>
              <c:layout>
                <c:manualLayout>
                  <c:x val="0"/>
                  <c:y val="-6.2576691348600298E-3"/>
                </c:manualLayout>
              </c:layout>
              <c:tx>
                <c:strRef>
                  <c:f>DATA1!$C$49</c:f>
                  <c:strCache>
                    <c:ptCount val="1"/>
                    <c:pt idx="0">
                      <c:v>YE</c:v>
                    </c:pt>
                  </c:strCache>
                </c:strRef>
              </c:tx>
              <c:dLblPos val="b"/>
              <c:showVal val="1"/>
            </c:dLbl>
            <c:txPr>
              <a:bodyPr/>
              <a:lstStyle/>
              <a:p>
                <a:pPr>
                  <a:defRPr lang="en-US" sz="700" b="1">
                    <a:solidFill>
                      <a:srgbClr val="C00000"/>
                    </a:solidFill>
                  </a:defRPr>
                </a:pPr>
                <a:endParaRPr lang="th-TH"/>
              </a:p>
            </c:txPr>
            <c:showVal val="1"/>
          </c:dLbls>
          <c:xVal>
            <c:numRef>
              <c:f>(DATA1!$E$4:$E$13,DATA1!$E$14:$E$29,DATA1!$E$31:$E$33,DATA1!$E$35:$E$46,DATA1!$E$48:$E$49)</c:f>
              <c:numCache>
                <c:formatCode>_-* #,##0.00_-;\-* #,##0.00_-;_-* "-"??_-;_-@_-</c:formatCode>
                <c:ptCount val="43"/>
                <c:pt idx="0">
                  <c:v>319</c:v>
                </c:pt>
                <c:pt idx="1">
                  <c:v>2640</c:v>
                </c:pt>
                <c:pt idx="2">
                  <c:v>2550</c:v>
                </c:pt>
                <c:pt idx="3">
                  <c:v>20610</c:v>
                </c:pt>
                <c:pt idx="4">
                  <c:v>470</c:v>
                </c:pt>
                <c:pt idx="5">
                  <c:v>1770</c:v>
                </c:pt>
                <c:pt idx="6">
                  <c:v>30580</c:v>
                </c:pt>
                <c:pt idx="7">
                  <c:v>540</c:v>
                </c:pt>
                <c:pt idx="8">
                  <c:v>2360</c:v>
                </c:pt>
                <c:pt idx="9">
                  <c:v>24940</c:v>
                </c:pt>
                <c:pt idx="10">
                  <c:v>2120</c:v>
                </c:pt>
                <c:pt idx="11">
                  <c:v>950</c:v>
                </c:pt>
                <c:pt idx="12">
                  <c:v>1650</c:v>
                </c:pt>
                <c:pt idx="13">
                  <c:v>3470</c:v>
                </c:pt>
                <c:pt idx="14">
                  <c:v>1646</c:v>
                </c:pt>
                <c:pt idx="15">
                  <c:v>21900</c:v>
                </c:pt>
                <c:pt idx="16">
                  <c:v>37670</c:v>
                </c:pt>
                <c:pt idx="17">
                  <c:v>2850</c:v>
                </c:pt>
                <c:pt idx="18">
                  <c:v>5060</c:v>
                </c:pt>
                <c:pt idx="19">
                  <c:v>40114</c:v>
                </c:pt>
                <c:pt idx="20">
                  <c:v>590</c:v>
                </c:pt>
                <c:pt idx="21">
                  <c:v>580</c:v>
                </c:pt>
                <c:pt idx="22">
                  <c:v>5770</c:v>
                </c:pt>
                <c:pt idx="23">
                  <c:v>6540</c:v>
                </c:pt>
                <c:pt idx="24">
                  <c:v>3200</c:v>
                </c:pt>
                <c:pt idx="25">
                  <c:v>1290</c:v>
                </c:pt>
                <c:pt idx="26">
                  <c:v>340</c:v>
                </c:pt>
                <c:pt idx="27">
                  <c:v>11275</c:v>
                </c:pt>
                <c:pt idx="28">
                  <c:v>870</c:v>
                </c:pt>
                <c:pt idx="29">
                  <c:v>1620</c:v>
                </c:pt>
                <c:pt idx="30">
                  <c:v>66063</c:v>
                </c:pt>
                <c:pt idx="31">
                  <c:v>19690</c:v>
                </c:pt>
                <c:pt idx="32">
                  <c:v>7560</c:v>
                </c:pt>
                <c:pt idx="33">
                  <c:v>15440</c:v>
                </c:pt>
                <c:pt idx="34">
                  <c:v>32470</c:v>
                </c:pt>
                <c:pt idx="35">
                  <c:v>1540</c:v>
                </c:pt>
                <c:pt idx="36">
                  <c:v>1760</c:v>
                </c:pt>
                <c:pt idx="37">
                  <c:v>460</c:v>
                </c:pt>
                <c:pt idx="38">
                  <c:v>3400</c:v>
                </c:pt>
                <c:pt idx="39">
                  <c:v>1510</c:v>
                </c:pt>
                <c:pt idx="40">
                  <c:v>41082</c:v>
                </c:pt>
                <c:pt idx="41">
                  <c:v>790</c:v>
                </c:pt>
                <c:pt idx="42">
                  <c:v>870</c:v>
                </c:pt>
              </c:numCache>
            </c:numRef>
          </c:xVal>
          <c:yVal>
            <c:numRef>
              <c:f>(DATA1!$K$4:$K$13,DATA1!$K$14:$K$29,DATA1!$K$31:$K$33,DATA1!$K$35:$K$46,DATA1!$K$48:$K$49)</c:f>
              <c:numCache>
                <c:formatCode>0.0</c:formatCode>
                <c:ptCount val="43"/>
                <c:pt idx="0">
                  <c:v>6.5536267361446887</c:v>
                </c:pt>
                <c:pt idx="1">
                  <c:v>12.357312181345389</c:v>
                </c:pt>
                <c:pt idx="2">
                  <c:v>14.113339207789338</c:v>
                </c:pt>
                <c:pt idx="3">
                  <c:v>12.090645295011747</c:v>
                </c:pt>
                <c:pt idx="4">
                  <c:v>2.5891034957504386</c:v>
                </c:pt>
                <c:pt idx="5">
                  <c:v>16.85702960914471</c:v>
                </c:pt>
                <c:pt idx="6">
                  <c:v>13.844165965912586</c:v>
                </c:pt>
                <c:pt idx="7">
                  <c:v>11.548304278985984</c:v>
                </c:pt>
                <c:pt idx="8">
                  <c:v>7.2296462301692168</c:v>
                </c:pt>
                <c:pt idx="9">
                  <c:v>10.413363738795397</c:v>
                </c:pt>
                <c:pt idx="10">
                  <c:v>16.767453394669904</c:v>
                </c:pt>
                <c:pt idx="11">
                  <c:v>9.0439347627166509</c:v>
                </c:pt>
                <c:pt idx="12">
                  <c:v>7.1442455204850956</c:v>
                </c:pt>
                <c:pt idx="13">
                  <c:v>32.184412442220285</c:v>
                </c:pt>
                <c:pt idx="14">
                  <c:v>6.6635914812812063</c:v>
                </c:pt>
                <c:pt idx="15">
                  <c:v>5.7450715441842917</c:v>
                </c:pt>
                <c:pt idx="16">
                  <c:v>5.1880680935539276</c:v>
                </c:pt>
                <c:pt idx="17">
                  <c:v>16.744749752922097</c:v>
                </c:pt>
                <c:pt idx="18">
                  <c:v>30.566998366798927</c:v>
                </c:pt>
                <c:pt idx="19">
                  <c:v>16.905494776833436</c:v>
                </c:pt>
                <c:pt idx="20">
                  <c:v>22.834386931507932</c:v>
                </c:pt>
                <c:pt idx="21">
                  <c:v>11.195698940146189</c:v>
                </c:pt>
                <c:pt idx="22">
                  <c:v>13.075993232685594</c:v>
                </c:pt>
                <c:pt idx="23">
                  <c:v>23.641534721725922</c:v>
                </c:pt>
                <c:pt idx="24">
                  <c:v>3.2727225124036181</c:v>
                </c:pt>
                <c:pt idx="25">
                  <c:v>21.378250483102814</c:v>
                </c:pt>
                <c:pt idx="26">
                  <c:v>3.4118321914808178</c:v>
                </c:pt>
                <c:pt idx="27">
                  <c:v>30.749869081854378</c:v>
                </c:pt>
                <c:pt idx="28">
                  <c:v>4.4136021066927</c:v>
                </c:pt>
                <c:pt idx="29">
                  <c:v>1.3472014822354088</c:v>
                </c:pt>
                <c:pt idx="30">
                  <c:v>23.672580846621891</c:v>
                </c:pt>
                <c:pt idx="31">
                  <c:v>12.786203541222639</c:v>
                </c:pt>
                <c:pt idx="32">
                  <c:v>25.243768827036057</c:v>
                </c:pt>
                <c:pt idx="33">
                  <c:v>25.704952666783726</c:v>
                </c:pt>
                <c:pt idx="34">
                  <c:v>4.8238603460871845</c:v>
                </c:pt>
                <c:pt idx="35">
                  <c:v>12.093771811148551</c:v>
                </c:pt>
                <c:pt idx="36">
                  <c:v>18.380696284660626</c:v>
                </c:pt>
                <c:pt idx="37">
                  <c:v>6.8883651356087503</c:v>
                </c:pt>
                <c:pt idx="38">
                  <c:v>19.554295431592514</c:v>
                </c:pt>
                <c:pt idx="39">
                  <c:v>4.2432508497326324</c:v>
                </c:pt>
                <c:pt idx="40">
                  <c:v>24.107172819893165</c:v>
                </c:pt>
                <c:pt idx="41">
                  <c:v>14.649466422942274</c:v>
                </c:pt>
                <c:pt idx="42">
                  <c:v>13.412735416843747</c:v>
                </c:pt>
              </c:numCache>
            </c:numRef>
          </c:yVal>
        </c:ser>
        <c:dLbls>
          <c:showVal val="1"/>
        </c:dLbls>
        <c:axId val="75021312"/>
        <c:axId val="75519104"/>
      </c:scatterChart>
      <c:valAx>
        <c:axId val="75021312"/>
        <c:scaling>
          <c:logBase val="10"/>
          <c:orientation val="minMax"/>
          <c:max val="100000"/>
          <c:min val="100"/>
        </c:scaling>
        <c:axPos val="b"/>
        <c:majorGridlines>
          <c:spPr>
            <a:ln>
              <a:solidFill>
                <a:schemeClr val="bg1">
                  <a:lumMod val="75000"/>
                </a:schemeClr>
              </a:solidFill>
              <a:prstDash val="dash"/>
            </a:ln>
          </c:spPr>
        </c:majorGridlines>
        <c:title>
          <c:tx>
            <c:rich>
              <a:bodyPr/>
              <a:lstStyle/>
              <a:p>
                <a:pPr>
                  <a:defRPr lang="en-US" sz="1600"/>
                </a:pPr>
                <a:r>
                  <a:rPr lang="en-US" sz="1600"/>
                  <a:t>Gross National Income (GNI)</a:t>
                </a:r>
                <a:r>
                  <a:rPr lang="en-US" sz="1600" baseline="0"/>
                  <a:t> per capita (US$/year)</a:t>
                </a:r>
                <a:endParaRPr lang="th-TH" sz="1600"/>
              </a:p>
            </c:rich>
          </c:tx>
          <c:layout/>
        </c:title>
        <c:numFmt formatCode="_-* #,##0.00_-;\-* #,##0.00_-;_-* &quot;-&quot;??_-;_-@_-" sourceLinked="1"/>
        <c:tickLblPos val="nextTo"/>
        <c:txPr>
          <a:bodyPr/>
          <a:lstStyle/>
          <a:p>
            <a:pPr>
              <a:defRPr lang="en-US" b="1"/>
            </a:pPr>
            <a:endParaRPr lang="th-TH"/>
          </a:p>
        </c:txPr>
        <c:crossAx val="75519104"/>
        <c:crosses val="autoZero"/>
        <c:crossBetween val="midCat"/>
      </c:valAx>
      <c:valAx>
        <c:axId val="75519104"/>
        <c:scaling>
          <c:orientation val="minMax"/>
        </c:scaling>
        <c:axPos val="l"/>
        <c:majorGridlines/>
        <c:title>
          <c:tx>
            <c:rich>
              <a:bodyPr rot="-5400000" vert="horz"/>
              <a:lstStyle/>
              <a:p>
                <a:pPr>
                  <a:defRPr lang="en-US" sz="1600"/>
                </a:pPr>
                <a:r>
                  <a:rPr lang="en-US" sz="1600"/>
                  <a:t>RTF/100,000 persons</a:t>
                </a:r>
                <a:endParaRPr lang="th-TH" sz="1600"/>
              </a:p>
            </c:rich>
          </c:tx>
          <c:layout/>
        </c:title>
        <c:numFmt formatCode="0.0" sourceLinked="1"/>
        <c:tickLblPos val="nextTo"/>
        <c:txPr>
          <a:bodyPr/>
          <a:lstStyle/>
          <a:p>
            <a:pPr>
              <a:defRPr lang="en-US" b="1"/>
            </a:pPr>
            <a:endParaRPr lang="th-TH"/>
          </a:p>
        </c:txPr>
        <c:crossAx val="75021312"/>
        <c:crosses val="autoZero"/>
        <c:crossBetween val="midCat"/>
      </c:valAx>
    </c:plotArea>
    <c:legend>
      <c:legendPos val="r"/>
      <c:layout>
        <c:manualLayout>
          <c:xMode val="edge"/>
          <c:yMode val="edge"/>
          <c:x val="8.5011507510793061E-2"/>
          <c:y val="3.4673564008646428E-2"/>
          <c:w val="0.27868324745975731"/>
          <c:h val="7.9609705398463237E-2"/>
        </c:manualLayout>
      </c:layout>
      <c:overlay val="1"/>
      <c:txPr>
        <a:bodyPr/>
        <a:lstStyle/>
        <a:p>
          <a:pPr>
            <a:defRPr lang="en-US" sz="1100" b="1"/>
          </a:pPr>
          <a:endParaRPr lang="th-TH"/>
        </a:p>
      </c:txPr>
    </c:legend>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th-TH"/>
  <c:chart>
    <c:title>
      <c:tx>
        <c:rich>
          <a:bodyPr/>
          <a:lstStyle/>
          <a:p>
            <a:pPr>
              <a:defRPr sz="1400"/>
            </a:pPr>
            <a:r>
              <a:rPr lang="en-US" sz="1400" dirty="0"/>
              <a:t>The</a:t>
            </a:r>
            <a:r>
              <a:rPr lang="en-US" sz="1400" baseline="0" dirty="0"/>
              <a:t> enforcement score of different national road safety legislation in 2007 (</a:t>
            </a:r>
            <a:r>
              <a:rPr lang="en-US" sz="1400" baseline="0" dirty="0" smtClean="0"/>
              <a:t>WHO, 2009</a:t>
            </a:r>
            <a:r>
              <a:rPr lang="en-US" sz="1400" baseline="0" dirty="0"/>
              <a:t>)</a:t>
            </a:r>
            <a:endParaRPr lang="th-TH" sz="1400" dirty="0"/>
          </a:p>
        </c:rich>
      </c:tx>
      <c:layout/>
    </c:title>
    <c:plotArea>
      <c:layout/>
      <c:barChart>
        <c:barDir val="col"/>
        <c:grouping val="clustered"/>
        <c:ser>
          <c:idx val="0"/>
          <c:order val="0"/>
          <c:tx>
            <c:strRef>
              <c:f>ENforcement!$E$2</c:f>
              <c:strCache>
                <c:ptCount val="1"/>
                <c:pt idx="0">
                  <c:v>National speed limits</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(NEPAL)'!$E$3:$E$8</c:f>
              <c:numCache>
                <c:formatCode>0</c:formatCode>
                <c:ptCount val="6"/>
                <c:pt idx="0">
                  <c:v>5</c:v>
                </c:pt>
                <c:pt idx="1">
                  <c:v>0</c:v>
                </c:pt>
                <c:pt idx="2">
                  <c:v>0</c:v>
                </c:pt>
                <c:pt idx="3">
                  <c:v>3</c:v>
                </c:pt>
                <c:pt idx="4">
                  <c:v>8</c:v>
                </c:pt>
                <c:pt idx="5">
                  <c:v>2</c:v>
                </c:pt>
              </c:numCache>
            </c:numRef>
          </c:val>
        </c:ser>
        <c:ser>
          <c:idx val="1"/>
          <c:order val="1"/>
          <c:tx>
            <c:strRef>
              <c:f>ENforcement!$F$2</c:f>
              <c:strCache>
                <c:ptCount val="1"/>
                <c:pt idx="0">
                  <c:v>National drink- driving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(NEPAL)'!$F$3:$F$8</c:f>
              <c:numCache>
                <c:formatCode>0</c:formatCode>
                <c:ptCount val="6"/>
                <c:pt idx="0">
                  <c:v>6</c:v>
                </c:pt>
                <c:pt idx="1">
                  <c:v>1</c:v>
                </c:pt>
                <c:pt idx="2">
                  <c:v>3</c:v>
                </c:pt>
                <c:pt idx="3">
                  <c:v>3</c:v>
                </c:pt>
                <c:pt idx="4">
                  <c:v>8</c:v>
                </c:pt>
                <c:pt idx="5">
                  <c:v>5</c:v>
                </c:pt>
              </c:numCache>
            </c:numRef>
          </c:val>
        </c:ser>
        <c:ser>
          <c:idx val="2"/>
          <c:order val="2"/>
          <c:tx>
            <c:strRef>
              <c:f>ENforcement!$G$2</c:f>
              <c:strCache>
                <c:ptCount val="1"/>
                <c:pt idx="0">
                  <c:v>National mortorcycle helmet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(NEPAL)'!$G$3:$G$8</c:f>
              <c:numCache>
                <c:formatCode>0</c:formatCode>
                <c:ptCount val="6"/>
                <c:pt idx="0">
                  <c:v>9</c:v>
                </c:pt>
                <c:pt idx="1">
                  <c:v>3</c:v>
                </c:pt>
                <c:pt idx="2">
                  <c:v>2</c:v>
                </c:pt>
                <c:pt idx="3">
                  <c:v>9</c:v>
                </c:pt>
                <c:pt idx="4">
                  <c:v>0</c:v>
                </c:pt>
                <c:pt idx="5">
                  <c:v>4</c:v>
                </c:pt>
              </c:numCache>
            </c:numRef>
          </c:val>
        </c:ser>
        <c:ser>
          <c:idx val="3"/>
          <c:order val="3"/>
          <c:tx>
            <c:strRef>
              <c:f>ENforcement!$H$2</c:f>
              <c:strCache>
                <c:ptCount val="1"/>
                <c:pt idx="0">
                  <c:v>National seat-belt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(NEPAL)'!$H$3:$H$8</c:f>
              <c:numCache>
                <c:formatCode>0</c:formatCode>
                <c:ptCount val="6"/>
                <c:pt idx="0">
                  <c:v>4</c:v>
                </c:pt>
                <c:pt idx="1">
                  <c:v>0</c:v>
                </c:pt>
                <c:pt idx="2">
                  <c:v>2</c:v>
                </c:pt>
                <c:pt idx="3">
                  <c:v>4</c:v>
                </c:pt>
                <c:pt idx="4">
                  <c:v>0</c:v>
                </c:pt>
                <c:pt idx="5">
                  <c:v>5</c:v>
                </c:pt>
              </c:numCache>
            </c:numRef>
          </c:val>
        </c:ser>
        <c:ser>
          <c:idx val="4"/>
          <c:order val="4"/>
          <c:tx>
            <c:strRef>
              <c:f>ENforcement!$I$2</c:f>
              <c:strCache>
                <c:ptCount val="1"/>
                <c:pt idx="0">
                  <c:v>National child restraint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(NEPAL)'!$I$3:$I$8</c:f>
              <c:numCache>
                <c:formatCode>0</c:formatCode>
                <c:ptCount val="6"/>
                <c:pt idx="0">
                  <c:v>0</c:v>
                </c:pt>
                <c:pt idx="1">
                  <c:v>0</c:v>
                </c:pt>
                <c:pt idx="2">
                  <c:v>0</c:v>
                </c:pt>
                <c:pt idx="3">
                  <c:v>0</c:v>
                </c:pt>
                <c:pt idx="4">
                  <c:v>0</c:v>
                </c:pt>
                <c:pt idx="5">
                  <c:v>0</c:v>
                </c:pt>
              </c:numCache>
            </c:numRef>
          </c:val>
        </c:ser>
        <c:axId val="1025973632"/>
        <c:axId val="1025984000"/>
      </c:barChart>
      <c:catAx>
        <c:axId val="1025973632"/>
        <c:scaling>
          <c:orientation val="minMax"/>
        </c:scaling>
        <c:axPos val="b"/>
        <c:title>
          <c:tx>
            <c:rich>
              <a:bodyPr/>
              <a:lstStyle/>
              <a:p>
                <a:pPr>
                  <a:defRPr/>
                </a:pPr>
                <a:r>
                  <a:rPr lang="en-US"/>
                  <a:t>Country</a:t>
                </a:r>
                <a:endParaRPr lang="th-TH"/>
              </a:p>
            </c:rich>
          </c:tx>
          <c:layout/>
        </c:title>
        <c:tickLblPos val="nextTo"/>
        <c:txPr>
          <a:bodyPr rot="-2700000" vert="horz"/>
          <a:lstStyle/>
          <a:p>
            <a:pPr>
              <a:defRPr b="1"/>
            </a:pPr>
            <a:endParaRPr lang="th-TH"/>
          </a:p>
        </c:txPr>
        <c:crossAx val="1025984000"/>
        <c:crosses val="autoZero"/>
        <c:auto val="1"/>
        <c:lblAlgn val="ctr"/>
        <c:lblOffset val="100"/>
      </c:catAx>
      <c:valAx>
        <c:axId val="1025984000"/>
        <c:scaling>
          <c:orientation val="minMax"/>
          <c:max val="10"/>
        </c:scaling>
        <c:axPos val="l"/>
        <c:majorGridlines/>
        <c:title>
          <c:tx>
            <c:rich>
              <a:bodyPr rot="-5400000" vert="horz"/>
              <a:lstStyle/>
              <a:p>
                <a:pPr>
                  <a:defRPr/>
                </a:pPr>
                <a:r>
                  <a:rPr lang="en-US"/>
                  <a:t>Enforcement Scores</a:t>
                </a:r>
                <a:endParaRPr lang="th-TH"/>
              </a:p>
            </c:rich>
          </c:tx>
          <c:layout/>
        </c:title>
        <c:numFmt formatCode="0" sourceLinked="1"/>
        <c:tickLblPos val="nextTo"/>
        <c:crossAx val="1025973632"/>
        <c:crosses val="autoZero"/>
        <c:crossBetween val="between"/>
      </c:valAx>
    </c:plotArea>
    <c:legend>
      <c:legendPos val="b"/>
      <c:layout/>
    </c:legend>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th-TH"/>
  <c:chart>
    <c:title>
      <c:tx>
        <c:rich>
          <a:bodyPr/>
          <a:lstStyle/>
          <a:p>
            <a:pPr>
              <a:defRPr sz="1600"/>
            </a:pPr>
            <a:r>
              <a:rPr lang="en-US" sz="1600"/>
              <a:t>The</a:t>
            </a:r>
            <a:r>
              <a:rPr lang="en-US" sz="1600" baseline="0"/>
              <a:t> enforcement score of different national road safety legislation in 2010 (WHO2013)</a:t>
            </a:r>
            <a:endParaRPr lang="th-TH" sz="1600"/>
          </a:p>
        </c:rich>
      </c:tx>
      <c:layout/>
    </c:title>
    <c:plotArea>
      <c:layout/>
      <c:barChart>
        <c:barDir val="col"/>
        <c:grouping val="clustered"/>
        <c:ser>
          <c:idx val="0"/>
          <c:order val="0"/>
          <c:tx>
            <c:strRef>
              <c:f>ENforcement!$E$2</c:f>
              <c:strCache>
                <c:ptCount val="1"/>
                <c:pt idx="0">
                  <c:v>National speed limits</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(NEPAL)'!$E$3:$E$8</c:f>
              <c:numCache>
                <c:formatCode>0</c:formatCode>
                <c:ptCount val="6"/>
                <c:pt idx="0">
                  <c:v>3</c:v>
                </c:pt>
                <c:pt idx="1">
                  <c:v>3</c:v>
                </c:pt>
                <c:pt idx="2">
                  <c:v>3</c:v>
                </c:pt>
                <c:pt idx="3">
                  <c:v>2</c:v>
                </c:pt>
                <c:pt idx="4">
                  <c:v>4</c:v>
                </c:pt>
                <c:pt idx="5">
                  <c:v>3</c:v>
                </c:pt>
              </c:numCache>
            </c:numRef>
          </c:val>
        </c:ser>
        <c:ser>
          <c:idx val="1"/>
          <c:order val="1"/>
          <c:tx>
            <c:strRef>
              <c:f>ENforcement!$F$2</c:f>
              <c:strCache>
                <c:ptCount val="1"/>
                <c:pt idx="0">
                  <c:v>National drink- driving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(NEPAL)'!$F$3:$F$8</c:f>
              <c:numCache>
                <c:formatCode>0</c:formatCode>
                <c:ptCount val="6"/>
                <c:pt idx="0">
                  <c:v>3</c:v>
                </c:pt>
                <c:pt idx="1">
                  <c:v>0</c:v>
                </c:pt>
                <c:pt idx="2">
                  <c:v>3</c:v>
                </c:pt>
                <c:pt idx="3">
                  <c:v>5</c:v>
                </c:pt>
                <c:pt idx="4">
                  <c:v>9</c:v>
                </c:pt>
                <c:pt idx="5">
                  <c:v>5</c:v>
                </c:pt>
              </c:numCache>
            </c:numRef>
          </c:val>
        </c:ser>
        <c:ser>
          <c:idx val="2"/>
          <c:order val="2"/>
          <c:tx>
            <c:strRef>
              <c:f>ENforcement!$G$2</c:f>
              <c:strCache>
                <c:ptCount val="1"/>
                <c:pt idx="0">
                  <c:v>National mortorcycle helmet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(NEPAL)'!$G$3:$G$8</c:f>
              <c:numCache>
                <c:formatCode>0</c:formatCode>
                <c:ptCount val="6"/>
                <c:pt idx="0">
                  <c:v>7</c:v>
                </c:pt>
                <c:pt idx="1">
                  <c:v>4</c:v>
                </c:pt>
                <c:pt idx="2">
                  <c:v>2</c:v>
                </c:pt>
                <c:pt idx="3">
                  <c:v>10</c:v>
                </c:pt>
                <c:pt idx="4">
                  <c:v>2</c:v>
                </c:pt>
                <c:pt idx="5">
                  <c:v>6</c:v>
                </c:pt>
              </c:numCache>
            </c:numRef>
          </c:val>
        </c:ser>
        <c:ser>
          <c:idx val="3"/>
          <c:order val="3"/>
          <c:tx>
            <c:strRef>
              <c:f>ENforcement!$H$2</c:f>
              <c:strCache>
                <c:ptCount val="1"/>
                <c:pt idx="0">
                  <c:v>National seat-belt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(NEPAL)'!$H$3:$H$8</c:f>
              <c:numCache>
                <c:formatCode>0</c:formatCode>
                <c:ptCount val="6"/>
                <c:pt idx="0">
                  <c:v>1</c:v>
                </c:pt>
                <c:pt idx="1">
                  <c:v>3</c:v>
                </c:pt>
                <c:pt idx="2">
                  <c:v>2</c:v>
                </c:pt>
                <c:pt idx="3">
                  <c:v>5</c:v>
                </c:pt>
                <c:pt idx="4">
                  <c:v>2</c:v>
                </c:pt>
                <c:pt idx="5">
                  <c:v>6</c:v>
                </c:pt>
              </c:numCache>
            </c:numRef>
          </c:val>
        </c:ser>
        <c:ser>
          <c:idx val="4"/>
          <c:order val="4"/>
          <c:tx>
            <c:strRef>
              <c:f>ENforcement!$I$2</c:f>
              <c:strCache>
                <c:ptCount val="1"/>
                <c:pt idx="0">
                  <c:v>National child restraint law</c:v>
                </c:pt>
              </c:strCache>
            </c:strRef>
          </c:tx>
          <c:cat>
            <c:strRef>
              <c:f>'ENforcement (NEPAL)'!$B$3:$B$8</c:f>
              <c:strCache>
                <c:ptCount val="6"/>
                <c:pt idx="0">
                  <c:v>Nepal</c:v>
                </c:pt>
                <c:pt idx="1">
                  <c:v>Bangladesh</c:v>
                </c:pt>
                <c:pt idx="2">
                  <c:v>India</c:v>
                </c:pt>
                <c:pt idx="3">
                  <c:v>Bhutan</c:v>
                </c:pt>
                <c:pt idx="4">
                  <c:v>China</c:v>
                </c:pt>
                <c:pt idx="5">
                  <c:v>Thailand</c:v>
                </c:pt>
              </c:strCache>
            </c:strRef>
          </c:cat>
          <c:val>
            <c:numRef>
              <c:f>'ENforcement (NEPAL)'!$I$3:$I$8</c:f>
              <c:numCache>
                <c:formatCode>0</c:formatCode>
                <c:ptCount val="6"/>
                <c:pt idx="0">
                  <c:v>0</c:v>
                </c:pt>
                <c:pt idx="1">
                  <c:v>0</c:v>
                </c:pt>
                <c:pt idx="2">
                  <c:v>0</c:v>
                </c:pt>
                <c:pt idx="3">
                  <c:v>0</c:v>
                </c:pt>
                <c:pt idx="4">
                  <c:v>0</c:v>
                </c:pt>
                <c:pt idx="5">
                  <c:v>0</c:v>
                </c:pt>
              </c:numCache>
            </c:numRef>
          </c:val>
        </c:ser>
        <c:axId val="1194275200"/>
        <c:axId val="1200789376"/>
      </c:barChart>
      <c:catAx>
        <c:axId val="1194275200"/>
        <c:scaling>
          <c:orientation val="minMax"/>
        </c:scaling>
        <c:axPos val="b"/>
        <c:title>
          <c:tx>
            <c:rich>
              <a:bodyPr/>
              <a:lstStyle/>
              <a:p>
                <a:pPr>
                  <a:defRPr/>
                </a:pPr>
                <a:r>
                  <a:rPr lang="en-US"/>
                  <a:t>Country</a:t>
                </a:r>
                <a:endParaRPr lang="th-TH"/>
              </a:p>
            </c:rich>
          </c:tx>
          <c:layout/>
        </c:title>
        <c:tickLblPos val="nextTo"/>
        <c:txPr>
          <a:bodyPr rot="-2700000" vert="horz"/>
          <a:lstStyle/>
          <a:p>
            <a:pPr>
              <a:defRPr b="1"/>
            </a:pPr>
            <a:endParaRPr lang="th-TH"/>
          </a:p>
        </c:txPr>
        <c:crossAx val="1200789376"/>
        <c:crosses val="autoZero"/>
        <c:auto val="1"/>
        <c:lblAlgn val="ctr"/>
        <c:lblOffset val="100"/>
      </c:catAx>
      <c:valAx>
        <c:axId val="1200789376"/>
        <c:scaling>
          <c:orientation val="minMax"/>
          <c:max val="10"/>
        </c:scaling>
        <c:axPos val="l"/>
        <c:majorGridlines/>
        <c:title>
          <c:tx>
            <c:rich>
              <a:bodyPr rot="-5400000" vert="horz"/>
              <a:lstStyle/>
              <a:p>
                <a:pPr>
                  <a:defRPr/>
                </a:pPr>
                <a:r>
                  <a:rPr lang="en-US"/>
                  <a:t>Enforcement Scores</a:t>
                </a:r>
                <a:endParaRPr lang="th-TH"/>
              </a:p>
            </c:rich>
          </c:tx>
          <c:layout/>
        </c:title>
        <c:numFmt formatCode="0" sourceLinked="1"/>
        <c:tickLblPos val="nextTo"/>
        <c:crossAx val="1194275200"/>
        <c:crosses val="autoZero"/>
        <c:crossBetween val="between"/>
      </c:valAx>
    </c:plotArea>
    <c:legend>
      <c:legendPos val="b"/>
      <c:layout/>
      <c:txPr>
        <a:bodyPr/>
        <a:lstStyle/>
        <a:p>
          <a:pPr>
            <a:defRPr b="1"/>
          </a:pPr>
          <a:endParaRPr lang="th-TH"/>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h-TH"/>
  <c:chart>
    <c:plotArea>
      <c:layout/>
      <c:scatterChart>
        <c:scatterStyle val="lineMarker"/>
        <c:ser>
          <c:idx val="1"/>
          <c:order val="0"/>
          <c:tx>
            <c:v>WHO (2013) - Estimated Fatalities</c:v>
          </c:tx>
          <c:spPr>
            <a:ln w="28575">
              <a:noFill/>
            </a:ln>
          </c:spPr>
          <c:marker>
            <c:symbol val="diamond"/>
            <c:size val="15"/>
            <c:spPr>
              <a:solidFill>
                <a:srgbClr val="92D050">
                  <a:alpha val="90000"/>
                </a:srgbClr>
              </a:solidFill>
              <a:ln>
                <a:solidFill>
                  <a:schemeClr val="tx2"/>
                </a:solidFill>
              </a:ln>
            </c:spPr>
          </c:marker>
          <c:dLbls>
            <c:dLbl>
              <c:idx val="0"/>
              <c:layout>
                <c:manualLayout>
                  <c:x val="2.7309237984096705E-3"/>
                  <c:y val="8.3435588464800068E-3"/>
                </c:manualLayout>
              </c:layout>
              <c:tx>
                <c:strRef>
                  <c:f>DATA!$C$4</c:f>
                  <c:strCache>
                    <c:ptCount val="1"/>
                    <c:pt idx="0">
                      <c:v>AF</c:v>
                    </c:pt>
                  </c:strCache>
                </c:strRef>
              </c:tx>
              <c:dLblPos val="t"/>
              <c:showVal val="1"/>
            </c:dLbl>
            <c:dLbl>
              <c:idx val="1"/>
              <c:layout>
                <c:manualLayout>
                  <c:x val="1.3654618992048279E-3"/>
                  <c:y val="8.3435588464800068E-3"/>
                </c:manualLayout>
              </c:layout>
              <c:tx>
                <c:strRef>
                  <c:f>DATA!$C$5</c:f>
                  <c:strCache>
                    <c:ptCount val="1"/>
                    <c:pt idx="0">
                      <c:v>AM</c:v>
                    </c:pt>
                  </c:strCache>
                </c:strRef>
              </c:tx>
              <c:dLblPos val="t"/>
              <c:showVal val="1"/>
            </c:dLbl>
            <c:dLbl>
              <c:idx val="2"/>
              <c:layout>
                <c:manualLayout>
                  <c:x val="1.3654618992048279E-3"/>
                  <c:y val="8.3435588464800068E-3"/>
                </c:manualLayout>
              </c:layout>
              <c:tx>
                <c:strRef>
                  <c:f>DATA!$C$6</c:f>
                  <c:strCache>
                    <c:ptCount val="1"/>
                    <c:pt idx="0">
                      <c:v>AZ</c:v>
                    </c:pt>
                  </c:strCache>
                </c:strRef>
              </c:tx>
              <c:dLblPos val="t"/>
              <c:showVal val="1"/>
            </c:dLbl>
            <c:dLbl>
              <c:idx val="3"/>
              <c:layout>
                <c:manualLayout>
                  <c:x val="1.3654618992048279E-3"/>
                  <c:y val="8.3435588464800068E-3"/>
                </c:manualLayout>
              </c:layout>
              <c:tx>
                <c:strRef>
                  <c:f>DATA!$C$7</c:f>
                  <c:strCache>
                    <c:ptCount val="1"/>
                    <c:pt idx="0">
                      <c:v>BH</c:v>
                    </c:pt>
                  </c:strCache>
                </c:strRef>
              </c:tx>
              <c:dLblPos val="t"/>
              <c:showVal val="1"/>
            </c:dLbl>
            <c:dLbl>
              <c:idx val="4"/>
              <c:layout>
                <c:manualLayout>
                  <c:x val="1.3654618992048279E-3"/>
                  <c:y val="8.3435588464800068E-3"/>
                </c:manualLayout>
              </c:layout>
              <c:tx>
                <c:strRef>
                  <c:f>DATA!$C$8</c:f>
                  <c:strCache>
                    <c:ptCount val="1"/>
                    <c:pt idx="0">
                      <c:v>BD</c:v>
                    </c:pt>
                  </c:strCache>
                </c:strRef>
              </c:tx>
              <c:dLblPos val="t"/>
              <c:showVal val="1"/>
            </c:dLbl>
            <c:dLbl>
              <c:idx val="5"/>
              <c:layout>
                <c:manualLayout>
                  <c:x val="1.3654618992048782E-3"/>
                  <c:y val="8.3433946031956207E-3"/>
                </c:manualLayout>
              </c:layout>
              <c:tx>
                <c:strRef>
                  <c:f>DATA!$C$9</c:f>
                  <c:strCache>
                    <c:ptCount val="1"/>
                    <c:pt idx="0">
                      <c:v>BT</c:v>
                    </c:pt>
                  </c:strCache>
                </c:strRef>
              </c:tx>
              <c:dLblPos val="t"/>
              <c:showVal val="1"/>
            </c:dLbl>
            <c:dLbl>
              <c:idx val="6"/>
              <c:layout>
                <c:manualLayout>
                  <c:x val="1.3654618992048279E-3"/>
                  <c:y val="8.3435588464800068E-3"/>
                </c:manualLayout>
              </c:layout>
              <c:tx>
                <c:strRef>
                  <c:f>DATA!$C$10</c:f>
                  <c:strCache>
                    <c:ptCount val="1"/>
                    <c:pt idx="0">
                      <c:v>BN</c:v>
                    </c:pt>
                  </c:strCache>
                </c:strRef>
              </c:tx>
              <c:dLblPos val="t"/>
              <c:showVal val="1"/>
            </c:dLbl>
            <c:dLbl>
              <c:idx val="7"/>
              <c:layout>
                <c:manualLayout>
                  <c:x val="1.3654618992048279E-3"/>
                  <c:y val="8.3435588464800068E-3"/>
                </c:manualLayout>
              </c:layout>
              <c:tx>
                <c:strRef>
                  <c:f>DATA!$C$11</c:f>
                  <c:strCache>
                    <c:ptCount val="1"/>
                    <c:pt idx="0">
                      <c:v>KH</c:v>
                    </c:pt>
                  </c:strCache>
                </c:strRef>
              </c:tx>
              <c:dLblPos val="t"/>
              <c:showVal val="1"/>
            </c:dLbl>
            <c:dLbl>
              <c:idx val="8"/>
              <c:layout>
                <c:manualLayout>
                  <c:x val="1.3654618992048279E-3"/>
                  <c:y val="8.3435588464800068E-3"/>
                </c:manualLayout>
              </c:layout>
              <c:tx>
                <c:strRef>
                  <c:f>DATA!$C$12</c:f>
                  <c:strCache>
                    <c:ptCount val="1"/>
                    <c:pt idx="0">
                      <c:v>CN</c:v>
                    </c:pt>
                  </c:strCache>
                </c:strRef>
              </c:tx>
              <c:dLblPos val="t"/>
              <c:showVal val="1"/>
            </c:dLbl>
            <c:dLbl>
              <c:idx val="9"/>
              <c:layout>
                <c:manualLayout>
                  <c:x val="1.3654618992048279E-3"/>
                  <c:y val="8.3435588464800068E-3"/>
                </c:manualLayout>
              </c:layout>
              <c:tx>
                <c:strRef>
                  <c:f>DATA!$C$13</c:f>
                  <c:strCache>
                    <c:ptCount val="1"/>
                    <c:pt idx="0">
                      <c:v>CY</c:v>
                    </c:pt>
                  </c:strCache>
                </c:strRef>
              </c:tx>
              <c:dLblPos val="t"/>
              <c:showVal val="1"/>
            </c:dLbl>
            <c:dLbl>
              <c:idx val="10"/>
              <c:layout>
                <c:manualLayout>
                  <c:x val="1.3654618992048279E-3"/>
                  <c:y val="8.3435588464800068E-3"/>
                </c:manualLayout>
              </c:layout>
              <c:tx>
                <c:strRef>
                  <c:f>DATA!$C$14</c:f>
                  <c:strCache>
                    <c:ptCount val="1"/>
                    <c:pt idx="0">
                      <c:v>GE</c:v>
                    </c:pt>
                  </c:strCache>
                </c:strRef>
              </c:tx>
              <c:dLblPos val="t"/>
              <c:showVal val="1"/>
            </c:dLbl>
            <c:dLbl>
              <c:idx val="11"/>
              <c:layout>
                <c:manualLayout>
                  <c:x val="1.3654618992048279E-3"/>
                  <c:y val="8.3435588464800068E-3"/>
                </c:manualLayout>
              </c:layout>
              <c:tx>
                <c:strRef>
                  <c:f>DATA!$C$15</c:f>
                  <c:strCache>
                    <c:ptCount val="1"/>
                    <c:pt idx="0">
                      <c:v>IN</c:v>
                    </c:pt>
                  </c:strCache>
                </c:strRef>
              </c:tx>
              <c:dLblPos val="t"/>
              <c:showVal val="1"/>
            </c:dLbl>
            <c:dLbl>
              <c:idx val="12"/>
              <c:layout>
                <c:manualLayout>
                  <c:x val="1.3654618992048279E-3"/>
                  <c:y val="8.3435588464800068E-3"/>
                </c:manualLayout>
              </c:layout>
              <c:tx>
                <c:strRef>
                  <c:f>DATA!$C$16</c:f>
                  <c:strCache>
                    <c:ptCount val="1"/>
                    <c:pt idx="0">
                      <c:v>ID</c:v>
                    </c:pt>
                  </c:strCache>
                </c:strRef>
              </c:tx>
              <c:dLblPos val="t"/>
              <c:showVal val="1"/>
            </c:dLbl>
            <c:dLbl>
              <c:idx val="13"/>
              <c:layout>
                <c:manualLayout>
                  <c:x val="1.3654618992048279E-3"/>
                  <c:y val="8.3435588464800068E-3"/>
                </c:manualLayout>
              </c:layout>
              <c:tx>
                <c:strRef>
                  <c:f>DATA!$C$17</c:f>
                  <c:strCache>
                    <c:ptCount val="1"/>
                    <c:pt idx="0">
                      <c:v>IR</c:v>
                    </c:pt>
                  </c:strCache>
                </c:strRef>
              </c:tx>
              <c:dLblPos val="t"/>
              <c:showVal val="1"/>
            </c:dLbl>
            <c:dLbl>
              <c:idx val="14"/>
              <c:layout>
                <c:manualLayout>
                  <c:x val="1.3654618992048279E-3"/>
                  <c:y val="8.3435588464800068E-3"/>
                </c:manualLayout>
              </c:layout>
              <c:tx>
                <c:strRef>
                  <c:f>DATA!$C$18</c:f>
                  <c:strCache>
                    <c:ptCount val="1"/>
                    <c:pt idx="0">
                      <c:v>IQ</c:v>
                    </c:pt>
                  </c:strCache>
                </c:strRef>
              </c:tx>
              <c:dLblPos val="t"/>
              <c:showVal val="1"/>
            </c:dLbl>
            <c:dLbl>
              <c:idx val="15"/>
              <c:layout>
                <c:manualLayout>
                  <c:x val="1.3654618992048279E-3"/>
                  <c:y val="8.3435588464800068E-3"/>
                </c:manualLayout>
              </c:layout>
              <c:tx>
                <c:strRef>
                  <c:f>DATA!$C$19</c:f>
                  <c:strCache>
                    <c:ptCount val="1"/>
                    <c:pt idx="0">
                      <c:v>IL</c:v>
                    </c:pt>
                  </c:strCache>
                </c:strRef>
              </c:tx>
              <c:dLblPos val="t"/>
              <c:showVal val="1"/>
            </c:dLbl>
            <c:dLbl>
              <c:idx val="16"/>
              <c:layout>
                <c:manualLayout>
                  <c:x val="1.3654618992048279E-3"/>
                  <c:y val="8.3435588464800068E-3"/>
                </c:manualLayout>
              </c:layout>
              <c:tx>
                <c:strRef>
                  <c:f>DATA!$C$20</c:f>
                  <c:strCache>
                    <c:ptCount val="1"/>
                    <c:pt idx="0">
                      <c:v>JP</c:v>
                    </c:pt>
                  </c:strCache>
                </c:strRef>
              </c:tx>
              <c:dLblPos val="t"/>
              <c:showVal val="1"/>
            </c:dLbl>
            <c:dLbl>
              <c:idx val="17"/>
              <c:layout>
                <c:manualLayout>
                  <c:x val="1.3654618992048279E-3"/>
                  <c:y val="8.3435588464800068E-3"/>
                </c:manualLayout>
              </c:layout>
              <c:tx>
                <c:strRef>
                  <c:f>DATA!$C$21</c:f>
                  <c:strCache>
                    <c:ptCount val="1"/>
                    <c:pt idx="0">
                      <c:v>JO</c:v>
                    </c:pt>
                  </c:strCache>
                </c:strRef>
              </c:tx>
              <c:dLblPos val="t"/>
              <c:showVal val="1"/>
            </c:dLbl>
            <c:dLbl>
              <c:idx val="18"/>
              <c:layout>
                <c:manualLayout>
                  <c:x val="1.3654618992048279E-3"/>
                  <c:y val="8.3435588464800068E-3"/>
                </c:manualLayout>
              </c:layout>
              <c:tx>
                <c:strRef>
                  <c:f>DATA!$C$22</c:f>
                  <c:strCache>
                    <c:ptCount val="1"/>
                    <c:pt idx="0">
                      <c:v>KZ</c:v>
                    </c:pt>
                  </c:strCache>
                </c:strRef>
              </c:tx>
              <c:dLblPos val="t"/>
              <c:showVal val="1"/>
            </c:dLbl>
            <c:dLbl>
              <c:idx val="19"/>
              <c:layout>
                <c:manualLayout>
                  <c:x val="1.3654618992049279E-3"/>
                  <c:y val="8.3435588464800068E-3"/>
                </c:manualLayout>
              </c:layout>
              <c:tx>
                <c:strRef>
                  <c:f>DATA!$C$23</c:f>
                  <c:strCache>
                    <c:ptCount val="1"/>
                    <c:pt idx="0">
                      <c:v>KW</c:v>
                    </c:pt>
                  </c:strCache>
                </c:strRef>
              </c:tx>
              <c:dLblPos val="t"/>
              <c:showVal val="1"/>
            </c:dLbl>
            <c:dLbl>
              <c:idx val="20"/>
              <c:layout>
                <c:manualLayout>
                  <c:x val="1.3654618992048279E-3"/>
                  <c:y val="8.3435588464800068E-3"/>
                </c:manualLayout>
              </c:layout>
              <c:tx>
                <c:strRef>
                  <c:f>DATA!$C$24</c:f>
                  <c:strCache>
                    <c:ptCount val="1"/>
                    <c:pt idx="0">
                      <c:v>KG</c:v>
                    </c:pt>
                  </c:strCache>
                </c:strRef>
              </c:tx>
              <c:dLblPos val="t"/>
              <c:showVal val="1"/>
            </c:dLbl>
            <c:dLbl>
              <c:idx val="21"/>
              <c:layout>
                <c:manualLayout>
                  <c:x val="1.3654618992048279E-3"/>
                  <c:y val="8.3435588464800068E-3"/>
                </c:manualLayout>
              </c:layout>
              <c:tx>
                <c:strRef>
                  <c:f>DATA!$C$25</c:f>
                  <c:strCache>
                    <c:ptCount val="1"/>
                    <c:pt idx="0">
                      <c:v>LA</c:v>
                    </c:pt>
                  </c:strCache>
                </c:strRef>
              </c:tx>
              <c:dLblPos val="t"/>
              <c:showVal val="1"/>
            </c:dLbl>
            <c:dLbl>
              <c:idx val="22"/>
              <c:layout>
                <c:manualLayout>
                  <c:x val="1.3654618992048279E-3"/>
                  <c:y val="8.3435588464800068E-3"/>
                </c:manualLayout>
              </c:layout>
              <c:tx>
                <c:strRef>
                  <c:f>DATA!$C$26</c:f>
                  <c:strCache>
                    <c:ptCount val="1"/>
                    <c:pt idx="0">
                      <c:v>LB</c:v>
                    </c:pt>
                  </c:strCache>
                </c:strRef>
              </c:tx>
              <c:dLblPos val="t"/>
              <c:showVal val="1"/>
            </c:dLbl>
            <c:dLbl>
              <c:idx val="23"/>
              <c:layout>
                <c:manualLayout>
                  <c:x val="1.3654618992048279E-3"/>
                  <c:y val="8.3433946031956207E-3"/>
                </c:manualLayout>
              </c:layout>
              <c:tx>
                <c:strRef>
                  <c:f>DATA!$C$27</c:f>
                  <c:strCache>
                    <c:ptCount val="1"/>
                    <c:pt idx="0">
                      <c:v>MY</c:v>
                    </c:pt>
                  </c:strCache>
                </c:strRef>
              </c:tx>
              <c:dLblPos val="t"/>
              <c:showVal val="1"/>
            </c:dLbl>
            <c:dLbl>
              <c:idx val="24"/>
              <c:layout>
                <c:manualLayout>
                  <c:x val="1.3654618992048279E-3"/>
                  <c:y val="8.3435588464800068E-3"/>
                </c:manualLayout>
              </c:layout>
              <c:tx>
                <c:strRef>
                  <c:f>DATA!$C$28</c:f>
                  <c:strCache>
                    <c:ptCount val="1"/>
                    <c:pt idx="0">
                      <c:v>MV</c:v>
                    </c:pt>
                  </c:strCache>
                </c:strRef>
              </c:tx>
              <c:dLblPos val="t"/>
              <c:showVal val="1"/>
            </c:dLbl>
            <c:dLbl>
              <c:idx val="25"/>
              <c:layout>
                <c:manualLayout>
                  <c:x val="1.3654618992048279E-3"/>
                  <c:y val="8.3435588464800068E-3"/>
                </c:manualLayout>
              </c:layout>
              <c:tx>
                <c:strRef>
                  <c:f>DATA!$C$29</c:f>
                  <c:strCache>
                    <c:ptCount val="1"/>
                    <c:pt idx="0">
                      <c:v>MN</c:v>
                    </c:pt>
                  </c:strCache>
                </c:strRef>
              </c:tx>
              <c:dLblPos val="t"/>
              <c:showVal val="1"/>
            </c:dLbl>
            <c:dLbl>
              <c:idx val="26"/>
              <c:layout>
                <c:manualLayout>
                  <c:x val="1.3654618992048279E-3"/>
                  <c:y val="8.3435588464800068E-3"/>
                </c:manualLayout>
              </c:layout>
              <c:tx>
                <c:strRef>
                  <c:f>DATA!$C$31</c:f>
                  <c:strCache>
                    <c:ptCount val="1"/>
                    <c:pt idx="0">
                      <c:v>NP</c:v>
                    </c:pt>
                  </c:strCache>
                </c:strRef>
              </c:tx>
              <c:dLblPos val="t"/>
              <c:showVal val="1"/>
            </c:dLbl>
            <c:dLbl>
              <c:idx val="27"/>
              <c:layout>
                <c:manualLayout>
                  <c:x val="1.3654618992049279E-3"/>
                  <c:y val="8.3435588464800068E-3"/>
                </c:manualLayout>
              </c:layout>
              <c:tx>
                <c:strRef>
                  <c:f>DATA!$C$32</c:f>
                  <c:strCache>
                    <c:ptCount val="1"/>
                    <c:pt idx="0">
                      <c:v>OM</c:v>
                    </c:pt>
                  </c:strCache>
                </c:strRef>
              </c:tx>
              <c:dLblPos val="t"/>
              <c:showVal val="1"/>
            </c:dLbl>
            <c:dLbl>
              <c:idx val="28"/>
              <c:layout>
                <c:manualLayout>
                  <c:x val="1.3654618992048279E-3"/>
                  <c:y val="8.3435588464800068E-3"/>
                </c:manualLayout>
              </c:layout>
              <c:tx>
                <c:strRef>
                  <c:f>DATA!$C$33</c:f>
                  <c:strCache>
                    <c:ptCount val="1"/>
                    <c:pt idx="0">
                      <c:v>PK</c:v>
                    </c:pt>
                  </c:strCache>
                </c:strRef>
              </c:tx>
              <c:dLblPos val="t"/>
              <c:showVal val="1"/>
            </c:dLbl>
            <c:dLbl>
              <c:idx val="29"/>
              <c:layout>
                <c:manualLayout>
                  <c:x val="1.3654618992048279E-3"/>
                  <c:y val="8.3435588464800068E-3"/>
                </c:manualLayout>
              </c:layout>
              <c:tx>
                <c:strRef>
                  <c:f>DATA!$C$35</c:f>
                  <c:strCache>
                    <c:ptCount val="1"/>
                    <c:pt idx="0">
                      <c:v>PH</c:v>
                    </c:pt>
                  </c:strCache>
                </c:strRef>
              </c:tx>
              <c:dLblPos val="t"/>
              <c:showVal val="1"/>
            </c:dLbl>
            <c:dLbl>
              <c:idx val="30"/>
              <c:layout>
                <c:manualLayout>
                  <c:x val="1.3654618992048279E-3"/>
                  <c:y val="8.3435588464800068E-3"/>
                </c:manualLayout>
              </c:layout>
              <c:tx>
                <c:strRef>
                  <c:f>DATA!$C$36</c:f>
                  <c:strCache>
                    <c:ptCount val="1"/>
                    <c:pt idx="0">
                      <c:v>QA</c:v>
                    </c:pt>
                  </c:strCache>
                </c:strRef>
              </c:tx>
              <c:dLblPos val="t"/>
              <c:showVal val="1"/>
            </c:dLbl>
            <c:dLbl>
              <c:idx val="31"/>
              <c:layout>
                <c:manualLayout>
                  <c:x val="1.3654618992048279E-3"/>
                  <c:y val="8.3433946031956207E-3"/>
                </c:manualLayout>
              </c:layout>
              <c:tx>
                <c:strRef>
                  <c:f>DATA!$C$37</c:f>
                  <c:strCache>
                    <c:ptCount val="1"/>
                    <c:pt idx="0">
                      <c:v>KR</c:v>
                    </c:pt>
                  </c:strCache>
                </c:strRef>
              </c:tx>
              <c:dLblPos val="t"/>
              <c:showVal val="1"/>
            </c:dLbl>
            <c:dLbl>
              <c:idx val="32"/>
              <c:layout>
                <c:manualLayout>
                  <c:x val="1.3654618992048279E-3"/>
                  <c:y val="8.3435588464800068E-3"/>
                </c:manualLayout>
              </c:layout>
              <c:tx>
                <c:strRef>
                  <c:f>DATA!$C$38</c:f>
                  <c:strCache>
                    <c:ptCount val="1"/>
                    <c:pt idx="0">
                      <c:v>RU</c:v>
                    </c:pt>
                  </c:strCache>
                </c:strRef>
              </c:tx>
              <c:dLblPos val="t"/>
              <c:showVal val="1"/>
            </c:dLbl>
            <c:dLbl>
              <c:idx val="33"/>
              <c:layout>
                <c:manualLayout>
                  <c:x val="1.3654618992048279E-3"/>
                  <c:y val="8.3435588464800068E-3"/>
                </c:manualLayout>
              </c:layout>
              <c:tx>
                <c:strRef>
                  <c:f>DATA!$C$39</c:f>
                  <c:strCache>
                    <c:ptCount val="1"/>
                    <c:pt idx="0">
                      <c:v>SA</c:v>
                    </c:pt>
                  </c:strCache>
                </c:strRef>
              </c:tx>
              <c:dLblPos val="t"/>
              <c:showVal val="1"/>
            </c:dLbl>
            <c:dLbl>
              <c:idx val="34"/>
              <c:layout>
                <c:manualLayout>
                  <c:x val="1.3654618992048279E-3"/>
                  <c:y val="8.3435588464800068E-3"/>
                </c:manualLayout>
              </c:layout>
              <c:tx>
                <c:strRef>
                  <c:f>DATA!$C$40</c:f>
                  <c:strCache>
                    <c:ptCount val="1"/>
                    <c:pt idx="0">
                      <c:v>SG</c:v>
                    </c:pt>
                  </c:strCache>
                </c:strRef>
              </c:tx>
              <c:dLblPos val="t"/>
              <c:showVal val="1"/>
            </c:dLbl>
            <c:dLbl>
              <c:idx val="35"/>
              <c:layout>
                <c:manualLayout>
                  <c:x val="1.3654618992048279E-3"/>
                  <c:y val="8.3435588464800068E-3"/>
                </c:manualLayout>
              </c:layout>
              <c:tx>
                <c:strRef>
                  <c:f>DATA!$C$41</c:f>
                  <c:strCache>
                    <c:ptCount val="1"/>
                    <c:pt idx="0">
                      <c:v>LK</c:v>
                    </c:pt>
                  </c:strCache>
                </c:strRef>
              </c:tx>
              <c:dLblPos val="t"/>
              <c:showVal val="1"/>
            </c:dLbl>
            <c:dLbl>
              <c:idx val="36"/>
              <c:layout>
                <c:manualLayout>
                  <c:x val="1.3654618992048279E-3"/>
                  <c:y val="8.3433946031956207E-3"/>
                </c:manualLayout>
              </c:layout>
              <c:tx>
                <c:strRef>
                  <c:f>DATA!$C$42</c:f>
                  <c:strCache>
                    <c:ptCount val="1"/>
                    <c:pt idx="0">
                      <c:v>SY</c:v>
                    </c:pt>
                  </c:strCache>
                </c:strRef>
              </c:tx>
              <c:dLblPos val="t"/>
              <c:showVal val="1"/>
            </c:dLbl>
            <c:dLbl>
              <c:idx val="37"/>
              <c:layout>
                <c:manualLayout>
                  <c:x val="1.3654618992048279E-3"/>
                  <c:y val="8.3435588464800068E-3"/>
                </c:manualLayout>
              </c:layout>
              <c:tx>
                <c:strRef>
                  <c:f>DATA!$C$43</c:f>
                  <c:strCache>
                    <c:ptCount val="1"/>
                    <c:pt idx="0">
                      <c:v>TJ</c:v>
                    </c:pt>
                  </c:strCache>
                </c:strRef>
              </c:tx>
              <c:dLblPos val="t"/>
              <c:showVal val="1"/>
            </c:dLbl>
            <c:dLbl>
              <c:idx val="38"/>
              <c:layout>
                <c:manualLayout>
                  <c:x val="1.3654618992048279E-3"/>
                  <c:y val="8.3433946031956207E-3"/>
                </c:manualLayout>
              </c:layout>
              <c:tx>
                <c:strRef>
                  <c:f>DATA!$C$44</c:f>
                  <c:strCache>
                    <c:ptCount val="1"/>
                    <c:pt idx="0">
                      <c:v>TH</c:v>
                    </c:pt>
                  </c:strCache>
                </c:strRef>
              </c:tx>
              <c:dLblPos val="t"/>
              <c:showVal val="1"/>
            </c:dLbl>
            <c:dLbl>
              <c:idx val="39"/>
              <c:layout>
                <c:manualLayout>
                  <c:x val="1.3654618992048279E-3"/>
                  <c:y val="8.3435588464800068E-3"/>
                </c:manualLayout>
              </c:layout>
              <c:tx>
                <c:strRef>
                  <c:f>DATA!$C$45</c:f>
                  <c:strCache>
                    <c:ptCount val="1"/>
                    <c:pt idx="0">
                      <c:v>TL</c:v>
                    </c:pt>
                  </c:strCache>
                </c:strRef>
              </c:tx>
              <c:dLblPos val="t"/>
              <c:showVal val="1"/>
            </c:dLbl>
            <c:dLbl>
              <c:idx val="40"/>
              <c:layout>
                <c:manualLayout>
                  <c:x val="1.3654618992048279E-3"/>
                  <c:y val="8.3435588464800068E-3"/>
                </c:manualLayout>
              </c:layout>
              <c:tx>
                <c:strRef>
                  <c:f>DATA!$C$46</c:f>
                  <c:strCache>
                    <c:ptCount val="1"/>
                    <c:pt idx="0">
                      <c:v>AE</c:v>
                    </c:pt>
                  </c:strCache>
                </c:strRef>
              </c:tx>
              <c:dLblPos val="t"/>
              <c:showVal val="1"/>
            </c:dLbl>
            <c:dLbl>
              <c:idx val="41"/>
              <c:layout>
                <c:manualLayout>
                  <c:x val="1.3654618992048279E-3"/>
                  <c:y val="8.3435588464800068E-3"/>
                </c:manualLayout>
              </c:layout>
              <c:tx>
                <c:strRef>
                  <c:f>DATA!$C$48</c:f>
                  <c:strCache>
                    <c:ptCount val="1"/>
                    <c:pt idx="0">
                      <c:v>VN</c:v>
                    </c:pt>
                  </c:strCache>
                </c:strRef>
              </c:tx>
              <c:dLblPos val="t"/>
              <c:showVal val="1"/>
            </c:dLbl>
            <c:dLbl>
              <c:idx val="42"/>
              <c:layout>
                <c:manualLayout>
                  <c:x val="1.3654618992048279E-3"/>
                  <c:y val="8.3435588464800068E-3"/>
                </c:manualLayout>
              </c:layout>
              <c:tx>
                <c:strRef>
                  <c:f>DATA!$C$49</c:f>
                  <c:strCache>
                    <c:ptCount val="1"/>
                    <c:pt idx="0">
                      <c:v>YE</c:v>
                    </c:pt>
                  </c:strCache>
                </c:strRef>
              </c:tx>
              <c:dLblPos val="t"/>
              <c:showVal val="1"/>
            </c:dLbl>
            <c:txPr>
              <a:bodyPr/>
              <a:lstStyle/>
              <a:p>
                <a:pPr>
                  <a:defRPr lang="en-US" sz="700" b="1">
                    <a:solidFill>
                      <a:srgbClr val="00B050"/>
                    </a:solidFill>
                  </a:defRPr>
                </a:pPr>
                <a:endParaRPr lang="th-TH"/>
              </a:p>
            </c:txPr>
            <c:showVal val="1"/>
          </c:dLbls>
          <c:xVal>
            <c:numRef>
              <c:f>(DATA!$E$4:$E$13,DATA!$E$14:$E$29,DATA!$E$31:$E$33,DATA!$E$35:$E$46,DATA!$E$48:$E$49)</c:f>
              <c:numCache>
                <c:formatCode>_-* #,##0.00_-;\-* #,##0.00_-;_-* "-"??_-;_-@_-</c:formatCode>
                <c:ptCount val="43"/>
                <c:pt idx="0">
                  <c:v>410</c:v>
                </c:pt>
                <c:pt idx="1">
                  <c:v>3200</c:v>
                </c:pt>
                <c:pt idx="2">
                  <c:v>5380</c:v>
                </c:pt>
                <c:pt idx="3">
                  <c:v>15920</c:v>
                </c:pt>
                <c:pt idx="4">
                  <c:v>700</c:v>
                </c:pt>
                <c:pt idx="5">
                  <c:v>1870</c:v>
                </c:pt>
                <c:pt idx="6">
                  <c:v>31800</c:v>
                </c:pt>
                <c:pt idx="7">
                  <c:v>750</c:v>
                </c:pt>
                <c:pt idx="8">
                  <c:v>4240</c:v>
                </c:pt>
                <c:pt idx="9">
                  <c:v>29450</c:v>
                </c:pt>
                <c:pt idx="10">
                  <c:v>2680</c:v>
                </c:pt>
                <c:pt idx="11">
                  <c:v>1260</c:v>
                </c:pt>
                <c:pt idx="12">
                  <c:v>2500</c:v>
                </c:pt>
                <c:pt idx="13">
                  <c:v>4520</c:v>
                </c:pt>
                <c:pt idx="14">
                  <c:v>2380</c:v>
                </c:pt>
                <c:pt idx="15">
                  <c:v>27270</c:v>
                </c:pt>
                <c:pt idx="16">
                  <c:v>42050</c:v>
                </c:pt>
                <c:pt idx="17">
                  <c:v>4140</c:v>
                </c:pt>
                <c:pt idx="18">
                  <c:v>7500</c:v>
                </c:pt>
                <c:pt idx="19">
                  <c:v>48900</c:v>
                </c:pt>
                <c:pt idx="20">
                  <c:v>840</c:v>
                </c:pt>
                <c:pt idx="21">
                  <c:v>1010</c:v>
                </c:pt>
                <c:pt idx="22">
                  <c:v>8750</c:v>
                </c:pt>
                <c:pt idx="23">
                  <c:v>7760</c:v>
                </c:pt>
                <c:pt idx="24">
                  <c:v>6150</c:v>
                </c:pt>
                <c:pt idx="25">
                  <c:v>1870</c:v>
                </c:pt>
                <c:pt idx="26">
                  <c:v>490</c:v>
                </c:pt>
                <c:pt idx="27">
                  <c:v>19260</c:v>
                </c:pt>
                <c:pt idx="28">
                  <c:v>1050</c:v>
                </c:pt>
                <c:pt idx="29">
                  <c:v>2060</c:v>
                </c:pt>
                <c:pt idx="30">
                  <c:v>73060</c:v>
                </c:pt>
                <c:pt idx="31">
                  <c:v>19720</c:v>
                </c:pt>
                <c:pt idx="32">
                  <c:v>9880</c:v>
                </c:pt>
                <c:pt idx="33">
                  <c:v>16610</c:v>
                </c:pt>
                <c:pt idx="34">
                  <c:v>39410</c:v>
                </c:pt>
                <c:pt idx="35">
                  <c:v>2260</c:v>
                </c:pt>
                <c:pt idx="36">
                  <c:v>2750</c:v>
                </c:pt>
                <c:pt idx="37">
                  <c:v>810</c:v>
                </c:pt>
                <c:pt idx="38">
                  <c:v>4150</c:v>
                </c:pt>
                <c:pt idx="39">
                  <c:v>2730</c:v>
                </c:pt>
                <c:pt idx="40">
                  <c:v>39640</c:v>
                </c:pt>
                <c:pt idx="41">
                  <c:v>1160</c:v>
                </c:pt>
                <c:pt idx="42">
                  <c:v>1160</c:v>
                </c:pt>
              </c:numCache>
            </c:numRef>
          </c:xVal>
          <c:yVal>
            <c:numRef>
              <c:f>(DATA!$J$4:$J$13,DATA!$J$14:$J$29,DATA!$J$31:$J$33,DATA!$J$35:$J$46,DATA!$J$48:$J$49)</c:f>
              <c:numCache>
                <c:formatCode>0.0</c:formatCode>
                <c:ptCount val="43"/>
                <c:pt idx="0">
                  <c:v>19.766493688888694</c:v>
                </c:pt>
                <c:pt idx="1">
                  <c:v>18.046151577324199</c:v>
                </c:pt>
                <c:pt idx="2">
                  <c:v>13.082590217901318</c:v>
                </c:pt>
                <c:pt idx="3">
                  <c:v>10.460955671700344</c:v>
                </c:pt>
                <c:pt idx="4">
                  <c:v>11.627380838883417</c:v>
                </c:pt>
                <c:pt idx="5">
                  <c:v>13.224233407719645</c:v>
                </c:pt>
                <c:pt idx="6">
                  <c:v>6.7682743407199428</c:v>
                </c:pt>
                <c:pt idx="7">
                  <c:v>17.194484043469291</c:v>
                </c:pt>
                <c:pt idx="8">
                  <c:v>20.459370335421017</c:v>
                </c:pt>
                <c:pt idx="9">
                  <c:v>7.6111292831856563</c:v>
                </c:pt>
                <c:pt idx="10">
                  <c:v>15.739007279922724</c:v>
                </c:pt>
                <c:pt idx="11">
                  <c:v>18.865287240421768</c:v>
                </c:pt>
                <c:pt idx="12">
                  <c:v>17.690346022067597</c:v>
                </c:pt>
                <c:pt idx="13">
                  <c:v>34.125675166290343</c:v>
                </c:pt>
                <c:pt idx="14">
                  <c:v>31.454056097150286</c:v>
                </c:pt>
                <c:pt idx="15">
                  <c:v>4.7449584816132866</c:v>
                </c:pt>
                <c:pt idx="16">
                  <c:v>5.2356676344762079</c:v>
                </c:pt>
                <c:pt idx="17">
                  <c:v>22.853533578127966</c:v>
                </c:pt>
                <c:pt idx="18">
                  <c:v>21.926366718046584</c:v>
                </c:pt>
                <c:pt idx="19">
                  <c:v>16.5160490687433</c:v>
                </c:pt>
                <c:pt idx="20">
                  <c:v>19.159303988603401</c:v>
                </c:pt>
                <c:pt idx="21">
                  <c:v>20.416410923973217</c:v>
                </c:pt>
                <c:pt idx="22">
                  <c:v>22.28216171030493</c:v>
                </c:pt>
                <c:pt idx="23">
                  <c:v>24.946289775468248</c:v>
                </c:pt>
                <c:pt idx="24">
                  <c:v>1.899425423809298</c:v>
                </c:pt>
                <c:pt idx="25">
                  <c:v>17.815668426825685</c:v>
                </c:pt>
                <c:pt idx="26">
                  <c:v>15.978309819928088</c:v>
                </c:pt>
                <c:pt idx="27">
                  <c:v>30.369083195115071</c:v>
                </c:pt>
                <c:pt idx="28">
                  <c:v>17.357228314645912</c:v>
                </c:pt>
                <c:pt idx="29">
                  <c:v>9.1131536508372211</c:v>
                </c:pt>
                <c:pt idx="30">
                  <c:v>14.043722029823861</c:v>
                </c:pt>
                <c:pt idx="31">
                  <c:v>14.079483415783958</c:v>
                </c:pt>
                <c:pt idx="32">
                  <c:v>18.583759572276517</c:v>
                </c:pt>
                <c:pt idx="33">
                  <c:v>24.77404071088964</c:v>
                </c:pt>
                <c:pt idx="34">
                  <c:v>5.0919920462691035</c:v>
                </c:pt>
                <c:pt idx="35">
                  <c:v>13.681720890113393</c:v>
                </c:pt>
                <c:pt idx="36">
                  <c:v>22.875361956425987</c:v>
                </c:pt>
                <c:pt idx="37">
                  <c:v>18.084978172274539</c:v>
                </c:pt>
                <c:pt idx="38">
                  <c:v>38.065900418261961</c:v>
                </c:pt>
                <c:pt idx="39">
                  <c:v>19.477833958135996</c:v>
                </c:pt>
                <c:pt idx="40">
                  <c:v>12.726829781314189</c:v>
                </c:pt>
                <c:pt idx="41">
                  <c:v>24.645850365504419</c:v>
                </c:pt>
                <c:pt idx="42">
                  <c:v>23.689831341538767</c:v>
                </c:pt>
              </c:numCache>
            </c:numRef>
          </c:yVal>
        </c:ser>
        <c:ser>
          <c:idx val="0"/>
          <c:order val="1"/>
          <c:tx>
            <c:v>WHO (2013) - Reported Fatalities</c:v>
          </c:tx>
          <c:spPr>
            <a:ln w="28575">
              <a:noFill/>
            </a:ln>
          </c:spPr>
          <c:marker>
            <c:symbol val="circle"/>
            <c:size val="7"/>
            <c:spPr>
              <a:solidFill>
                <a:srgbClr val="C00000">
                  <a:alpha val="90000"/>
                </a:srgbClr>
              </a:solidFill>
              <a:ln>
                <a:solidFill>
                  <a:srgbClr val="C00000">
                    <a:alpha val="1000"/>
                  </a:srgbClr>
                </a:solidFill>
              </a:ln>
            </c:spPr>
          </c:marker>
          <c:dLbls>
            <c:dLbl>
              <c:idx val="0"/>
              <c:layout>
                <c:manualLayout>
                  <c:x val="0"/>
                  <c:y val="-6.2576691348600316E-3"/>
                </c:manualLayout>
              </c:layout>
              <c:tx>
                <c:strRef>
                  <c:f>DATA!$C$4</c:f>
                  <c:strCache>
                    <c:ptCount val="1"/>
                    <c:pt idx="0">
                      <c:v>AF</c:v>
                    </c:pt>
                  </c:strCache>
                </c:strRef>
              </c:tx>
              <c:dLblPos val="b"/>
              <c:showVal val="1"/>
            </c:dLbl>
            <c:dLbl>
              <c:idx val="1"/>
              <c:layout>
                <c:manualLayout>
                  <c:x val="0"/>
                  <c:y val="-6.2576691348600316E-3"/>
                </c:manualLayout>
              </c:layout>
              <c:tx>
                <c:strRef>
                  <c:f>DATA!$C$5</c:f>
                  <c:strCache>
                    <c:ptCount val="1"/>
                    <c:pt idx="0">
                      <c:v>AM</c:v>
                    </c:pt>
                  </c:strCache>
                </c:strRef>
              </c:tx>
              <c:dLblPos val="b"/>
              <c:showVal val="1"/>
            </c:dLbl>
            <c:dLbl>
              <c:idx val="2"/>
              <c:layout>
                <c:manualLayout>
                  <c:x val="0"/>
                  <c:y val="-6.2576691348600316E-3"/>
                </c:manualLayout>
              </c:layout>
              <c:tx>
                <c:strRef>
                  <c:f>DATA!$C$6</c:f>
                  <c:strCache>
                    <c:ptCount val="1"/>
                    <c:pt idx="0">
                      <c:v>AZ</c:v>
                    </c:pt>
                  </c:strCache>
                </c:strRef>
              </c:tx>
              <c:dLblPos val="b"/>
              <c:showVal val="1"/>
            </c:dLbl>
            <c:dLbl>
              <c:idx val="3"/>
              <c:layout>
                <c:manualLayout>
                  <c:x val="0"/>
                  <c:y val="-6.2576691348600316E-3"/>
                </c:manualLayout>
              </c:layout>
              <c:tx>
                <c:strRef>
                  <c:f>DATA!$C$7</c:f>
                  <c:strCache>
                    <c:ptCount val="1"/>
                    <c:pt idx="0">
                      <c:v>BH</c:v>
                    </c:pt>
                  </c:strCache>
                </c:strRef>
              </c:tx>
              <c:dLblPos val="b"/>
              <c:showVal val="1"/>
            </c:dLbl>
            <c:dLbl>
              <c:idx val="4"/>
              <c:layout>
                <c:manualLayout>
                  <c:x val="0"/>
                  <c:y val="-6.2576691348600316E-3"/>
                </c:manualLayout>
              </c:layout>
              <c:tx>
                <c:strRef>
                  <c:f>DATA!$C$8</c:f>
                  <c:strCache>
                    <c:ptCount val="1"/>
                    <c:pt idx="0">
                      <c:v>BD</c:v>
                    </c:pt>
                  </c:strCache>
                </c:strRef>
              </c:tx>
              <c:dLblPos val="b"/>
              <c:showVal val="1"/>
            </c:dLbl>
            <c:dLbl>
              <c:idx val="5"/>
              <c:layout>
                <c:manualLayout>
                  <c:x val="0"/>
                  <c:y val="-6.2576691348600316E-3"/>
                </c:manualLayout>
              </c:layout>
              <c:tx>
                <c:strRef>
                  <c:f>DATA!$C$9</c:f>
                  <c:strCache>
                    <c:ptCount val="1"/>
                    <c:pt idx="0">
                      <c:v>BT</c:v>
                    </c:pt>
                  </c:strCache>
                </c:strRef>
              </c:tx>
              <c:dLblPos val="b"/>
              <c:showVal val="1"/>
            </c:dLbl>
            <c:dLbl>
              <c:idx val="6"/>
              <c:layout>
                <c:manualLayout>
                  <c:x val="0"/>
                  <c:y val="-6.2576691348600316E-3"/>
                </c:manualLayout>
              </c:layout>
              <c:tx>
                <c:strRef>
                  <c:f>DATA!$C$10</c:f>
                  <c:strCache>
                    <c:ptCount val="1"/>
                    <c:pt idx="0">
                      <c:v>BN</c:v>
                    </c:pt>
                  </c:strCache>
                </c:strRef>
              </c:tx>
              <c:dLblPos val="b"/>
              <c:showVal val="1"/>
            </c:dLbl>
            <c:dLbl>
              <c:idx val="7"/>
              <c:layout>
                <c:manualLayout>
                  <c:x val="0"/>
                  <c:y val="-6.2576691348600316E-3"/>
                </c:manualLayout>
              </c:layout>
              <c:tx>
                <c:strRef>
                  <c:f>DATA!$C$11</c:f>
                  <c:strCache>
                    <c:ptCount val="1"/>
                    <c:pt idx="0">
                      <c:v>KH</c:v>
                    </c:pt>
                  </c:strCache>
                </c:strRef>
              </c:tx>
              <c:dLblPos val="b"/>
              <c:showVal val="1"/>
            </c:dLbl>
            <c:dLbl>
              <c:idx val="8"/>
              <c:layout>
                <c:manualLayout>
                  <c:x val="0"/>
                  <c:y val="-6.2576691348600316E-3"/>
                </c:manualLayout>
              </c:layout>
              <c:tx>
                <c:strRef>
                  <c:f>DATA!$C$12</c:f>
                  <c:strCache>
                    <c:ptCount val="1"/>
                    <c:pt idx="0">
                      <c:v>CN</c:v>
                    </c:pt>
                  </c:strCache>
                </c:strRef>
              </c:tx>
              <c:dLblPos val="b"/>
              <c:showVal val="1"/>
            </c:dLbl>
            <c:dLbl>
              <c:idx val="9"/>
              <c:layout>
                <c:manualLayout>
                  <c:x val="0"/>
                  <c:y val="-6.2576691348600316E-3"/>
                </c:manualLayout>
              </c:layout>
              <c:tx>
                <c:strRef>
                  <c:f>DATA!$C$13</c:f>
                  <c:strCache>
                    <c:ptCount val="1"/>
                    <c:pt idx="0">
                      <c:v>CY</c:v>
                    </c:pt>
                  </c:strCache>
                </c:strRef>
              </c:tx>
              <c:dLblPos val="b"/>
              <c:showVal val="1"/>
            </c:dLbl>
            <c:dLbl>
              <c:idx val="10"/>
              <c:layout>
                <c:manualLayout>
                  <c:x val="0"/>
                  <c:y val="-6.2576691348601105E-3"/>
                </c:manualLayout>
              </c:layout>
              <c:tx>
                <c:strRef>
                  <c:f>DATA!$C$14</c:f>
                  <c:strCache>
                    <c:ptCount val="1"/>
                    <c:pt idx="0">
                      <c:v>GE</c:v>
                    </c:pt>
                  </c:strCache>
                </c:strRef>
              </c:tx>
              <c:dLblPos val="b"/>
              <c:showVal val="1"/>
            </c:dLbl>
            <c:dLbl>
              <c:idx val="11"/>
              <c:layout>
                <c:manualLayout>
                  <c:x val="0"/>
                  <c:y val="-6.2576691348600316E-3"/>
                </c:manualLayout>
              </c:layout>
              <c:tx>
                <c:strRef>
                  <c:f>DATA!$C$15</c:f>
                  <c:strCache>
                    <c:ptCount val="1"/>
                    <c:pt idx="0">
                      <c:v>IN</c:v>
                    </c:pt>
                  </c:strCache>
                </c:strRef>
              </c:tx>
              <c:dLblPos val="b"/>
              <c:showVal val="1"/>
            </c:dLbl>
            <c:dLbl>
              <c:idx val="12"/>
              <c:layout>
                <c:manualLayout>
                  <c:x val="0"/>
                  <c:y val="-6.2576691348600316E-3"/>
                </c:manualLayout>
              </c:layout>
              <c:tx>
                <c:strRef>
                  <c:f>DATA!$C$16</c:f>
                  <c:strCache>
                    <c:ptCount val="1"/>
                    <c:pt idx="0">
                      <c:v>ID</c:v>
                    </c:pt>
                  </c:strCache>
                </c:strRef>
              </c:tx>
              <c:dLblPos val="b"/>
              <c:showVal val="1"/>
            </c:dLbl>
            <c:dLbl>
              <c:idx val="13"/>
              <c:layout>
                <c:manualLayout>
                  <c:x val="0"/>
                  <c:y val="-6.2576691348600316E-3"/>
                </c:manualLayout>
              </c:layout>
              <c:tx>
                <c:strRef>
                  <c:f>DATA!$C$17</c:f>
                  <c:strCache>
                    <c:ptCount val="1"/>
                    <c:pt idx="0">
                      <c:v>IR</c:v>
                    </c:pt>
                  </c:strCache>
                </c:strRef>
              </c:tx>
              <c:dLblPos val="b"/>
              <c:showVal val="1"/>
            </c:dLbl>
            <c:dLbl>
              <c:idx val="14"/>
              <c:layout>
                <c:manualLayout>
                  <c:x val="0"/>
                  <c:y val="-6.2576691348600316E-3"/>
                </c:manualLayout>
              </c:layout>
              <c:tx>
                <c:strRef>
                  <c:f>DATA!$C$18</c:f>
                  <c:strCache>
                    <c:ptCount val="1"/>
                    <c:pt idx="0">
                      <c:v>IQ</c:v>
                    </c:pt>
                  </c:strCache>
                </c:strRef>
              </c:tx>
              <c:dLblPos val="b"/>
              <c:showVal val="1"/>
            </c:dLbl>
            <c:dLbl>
              <c:idx val="15"/>
              <c:layout>
                <c:manualLayout>
                  <c:x val="0"/>
                  <c:y val="-6.2576691348600316E-3"/>
                </c:manualLayout>
              </c:layout>
              <c:tx>
                <c:strRef>
                  <c:f>DATA!$C$19</c:f>
                  <c:strCache>
                    <c:ptCount val="1"/>
                    <c:pt idx="0">
                      <c:v>IL</c:v>
                    </c:pt>
                  </c:strCache>
                </c:strRef>
              </c:tx>
              <c:dLblPos val="b"/>
              <c:showVal val="1"/>
            </c:dLbl>
            <c:dLbl>
              <c:idx val="16"/>
              <c:layout>
                <c:manualLayout>
                  <c:x val="0"/>
                  <c:y val="-6.2576691348600316E-3"/>
                </c:manualLayout>
              </c:layout>
              <c:tx>
                <c:strRef>
                  <c:f>DATA!$C$20</c:f>
                  <c:strCache>
                    <c:ptCount val="1"/>
                    <c:pt idx="0">
                      <c:v>JP</c:v>
                    </c:pt>
                  </c:strCache>
                </c:strRef>
              </c:tx>
              <c:dLblPos val="b"/>
              <c:showVal val="1"/>
            </c:dLbl>
            <c:dLbl>
              <c:idx val="17"/>
              <c:layout>
                <c:manualLayout>
                  <c:x val="0"/>
                  <c:y val="-6.2576691348600316E-3"/>
                </c:manualLayout>
              </c:layout>
              <c:tx>
                <c:strRef>
                  <c:f>DATA!$C$21</c:f>
                  <c:strCache>
                    <c:ptCount val="1"/>
                    <c:pt idx="0">
                      <c:v>JO</c:v>
                    </c:pt>
                  </c:strCache>
                </c:strRef>
              </c:tx>
              <c:dLblPos val="b"/>
              <c:showVal val="1"/>
            </c:dLbl>
            <c:dLbl>
              <c:idx val="18"/>
              <c:layout>
                <c:manualLayout>
                  <c:x val="0"/>
                  <c:y val="-6.2576691348600316E-3"/>
                </c:manualLayout>
              </c:layout>
              <c:tx>
                <c:strRef>
                  <c:f>DATA!$C$22</c:f>
                  <c:strCache>
                    <c:ptCount val="1"/>
                    <c:pt idx="0">
                      <c:v>KZ</c:v>
                    </c:pt>
                  </c:strCache>
                </c:strRef>
              </c:tx>
              <c:dLblPos val="b"/>
              <c:showVal val="1"/>
            </c:dLbl>
            <c:dLbl>
              <c:idx val="19"/>
              <c:layout>
                <c:manualLayout>
                  <c:x val="0"/>
                  <c:y val="-6.2576691348600316E-3"/>
                </c:manualLayout>
              </c:layout>
              <c:tx>
                <c:strRef>
                  <c:f>DATA!$C$23</c:f>
                  <c:strCache>
                    <c:ptCount val="1"/>
                    <c:pt idx="0">
                      <c:v>KW</c:v>
                    </c:pt>
                  </c:strCache>
                </c:strRef>
              </c:tx>
              <c:dLblPos val="b"/>
              <c:showVal val="1"/>
            </c:dLbl>
            <c:dLbl>
              <c:idx val="20"/>
              <c:layout>
                <c:manualLayout>
                  <c:x val="0"/>
                  <c:y val="-6.2576691348600316E-3"/>
                </c:manualLayout>
              </c:layout>
              <c:tx>
                <c:strRef>
                  <c:f>DATA!$C$24</c:f>
                  <c:strCache>
                    <c:ptCount val="1"/>
                    <c:pt idx="0">
                      <c:v>KG</c:v>
                    </c:pt>
                  </c:strCache>
                </c:strRef>
              </c:tx>
              <c:dLblPos val="b"/>
              <c:showVal val="1"/>
            </c:dLbl>
            <c:dLbl>
              <c:idx val="21"/>
              <c:layout>
                <c:manualLayout>
                  <c:x val="0"/>
                  <c:y val="-6.2576691348600316E-3"/>
                </c:manualLayout>
              </c:layout>
              <c:tx>
                <c:strRef>
                  <c:f>DATA!$C$25</c:f>
                  <c:strCache>
                    <c:ptCount val="1"/>
                    <c:pt idx="0">
                      <c:v>LA</c:v>
                    </c:pt>
                  </c:strCache>
                </c:strRef>
              </c:tx>
              <c:dLblPos val="b"/>
              <c:showVal val="1"/>
            </c:dLbl>
            <c:dLbl>
              <c:idx val="22"/>
              <c:layout>
                <c:manualLayout>
                  <c:x val="0"/>
                  <c:y val="-6.2576691348600316E-3"/>
                </c:manualLayout>
              </c:layout>
              <c:tx>
                <c:strRef>
                  <c:f>DATA!$C$26</c:f>
                  <c:strCache>
                    <c:ptCount val="1"/>
                    <c:pt idx="0">
                      <c:v>LB</c:v>
                    </c:pt>
                  </c:strCache>
                </c:strRef>
              </c:tx>
              <c:dLblPos val="b"/>
              <c:showVal val="1"/>
            </c:dLbl>
            <c:dLbl>
              <c:idx val="23"/>
              <c:layout>
                <c:manualLayout>
                  <c:x val="0"/>
                  <c:y val="-6.2576691348600316E-3"/>
                </c:manualLayout>
              </c:layout>
              <c:tx>
                <c:strRef>
                  <c:f>DATA!$C$27</c:f>
                  <c:strCache>
                    <c:ptCount val="1"/>
                    <c:pt idx="0">
                      <c:v>MY</c:v>
                    </c:pt>
                  </c:strCache>
                </c:strRef>
              </c:tx>
              <c:dLblPos val="b"/>
              <c:showVal val="1"/>
            </c:dLbl>
            <c:dLbl>
              <c:idx val="24"/>
              <c:layout>
                <c:manualLayout>
                  <c:x val="0"/>
                  <c:y val="-6.2576691348600316E-3"/>
                </c:manualLayout>
              </c:layout>
              <c:tx>
                <c:strRef>
                  <c:f>DATA!$C$28</c:f>
                  <c:strCache>
                    <c:ptCount val="1"/>
                    <c:pt idx="0">
                      <c:v>MV</c:v>
                    </c:pt>
                  </c:strCache>
                </c:strRef>
              </c:tx>
              <c:dLblPos val="b"/>
              <c:showVal val="1"/>
            </c:dLbl>
            <c:dLbl>
              <c:idx val="25"/>
              <c:layout>
                <c:manualLayout>
                  <c:x val="0"/>
                  <c:y val="-6.2576691348600316E-3"/>
                </c:manualLayout>
              </c:layout>
              <c:tx>
                <c:strRef>
                  <c:f>DATA!$C$29</c:f>
                  <c:strCache>
                    <c:ptCount val="1"/>
                    <c:pt idx="0">
                      <c:v>MN</c:v>
                    </c:pt>
                  </c:strCache>
                </c:strRef>
              </c:tx>
              <c:dLblPos val="b"/>
              <c:showVal val="1"/>
            </c:dLbl>
            <c:dLbl>
              <c:idx val="26"/>
              <c:layout>
                <c:manualLayout>
                  <c:x val="0"/>
                  <c:y val="-6.2576691348600316E-3"/>
                </c:manualLayout>
              </c:layout>
              <c:tx>
                <c:strRef>
                  <c:f>DATA!$C$31</c:f>
                  <c:strCache>
                    <c:ptCount val="1"/>
                    <c:pt idx="0">
                      <c:v>NP</c:v>
                    </c:pt>
                  </c:strCache>
                </c:strRef>
              </c:tx>
              <c:dLblPos val="b"/>
              <c:showVal val="1"/>
            </c:dLbl>
            <c:dLbl>
              <c:idx val="27"/>
              <c:layout>
                <c:manualLayout>
                  <c:x val="0"/>
                  <c:y val="-6.2576691348600316E-3"/>
                </c:manualLayout>
              </c:layout>
              <c:tx>
                <c:strRef>
                  <c:f>DATA!$C$32</c:f>
                  <c:strCache>
                    <c:ptCount val="1"/>
                    <c:pt idx="0">
                      <c:v>OM</c:v>
                    </c:pt>
                  </c:strCache>
                </c:strRef>
              </c:tx>
              <c:dLblPos val="b"/>
              <c:showVal val="1"/>
            </c:dLbl>
            <c:dLbl>
              <c:idx val="28"/>
              <c:layout>
                <c:manualLayout>
                  <c:x val="0"/>
                  <c:y val="-6.2576691348600316E-3"/>
                </c:manualLayout>
              </c:layout>
              <c:tx>
                <c:strRef>
                  <c:f>DATA!$C$33</c:f>
                  <c:strCache>
                    <c:ptCount val="1"/>
                    <c:pt idx="0">
                      <c:v>PK</c:v>
                    </c:pt>
                  </c:strCache>
                </c:strRef>
              </c:tx>
              <c:dLblPos val="b"/>
              <c:showVal val="1"/>
            </c:dLbl>
            <c:dLbl>
              <c:idx val="29"/>
              <c:layout>
                <c:manualLayout>
                  <c:x val="0"/>
                  <c:y val="-6.2576691348600316E-3"/>
                </c:manualLayout>
              </c:layout>
              <c:tx>
                <c:strRef>
                  <c:f>DATA!$C$35</c:f>
                  <c:strCache>
                    <c:ptCount val="1"/>
                    <c:pt idx="0">
                      <c:v>PH</c:v>
                    </c:pt>
                  </c:strCache>
                </c:strRef>
              </c:tx>
              <c:dLblPos val="b"/>
              <c:showVal val="1"/>
            </c:dLbl>
            <c:dLbl>
              <c:idx val="30"/>
              <c:layout>
                <c:manualLayout>
                  <c:x val="0"/>
                  <c:y val="-6.2576691348600316E-3"/>
                </c:manualLayout>
              </c:layout>
              <c:tx>
                <c:strRef>
                  <c:f>DATA!$C$36</c:f>
                  <c:strCache>
                    <c:ptCount val="1"/>
                    <c:pt idx="0">
                      <c:v>QA</c:v>
                    </c:pt>
                  </c:strCache>
                </c:strRef>
              </c:tx>
              <c:dLblPos val="b"/>
              <c:showVal val="1"/>
            </c:dLbl>
            <c:dLbl>
              <c:idx val="31"/>
              <c:layout>
                <c:manualLayout>
                  <c:x val="0"/>
                  <c:y val="-6.2576691348600316E-3"/>
                </c:manualLayout>
              </c:layout>
              <c:tx>
                <c:strRef>
                  <c:f>DATA!$C$37</c:f>
                  <c:strCache>
                    <c:ptCount val="1"/>
                    <c:pt idx="0">
                      <c:v>KR</c:v>
                    </c:pt>
                  </c:strCache>
                </c:strRef>
              </c:tx>
              <c:dLblPos val="b"/>
              <c:showVal val="1"/>
            </c:dLbl>
            <c:dLbl>
              <c:idx val="32"/>
              <c:layout>
                <c:manualLayout>
                  <c:x val="0"/>
                  <c:y val="-6.2576691348600316E-3"/>
                </c:manualLayout>
              </c:layout>
              <c:tx>
                <c:strRef>
                  <c:f>DATA!$C$38</c:f>
                  <c:strCache>
                    <c:ptCount val="1"/>
                    <c:pt idx="0">
                      <c:v>RU</c:v>
                    </c:pt>
                  </c:strCache>
                </c:strRef>
              </c:tx>
              <c:dLblPos val="b"/>
              <c:showVal val="1"/>
            </c:dLbl>
            <c:dLbl>
              <c:idx val="33"/>
              <c:layout>
                <c:manualLayout>
                  <c:x val="0"/>
                  <c:y val="-6.2576691348600316E-3"/>
                </c:manualLayout>
              </c:layout>
              <c:tx>
                <c:strRef>
                  <c:f>DATA!$C$39</c:f>
                  <c:strCache>
                    <c:ptCount val="1"/>
                    <c:pt idx="0">
                      <c:v>SA</c:v>
                    </c:pt>
                  </c:strCache>
                </c:strRef>
              </c:tx>
              <c:dLblPos val="b"/>
              <c:showVal val="1"/>
            </c:dLbl>
            <c:dLbl>
              <c:idx val="34"/>
              <c:layout>
                <c:manualLayout>
                  <c:x val="0"/>
                  <c:y val="-6.2576691348600316E-3"/>
                </c:manualLayout>
              </c:layout>
              <c:tx>
                <c:strRef>
                  <c:f>DATA!$C$40</c:f>
                  <c:strCache>
                    <c:ptCount val="1"/>
                    <c:pt idx="0">
                      <c:v>SG</c:v>
                    </c:pt>
                  </c:strCache>
                </c:strRef>
              </c:tx>
              <c:dLblPos val="b"/>
              <c:showVal val="1"/>
            </c:dLbl>
            <c:dLbl>
              <c:idx val="35"/>
              <c:layout>
                <c:manualLayout>
                  <c:x val="0"/>
                  <c:y val="-6.2576691348601105E-3"/>
                </c:manualLayout>
              </c:layout>
              <c:tx>
                <c:strRef>
                  <c:f>DATA!$C$41</c:f>
                  <c:strCache>
                    <c:ptCount val="1"/>
                    <c:pt idx="0">
                      <c:v>LK</c:v>
                    </c:pt>
                  </c:strCache>
                </c:strRef>
              </c:tx>
              <c:dLblPos val="b"/>
              <c:showVal val="1"/>
            </c:dLbl>
            <c:dLbl>
              <c:idx val="36"/>
              <c:layout>
                <c:manualLayout>
                  <c:x val="0"/>
                  <c:y val="-6.2576691348599509E-3"/>
                </c:manualLayout>
              </c:layout>
              <c:tx>
                <c:strRef>
                  <c:f>DATA!$C$42</c:f>
                  <c:strCache>
                    <c:ptCount val="1"/>
                    <c:pt idx="0">
                      <c:v>SY</c:v>
                    </c:pt>
                  </c:strCache>
                </c:strRef>
              </c:tx>
              <c:dLblPos val="b"/>
              <c:showVal val="1"/>
            </c:dLbl>
            <c:dLbl>
              <c:idx val="37"/>
              <c:layout>
                <c:manualLayout>
                  <c:x val="0"/>
                  <c:y val="-6.2576691348600316E-3"/>
                </c:manualLayout>
              </c:layout>
              <c:tx>
                <c:strRef>
                  <c:f>DATA!$C$43</c:f>
                  <c:strCache>
                    <c:ptCount val="1"/>
                    <c:pt idx="0">
                      <c:v>TJ</c:v>
                    </c:pt>
                  </c:strCache>
                </c:strRef>
              </c:tx>
              <c:dLblPos val="b"/>
              <c:showVal val="1"/>
            </c:dLbl>
            <c:dLbl>
              <c:idx val="38"/>
              <c:layout>
                <c:manualLayout>
                  <c:x val="0"/>
                  <c:y val="-6.2576691348600316E-3"/>
                </c:manualLayout>
              </c:layout>
              <c:tx>
                <c:strRef>
                  <c:f>DATA!$C$44</c:f>
                  <c:strCache>
                    <c:ptCount val="1"/>
                    <c:pt idx="0">
                      <c:v>TH</c:v>
                    </c:pt>
                  </c:strCache>
                </c:strRef>
              </c:tx>
              <c:dLblPos val="b"/>
              <c:showVal val="1"/>
            </c:dLbl>
            <c:dLbl>
              <c:idx val="39"/>
              <c:layout>
                <c:manualLayout>
                  <c:x val="0"/>
                  <c:y val="-6.2576691348600316E-3"/>
                </c:manualLayout>
              </c:layout>
              <c:tx>
                <c:strRef>
                  <c:f>DATA!$C$45</c:f>
                  <c:strCache>
                    <c:ptCount val="1"/>
                    <c:pt idx="0">
                      <c:v>TL</c:v>
                    </c:pt>
                  </c:strCache>
                </c:strRef>
              </c:tx>
              <c:dLblPos val="b"/>
              <c:showVal val="1"/>
            </c:dLbl>
            <c:dLbl>
              <c:idx val="40"/>
              <c:layout>
                <c:manualLayout>
                  <c:x val="0"/>
                  <c:y val="-6.2576691348601105E-3"/>
                </c:manualLayout>
              </c:layout>
              <c:tx>
                <c:strRef>
                  <c:f>DATA!$C$46</c:f>
                  <c:strCache>
                    <c:ptCount val="1"/>
                    <c:pt idx="0">
                      <c:v>AE</c:v>
                    </c:pt>
                  </c:strCache>
                </c:strRef>
              </c:tx>
              <c:dLblPos val="b"/>
              <c:showVal val="1"/>
            </c:dLbl>
            <c:dLbl>
              <c:idx val="41"/>
              <c:layout>
                <c:manualLayout>
                  <c:x val="0"/>
                  <c:y val="-6.2576691348600316E-3"/>
                </c:manualLayout>
              </c:layout>
              <c:tx>
                <c:strRef>
                  <c:f>DATA!$C$48</c:f>
                  <c:strCache>
                    <c:ptCount val="1"/>
                    <c:pt idx="0">
                      <c:v>VN</c:v>
                    </c:pt>
                  </c:strCache>
                </c:strRef>
              </c:tx>
              <c:dLblPos val="b"/>
              <c:showVal val="1"/>
            </c:dLbl>
            <c:dLbl>
              <c:idx val="42"/>
              <c:layout>
                <c:manualLayout>
                  <c:x val="0"/>
                  <c:y val="-6.2576691348600316E-3"/>
                </c:manualLayout>
              </c:layout>
              <c:tx>
                <c:strRef>
                  <c:f>DATA!$C$49</c:f>
                  <c:strCache>
                    <c:ptCount val="1"/>
                    <c:pt idx="0">
                      <c:v>YE</c:v>
                    </c:pt>
                  </c:strCache>
                </c:strRef>
              </c:tx>
              <c:dLblPos val="b"/>
              <c:showVal val="1"/>
            </c:dLbl>
            <c:txPr>
              <a:bodyPr/>
              <a:lstStyle/>
              <a:p>
                <a:pPr>
                  <a:defRPr lang="en-US" sz="700" b="1">
                    <a:solidFill>
                      <a:srgbClr val="C00000"/>
                    </a:solidFill>
                  </a:defRPr>
                </a:pPr>
                <a:endParaRPr lang="th-TH"/>
              </a:p>
            </c:txPr>
            <c:showVal val="1"/>
          </c:dLbls>
          <c:xVal>
            <c:numRef>
              <c:f>(DATA!$E$4:$E$13,DATA!$E$14:$E$29,DATA!$E$31:$E$33,DATA!$E$35:$E$46,DATA!$E$48:$E$49)</c:f>
              <c:numCache>
                <c:formatCode>_-* #,##0.00_-;\-* #,##0.00_-;_-* "-"??_-;_-@_-</c:formatCode>
                <c:ptCount val="43"/>
                <c:pt idx="0">
                  <c:v>410</c:v>
                </c:pt>
                <c:pt idx="1">
                  <c:v>3200</c:v>
                </c:pt>
                <c:pt idx="2">
                  <c:v>5380</c:v>
                </c:pt>
                <c:pt idx="3">
                  <c:v>15920</c:v>
                </c:pt>
                <c:pt idx="4">
                  <c:v>700</c:v>
                </c:pt>
                <c:pt idx="5">
                  <c:v>1870</c:v>
                </c:pt>
                <c:pt idx="6">
                  <c:v>31800</c:v>
                </c:pt>
                <c:pt idx="7">
                  <c:v>750</c:v>
                </c:pt>
                <c:pt idx="8">
                  <c:v>4240</c:v>
                </c:pt>
                <c:pt idx="9">
                  <c:v>29450</c:v>
                </c:pt>
                <c:pt idx="10">
                  <c:v>2680</c:v>
                </c:pt>
                <c:pt idx="11">
                  <c:v>1260</c:v>
                </c:pt>
                <c:pt idx="12">
                  <c:v>2500</c:v>
                </c:pt>
                <c:pt idx="13">
                  <c:v>4520</c:v>
                </c:pt>
                <c:pt idx="14">
                  <c:v>2380</c:v>
                </c:pt>
                <c:pt idx="15">
                  <c:v>27270</c:v>
                </c:pt>
                <c:pt idx="16">
                  <c:v>42050</c:v>
                </c:pt>
                <c:pt idx="17">
                  <c:v>4140</c:v>
                </c:pt>
                <c:pt idx="18">
                  <c:v>7500</c:v>
                </c:pt>
                <c:pt idx="19">
                  <c:v>48900</c:v>
                </c:pt>
                <c:pt idx="20">
                  <c:v>840</c:v>
                </c:pt>
                <c:pt idx="21">
                  <c:v>1010</c:v>
                </c:pt>
                <c:pt idx="22">
                  <c:v>8750</c:v>
                </c:pt>
                <c:pt idx="23">
                  <c:v>7760</c:v>
                </c:pt>
                <c:pt idx="24">
                  <c:v>6150</c:v>
                </c:pt>
                <c:pt idx="25">
                  <c:v>1870</c:v>
                </c:pt>
                <c:pt idx="26">
                  <c:v>490</c:v>
                </c:pt>
                <c:pt idx="27">
                  <c:v>19260</c:v>
                </c:pt>
                <c:pt idx="28">
                  <c:v>1050</c:v>
                </c:pt>
                <c:pt idx="29">
                  <c:v>2060</c:v>
                </c:pt>
                <c:pt idx="30">
                  <c:v>73060</c:v>
                </c:pt>
                <c:pt idx="31">
                  <c:v>19720</c:v>
                </c:pt>
                <c:pt idx="32">
                  <c:v>9880</c:v>
                </c:pt>
                <c:pt idx="33">
                  <c:v>16610</c:v>
                </c:pt>
                <c:pt idx="34">
                  <c:v>39410</c:v>
                </c:pt>
                <c:pt idx="35">
                  <c:v>2260</c:v>
                </c:pt>
                <c:pt idx="36">
                  <c:v>2750</c:v>
                </c:pt>
                <c:pt idx="37">
                  <c:v>810</c:v>
                </c:pt>
                <c:pt idx="38">
                  <c:v>4150</c:v>
                </c:pt>
                <c:pt idx="39">
                  <c:v>2730</c:v>
                </c:pt>
                <c:pt idx="40">
                  <c:v>39640</c:v>
                </c:pt>
                <c:pt idx="41">
                  <c:v>1160</c:v>
                </c:pt>
                <c:pt idx="42">
                  <c:v>1160</c:v>
                </c:pt>
              </c:numCache>
            </c:numRef>
          </c:xVal>
          <c:yVal>
            <c:numRef>
              <c:f>(DATA!$K$4:$K$13,DATA!$K$14:$K$29,DATA!$K$31:$K$33,DATA!$K$35:$K$46,DATA!$K$48:$K$49)</c:f>
              <c:numCache>
                <c:formatCode>0.0</c:formatCode>
                <c:ptCount val="43"/>
                <c:pt idx="0">
                  <c:v>4.778467873574157</c:v>
                </c:pt>
                <c:pt idx="1">
                  <c:v>9.2171204292784861</c:v>
                </c:pt>
                <c:pt idx="2">
                  <c:v>13.082590217901318</c:v>
                </c:pt>
                <c:pt idx="3">
                  <c:v>5.7852254851070084</c:v>
                </c:pt>
                <c:pt idx="4">
                  <c:v>1.9315077661676885</c:v>
                </c:pt>
                <c:pt idx="5">
                  <c:v>10.882442075102629</c:v>
                </c:pt>
                <c:pt idx="6">
                  <c:v>11.531134061967313</c:v>
                </c:pt>
                <c:pt idx="7">
                  <c:v>12.844583719843786</c:v>
                </c:pt>
                <c:pt idx="8">
                  <c:v>5.1992241518659394</c:v>
                </c:pt>
                <c:pt idx="9">
                  <c:v>5.4365209165611832</c:v>
                </c:pt>
                <c:pt idx="10">
                  <c:v>15.739007279922724</c:v>
                </c:pt>
                <c:pt idx="11">
                  <c:v>0.81960501600294933</c:v>
                </c:pt>
                <c:pt idx="12">
                  <c:v>13.021168583052724</c:v>
                </c:pt>
                <c:pt idx="13">
                  <c:v>31.42876810097782</c:v>
                </c:pt>
                <c:pt idx="14">
                  <c:v>18.022460570420979</c:v>
                </c:pt>
                <c:pt idx="15">
                  <c:v>4.7449584816132866</c:v>
                </c:pt>
                <c:pt idx="16">
                  <c:v>4.5615507299919482</c:v>
                </c:pt>
                <c:pt idx="17">
                  <c:v>10.828760606326551</c:v>
                </c:pt>
                <c:pt idx="18">
                  <c:v>21.084004877711827</c:v>
                </c:pt>
                <c:pt idx="19">
                  <c:v>13.665934406438046</c:v>
                </c:pt>
                <c:pt idx="20">
                  <c:v>15.934841869190695</c:v>
                </c:pt>
                <c:pt idx="21">
                  <c:v>12.369184185377142</c:v>
                </c:pt>
                <c:pt idx="22">
                  <c:v>12.607635022922006</c:v>
                </c:pt>
                <c:pt idx="23">
                  <c:v>24.196316631900888</c:v>
                </c:pt>
                <c:pt idx="24">
                  <c:v>1.899425423809298</c:v>
                </c:pt>
                <c:pt idx="25">
                  <c:v>17.307686027690124</c:v>
                </c:pt>
                <c:pt idx="26">
                  <c:v>5.6376363663794713</c:v>
                </c:pt>
                <c:pt idx="27">
                  <c:v>29.470589609460774</c:v>
                </c:pt>
                <c:pt idx="28">
                  <c:v>2.990897395029755</c:v>
                </c:pt>
                <c:pt idx="29">
                  <c:v>7.2259727559703544</c:v>
                </c:pt>
                <c:pt idx="30">
                  <c:v>12.963435719837415</c:v>
                </c:pt>
                <c:pt idx="31">
                  <c:v>11.425052506469738</c:v>
                </c:pt>
                <c:pt idx="32">
                  <c:v>18.583759572276517</c:v>
                </c:pt>
                <c:pt idx="33">
                  <c:v>24.030819489562948</c:v>
                </c:pt>
                <c:pt idx="34">
                  <c:v>3.7944187835132697</c:v>
                </c:pt>
                <c:pt idx="35">
                  <c:v>11.903193051910145</c:v>
                </c:pt>
                <c:pt idx="36">
                  <c:v>10.376957940396284</c:v>
                </c:pt>
                <c:pt idx="37">
                  <c:v>6.1349363253214255</c:v>
                </c:pt>
                <c:pt idx="38">
                  <c:v>19.335313130513491</c:v>
                </c:pt>
                <c:pt idx="39">
                  <c:v>8.80504822765052</c:v>
                </c:pt>
                <c:pt idx="40">
                  <c:v>10.996193932390714</c:v>
                </c:pt>
                <c:pt idx="41">
                  <c:v>13.499382914623661</c:v>
                </c:pt>
                <c:pt idx="42">
                  <c:v>15.977539811430942</c:v>
                </c:pt>
              </c:numCache>
            </c:numRef>
          </c:yVal>
        </c:ser>
        <c:dLbls>
          <c:showVal val="1"/>
        </c:dLbls>
        <c:axId val="75670656"/>
        <c:axId val="75672576"/>
      </c:scatterChart>
      <c:valAx>
        <c:axId val="75670656"/>
        <c:scaling>
          <c:logBase val="10"/>
          <c:orientation val="minMax"/>
          <c:max val="100000"/>
          <c:min val="100"/>
        </c:scaling>
        <c:axPos val="b"/>
        <c:majorGridlines>
          <c:spPr>
            <a:ln>
              <a:solidFill>
                <a:schemeClr val="bg1">
                  <a:lumMod val="75000"/>
                </a:schemeClr>
              </a:solidFill>
              <a:prstDash val="dash"/>
            </a:ln>
          </c:spPr>
        </c:majorGridlines>
        <c:title>
          <c:tx>
            <c:rich>
              <a:bodyPr/>
              <a:lstStyle/>
              <a:p>
                <a:pPr>
                  <a:defRPr lang="en-US" sz="1600"/>
                </a:pPr>
                <a:r>
                  <a:rPr lang="en-US" sz="1600"/>
                  <a:t>Gross National Income (GNI)</a:t>
                </a:r>
                <a:r>
                  <a:rPr lang="en-US" sz="1600" baseline="0"/>
                  <a:t> per capita (US$/year)</a:t>
                </a:r>
                <a:endParaRPr lang="th-TH" sz="1600"/>
              </a:p>
            </c:rich>
          </c:tx>
          <c:layout/>
        </c:title>
        <c:numFmt formatCode="_-* #,##0.00_-;\-* #,##0.00_-;_-* &quot;-&quot;??_-;_-@_-" sourceLinked="1"/>
        <c:tickLblPos val="nextTo"/>
        <c:txPr>
          <a:bodyPr/>
          <a:lstStyle/>
          <a:p>
            <a:pPr>
              <a:defRPr lang="en-US" b="1"/>
            </a:pPr>
            <a:endParaRPr lang="th-TH"/>
          </a:p>
        </c:txPr>
        <c:crossAx val="75672576"/>
        <c:crosses val="autoZero"/>
        <c:crossBetween val="midCat"/>
      </c:valAx>
      <c:valAx>
        <c:axId val="75672576"/>
        <c:scaling>
          <c:orientation val="minMax"/>
        </c:scaling>
        <c:axPos val="l"/>
        <c:majorGridlines/>
        <c:title>
          <c:tx>
            <c:rich>
              <a:bodyPr rot="-5400000" vert="horz"/>
              <a:lstStyle/>
              <a:p>
                <a:pPr>
                  <a:defRPr lang="en-US" sz="1600" b="1"/>
                </a:pPr>
                <a:r>
                  <a:rPr lang="en-US" sz="1600" b="1"/>
                  <a:t>RTF/100,000 persons</a:t>
                </a:r>
                <a:endParaRPr lang="th-TH" sz="1600" b="1"/>
              </a:p>
            </c:rich>
          </c:tx>
          <c:layout/>
        </c:title>
        <c:numFmt formatCode="0.0" sourceLinked="1"/>
        <c:tickLblPos val="nextTo"/>
        <c:txPr>
          <a:bodyPr/>
          <a:lstStyle/>
          <a:p>
            <a:pPr>
              <a:defRPr lang="en-US" b="1"/>
            </a:pPr>
            <a:endParaRPr lang="th-TH"/>
          </a:p>
        </c:txPr>
        <c:crossAx val="75670656"/>
        <c:crosses val="autoZero"/>
        <c:crossBetween val="midCat"/>
      </c:valAx>
    </c:plotArea>
    <c:legend>
      <c:legendPos val="r"/>
      <c:layout>
        <c:manualLayout>
          <c:xMode val="edge"/>
          <c:yMode val="edge"/>
          <c:x val="8.5011507510793061E-2"/>
          <c:y val="3.4673564008646421E-2"/>
          <c:w val="0.27868324745975731"/>
          <c:h val="7.9609705398463237E-2"/>
        </c:manualLayout>
      </c:layout>
      <c:overlay val="1"/>
      <c:txPr>
        <a:bodyPr/>
        <a:lstStyle/>
        <a:p>
          <a:pPr>
            <a:defRPr lang="en-US" sz="1100" b="1"/>
          </a:pPr>
          <a:endParaRPr lang="th-TH"/>
        </a:p>
      </c:txPr>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th-TH"/>
  <c:chart>
    <c:plotArea>
      <c:layout/>
      <c:scatterChart>
        <c:scatterStyle val="lineMarker"/>
        <c:ser>
          <c:idx val="1"/>
          <c:order val="0"/>
          <c:tx>
            <c:v>WHO (2013) - Estimated Fatalities</c:v>
          </c:tx>
          <c:spPr>
            <a:ln w="28575">
              <a:noFill/>
            </a:ln>
          </c:spPr>
          <c:marker>
            <c:symbol val="diamond"/>
            <c:size val="15"/>
            <c:spPr>
              <a:solidFill>
                <a:srgbClr val="92D050">
                  <a:alpha val="90000"/>
                </a:srgbClr>
              </a:solidFill>
              <a:ln>
                <a:solidFill>
                  <a:schemeClr val="tx2"/>
                </a:solidFill>
              </a:ln>
            </c:spPr>
          </c:marker>
          <c:dLbls>
            <c:dLbl>
              <c:idx val="0"/>
              <c:layout>
                <c:manualLayout>
                  <c:x val="2.7309237984096714E-3"/>
                  <c:y val="8.3435588464800068E-3"/>
                </c:manualLayout>
              </c:layout>
              <c:tx>
                <c:strRef>
                  <c:f>DATA!$C$4</c:f>
                  <c:strCache>
                    <c:ptCount val="1"/>
                    <c:pt idx="0">
                      <c:v>AF</c:v>
                    </c:pt>
                  </c:strCache>
                </c:strRef>
              </c:tx>
              <c:dLblPos val="t"/>
              <c:showVal val="1"/>
            </c:dLbl>
            <c:dLbl>
              <c:idx val="1"/>
              <c:layout>
                <c:manualLayout>
                  <c:x val="1.3654618992048279E-3"/>
                  <c:y val="8.3435588464800068E-3"/>
                </c:manualLayout>
              </c:layout>
              <c:tx>
                <c:strRef>
                  <c:f>DATA!$C$5</c:f>
                  <c:strCache>
                    <c:ptCount val="1"/>
                    <c:pt idx="0">
                      <c:v>AM</c:v>
                    </c:pt>
                  </c:strCache>
                </c:strRef>
              </c:tx>
              <c:dLblPos val="t"/>
              <c:showVal val="1"/>
            </c:dLbl>
            <c:dLbl>
              <c:idx val="2"/>
              <c:layout>
                <c:manualLayout>
                  <c:x val="1.3654618992048279E-3"/>
                  <c:y val="8.3435588464800068E-3"/>
                </c:manualLayout>
              </c:layout>
              <c:tx>
                <c:strRef>
                  <c:f>DATA!$C$6</c:f>
                  <c:strCache>
                    <c:ptCount val="1"/>
                    <c:pt idx="0">
                      <c:v>AZ</c:v>
                    </c:pt>
                  </c:strCache>
                </c:strRef>
              </c:tx>
              <c:dLblPos val="t"/>
              <c:showVal val="1"/>
            </c:dLbl>
            <c:dLbl>
              <c:idx val="3"/>
              <c:layout>
                <c:manualLayout>
                  <c:x val="1.3654618992048279E-3"/>
                  <c:y val="8.3435588464800068E-3"/>
                </c:manualLayout>
              </c:layout>
              <c:tx>
                <c:strRef>
                  <c:f>DATA!$C$7</c:f>
                  <c:strCache>
                    <c:ptCount val="1"/>
                    <c:pt idx="0">
                      <c:v>BH</c:v>
                    </c:pt>
                  </c:strCache>
                </c:strRef>
              </c:tx>
              <c:dLblPos val="t"/>
              <c:showVal val="1"/>
            </c:dLbl>
            <c:dLbl>
              <c:idx val="4"/>
              <c:layout>
                <c:manualLayout>
                  <c:x val="1.3654618992048279E-3"/>
                  <c:y val="8.3435588464800068E-3"/>
                </c:manualLayout>
              </c:layout>
              <c:tx>
                <c:strRef>
                  <c:f>DATA!$C$8</c:f>
                  <c:strCache>
                    <c:ptCount val="1"/>
                    <c:pt idx="0">
                      <c:v>BD</c:v>
                    </c:pt>
                  </c:strCache>
                </c:strRef>
              </c:tx>
              <c:dLblPos val="t"/>
              <c:showVal val="1"/>
            </c:dLbl>
            <c:dLbl>
              <c:idx val="5"/>
              <c:layout>
                <c:manualLayout>
                  <c:x val="1.3654618992048782E-3"/>
                  <c:y val="8.3433946031956207E-3"/>
                </c:manualLayout>
              </c:layout>
              <c:tx>
                <c:strRef>
                  <c:f>DATA!$C$9</c:f>
                  <c:strCache>
                    <c:ptCount val="1"/>
                    <c:pt idx="0">
                      <c:v>BT</c:v>
                    </c:pt>
                  </c:strCache>
                </c:strRef>
              </c:tx>
              <c:dLblPos val="t"/>
              <c:showVal val="1"/>
            </c:dLbl>
            <c:dLbl>
              <c:idx val="6"/>
              <c:layout>
                <c:manualLayout>
                  <c:x val="1.3654618992048279E-3"/>
                  <c:y val="8.3435588464800068E-3"/>
                </c:manualLayout>
              </c:layout>
              <c:tx>
                <c:strRef>
                  <c:f>DATA!$C$10</c:f>
                  <c:strCache>
                    <c:ptCount val="1"/>
                    <c:pt idx="0">
                      <c:v>BN</c:v>
                    </c:pt>
                  </c:strCache>
                </c:strRef>
              </c:tx>
              <c:dLblPos val="t"/>
              <c:showVal val="1"/>
            </c:dLbl>
            <c:dLbl>
              <c:idx val="7"/>
              <c:layout>
                <c:manualLayout>
                  <c:x val="1.3654618992048279E-3"/>
                  <c:y val="8.3435588464800068E-3"/>
                </c:manualLayout>
              </c:layout>
              <c:tx>
                <c:strRef>
                  <c:f>DATA!$C$11</c:f>
                  <c:strCache>
                    <c:ptCount val="1"/>
                    <c:pt idx="0">
                      <c:v>KH</c:v>
                    </c:pt>
                  </c:strCache>
                </c:strRef>
              </c:tx>
              <c:dLblPos val="t"/>
              <c:showVal val="1"/>
            </c:dLbl>
            <c:dLbl>
              <c:idx val="8"/>
              <c:layout>
                <c:manualLayout>
                  <c:x val="1.3654618992048279E-3"/>
                  <c:y val="8.3435588464800068E-3"/>
                </c:manualLayout>
              </c:layout>
              <c:tx>
                <c:strRef>
                  <c:f>DATA!$C$12</c:f>
                  <c:strCache>
                    <c:ptCount val="1"/>
                    <c:pt idx="0">
                      <c:v>CN</c:v>
                    </c:pt>
                  </c:strCache>
                </c:strRef>
              </c:tx>
              <c:dLblPos val="t"/>
              <c:showVal val="1"/>
            </c:dLbl>
            <c:dLbl>
              <c:idx val="9"/>
              <c:layout>
                <c:manualLayout>
                  <c:x val="1.3654618992048279E-3"/>
                  <c:y val="8.3435588464800068E-3"/>
                </c:manualLayout>
              </c:layout>
              <c:tx>
                <c:strRef>
                  <c:f>DATA!$C$13</c:f>
                  <c:strCache>
                    <c:ptCount val="1"/>
                    <c:pt idx="0">
                      <c:v>CY</c:v>
                    </c:pt>
                  </c:strCache>
                </c:strRef>
              </c:tx>
              <c:dLblPos val="t"/>
              <c:showVal val="1"/>
            </c:dLbl>
            <c:dLbl>
              <c:idx val="10"/>
              <c:layout>
                <c:manualLayout>
                  <c:x val="1.3654618992048279E-3"/>
                  <c:y val="8.3435588464800068E-3"/>
                </c:manualLayout>
              </c:layout>
              <c:tx>
                <c:strRef>
                  <c:f>DATA!$C$14</c:f>
                  <c:strCache>
                    <c:ptCount val="1"/>
                    <c:pt idx="0">
                      <c:v>GE</c:v>
                    </c:pt>
                  </c:strCache>
                </c:strRef>
              </c:tx>
              <c:dLblPos val="t"/>
              <c:showVal val="1"/>
            </c:dLbl>
            <c:dLbl>
              <c:idx val="11"/>
              <c:layout>
                <c:manualLayout>
                  <c:x val="1.3654618992048279E-3"/>
                  <c:y val="8.3435588464800068E-3"/>
                </c:manualLayout>
              </c:layout>
              <c:tx>
                <c:strRef>
                  <c:f>DATA!$C$15</c:f>
                  <c:strCache>
                    <c:ptCount val="1"/>
                    <c:pt idx="0">
                      <c:v>IN</c:v>
                    </c:pt>
                  </c:strCache>
                </c:strRef>
              </c:tx>
              <c:dLblPos val="t"/>
              <c:showVal val="1"/>
            </c:dLbl>
            <c:dLbl>
              <c:idx val="12"/>
              <c:layout>
                <c:manualLayout>
                  <c:x val="1.3654618992048279E-3"/>
                  <c:y val="8.3435588464800068E-3"/>
                </c:manualLayout>
              </c:layout>
              <c:tx>
                <c:strRef>
                  <c:f>DATA!$C$16</c:f>
                  <c:strCache>
                    <c:ptCount val="1"/>
                    <c:pt idx="0">
                      <c:v>ID</c:v>
                    </c:pt>
                  </c:strCache>
                </c:strRef>
              </c:tx>
              <c:dLblPos val="t"/>
              <c:showVal val="1"/>
            </c:dLbl>
            <c:dLbl>
              <c:idx val="13"/>
              <c:layout>
                <c:manualLayout>
                  <c:x val="1.3654618992048279E-3"/>
                  <c:y val="8.3435588464800068E-3"/>
                </c:manualLayout>
              </c:layout>
              <c:tx>
                <c:strRef>
                  <c:f>DATA!$C$17</c:f>
                  <c:strCache>
                    <c:ptCount val="1"/>
                    <c:pt idx="0">
                      <c:v>IR</c:v>
                    </c:pt>
                  </c:strCache>
                </c:strRef>
              </c:tx>
              <c:dLblPos val="t"/>
              <c:showVal val="1"/>
            </c:dLbl>
            <c:dLbl>
              <c:idx val="14"/>
              <c:layout>
                <c:manualLayout>
                  <c:x val="1.3654618992048279E-3"/>
                  <c:y val="8.3435588464800068E-3"/>
                </c:manualLayout>
              </c:layout>
              <c:tx>
                <c:strRef>
                  <c:f>DATA!$C$18</c:f>
                  <c:strCache>
                    <c:ptCount val="1"/>
                    <c:pt idx="0">
                      <c:v>IQ</c:v>
                    </c:pt>
                  </c:strCache>
                </c:strRef>
              </c:tx>
              <c:dLblPos val="t"/>
              <c:showVal val="1"/>
            </c:dLbl>
            <c:dLbl>
              <c:idx val="15"/>
              <c:layout>
                <c:manualLayout>
                  <c:x val="1.3654618992048279E-3"/>
                  <c:y val="8.3435588464800068E-3"/>
                </c:manualLayout>
              </c:layout>
              <c:tx>
                <c:strRef>
                  <c:f>DATA!$C$19</c:f>
                  <c:strCache>
                    <c:ptCount val="1"/>
                    <c:pt idx="0">
                      <c:v>IL</c:v>
                    </c:pt>
                  </c:strCache>
                </c:strRef>
              </c:tx>
              <c:dLblPos val="t"/>
              <c:showVal val="1"/>
            </c:dLbl>
            <c:dLbl>
              <c:idx val="16"/>
              <c:layout>
                <c:manualLayout>
                  <c:x val="1.3654618992048279E-3"/>
                  <c:y val="8.3435588464800068E-3"/>
                </c:manualLayout>
              </c:layout>
              <c:tx>
                <c:strRef>
                  <c:f>DATA!$C$20</c:f>
                  <c:strCache>
                    <c:ptCount val="1"/>
                    <c:pt idx="0">
                      <c:v>JP</c:v>
                    </c:pt>
                  </c:strCache>
                </c:strRef>
              </c:tx>
              <c:dLblPos val="t"/>
              <c:showVal val="1"/>
            </c:dLbl>
            <c:dLbl>
              <c:idx val="17"/>
              <c:layout>
                <c:manualLayout>
                  <c:x val="1.3654618992048279E-3"/>
                  <c:y val="8.3435588464800068E-3"/>
                </c:manualLayout>
              </c:layout>
              <c:tx>
                <c:strRef>
                  <c:f>DATA!$C$21</c:f>
                  <c:strCache>
                    <c:ptCount val="1"/>
                    <c:pt idx="0">
                      <c:v>JO</c:v>
                    </c:pt>
                  </c:strCache>
                </c:strRef>
              </c:tx>
              <c:dLblPos val="t"/>
              <c:showVal val="1"/>
            </c:dLbl>
            <c:dLbl>
              <c:idx val="18"/>
              <c:layout>
                <c:manualLayout>
                  <c:x val="1.3654618992048279E-3"/>
                  <c:y val="8.3435588464800068E-3"/>
                </c:manualLayout>
              </c:layout>
              <c:tx>
                <c:strRef>
                  <c:f>DATA!$C$22</c:f>
                  <c:strCache>
                    <c:ptCount val="1"/>
                    <c:pt idx="0">
                      <c:v>KZ</c:v>
                    </c:pt>
                  </c:strCache>
                </c:strRef>
              </c:tx>
              <c:dLblPos val="t"/>
              <c:showVal val="1"/>
            </c:dLbl>
            <c:dLbl>
              <c:idx val="19"/>
              <c:layout>
                <c:manualLayout>
                  <c:x val="1.3654618992049279E-3"/>
                  <c:y val="8.3435588464800068E-3"/>
                </c:manualLayout>
              </c:layout>
              <c:tx>
                <c:strRef>
                  <c:f>DATA!$C$23</c:f>
                  <c:strCache>
                    <c:ptCount val="1"/>
                    <c:pt idx="0">
                      <c:v>KW</c:v>
                    </c:pt>
                  </c:strCache>
                </c:strRef>
              </c:tx>
              <c:dLblPos val="t"/>
              <c:showVal val="1"/>
            </c:dLbl>
            <c:dLbl>
              <c:idx val="20"/>
              <c:layout>
                <c:manualLayout>
                  <c:x val="1.3654618992048279E-3"/>
                  <c:y val="8.3435588464800068E-3"/>
                </c:manualLayout>
              </c:layout>
              <c:tx>
                <c:strRef>
                  <c:f>DATA!$C$24</c:f>
                  <c:strCache>
                    <c:ptCount val="1"/>
                    <c:pt idx="0">
                      <c:v>KG</c:v>
                    </c:pt>
                  </c:strCache>
                </c:strRef>
              </c:tx>
              <c:dLblPos val="t"/>
              <c:showVal val="1"/>
            </c:dLbl>
            <c:dLbl>
              <c:idx val="21"/>
              <c:layout>
                <c:manualLayout>
                  <c:x val="1.3654618992048279E-3"/>
                  <c:y val="8.3435588464800068E-3"/>
                </c:manualLayout>
              </c:layout>
              <c:tx>
                <c:strRef>
                  <c:f>DATA!$C$25</c:f>
                  <c:strCache>
                    <c:ptCount val="1"/>
                    <c:pt idx="0">
                      <c:v>LA</c:v>
                    </c:pt>
                  </c:strCache>
                </c:strRef>
              </c:tx>
              <c:dLblPos val="t"/>
              <c:showVal val="1"/>
            </c:dLbl>
            <c:dLbl>
              <c:idx val="22"/>
              <c:layout>
                <c:manualLayout>
                  <c:x val="1.3654618992048279E-3"/>
                  <c:y val="8.3435588464800068E-3"/>
                </c:manualLayout>
              </c:layout>
              <c:tx>
                <c:strRef>
                  <c:f>DATA!$C$26</c:f>
                  <c:strCache>
                    <c:ptCount val="1"/>
                    <c:pt idx="0">
                      <c:v>LB</c:v>
                    </c:pt>
                  </c:strCache>
                </c:strRef>
              </c:tx>
              <c:dLblPos val="t"/>
              <c:showVal val="1"/>
            </c:dLbl>
            <c:dLbl>
              <c:idx val="23"/>
              <c:layout>
                <c:manualLayout>
                  <c:x val="1.3654618992048279E-3"/>
                  <c:y val="8.3433946031956207E-3"/>
                </c:manualLayout>
              </c:layout>
              <c:tx>
                <c:strRef>
                  <c:f>DATA!$C$27</c:f>
                  <c:strCache>
                    <c:ptCount val="1"/>
                    <c:pt idx="0">
                      <c:v>MY</c:v>
                    </c:pt>
                  </c:strCache>
                </c:strRef>
              </c:tx>
              <c:dLblPos val="t"/>
              <c:showVal val="1"/>
            </c:dLbl>
            <c:dLbl>
              <c:idx val="24"/>
              <c:layout>
                <c:manualLayout>
                  <c:x val="1.3654618992048279E-3"/>
                  <c:y val="8.3435588464800068E-3"/>
                </c:manualLayout>
              </c:layout>
              <c:tx>
                <c:strRef>
                  <c:f>DATA!$C$28</c:f>
                  <c:strCache>
                    <c:ptCount val="1"/>
                    <c:pt idx="0">
                      <c:v>MV</c:v>
                    </c:pt>
                  </c:strCache>
                </c:strRef>
              </c:tx>
              <c:dLblPos val="t"/>
              <c:showVal val="1"/>
            </c:dLbl>
            <c:dLbl>
              <c:idx val="25"/>
              <c:layout>
                <c:manualLayout>
                  <c:x val="1.3654618992048279E-3"/>
                  <c:y val="8.3435588464800068E-3"/>
                </c:manualLayout>
              </c:layout>
              <c:tx>
                <c:strRef>
                  <c:f>DATA!$C$29</c:f>
                  <c:strCache>
                    <c:ptCount val="1"/>
                    <c:pt idx="0">
                      <c:v>MN</c:v>
                    </c:pt>
                  </c:strCache>
                </c:strRef>
              </c:tx>
              <c:dLblPos val="t"/>
              <c:showVal val="1"/>
            </c:dLbl>
            <c:dLbl>
              <c:idx val="26"/>
              <c:layout>
                <c:manualLayout>
                  <c:x val="1.3654618992048279E-3"/>
                  <c:y val="8.3435588464800068E-3"/>
                </c:manualLayout>
              </c:layout>
              <c:tx>
                <c:strRef>
                  <c:f>DATA!$C$31</c:f>
                  <c:strCache>
                    <c:ptCount val="1"/>
                    <c:pt idx="0">
                      <c:v>NP</c:v>
                    </c:pt>
                  </c:strCache>
                </c:strRef>
              </c:tx>
              <c:dLblPos val="t"/>
              <c:showVal val="1"/>
            </c:dLbl>
            <c:dLbl>
              <c:idx val="27"/>
              <c:layout>
                <c:manualLayout>
                  <c:x val="1.3654618992049279E-3"/>
                  <c:y val="8.3435588464800068E-3"/>
                </c:manualLayout>
              </c:layout>
              <c:tx>
                <c:strRef>
                  <c:f>DATA!$C$32</c:f>
                  <c:strCache>
                    <c:ptCount val="1"/>
                    <c:pt idx="0">
                      <c:v>OM</c:v>
                    </c:pt>
                  </c:strCache>
                </c:strRef>
              </c:tx>
              <c:dLblPos val="t"/>
              <c:showVal val="1"/>
            </c:dLbl>
            <c:dLbl>
              <c:idx val="28"/>
              <c:layout>
                <c:manualLayout>
                  <c:x val="1.3654618992048279E-3"/>
                  <c:y val="8.3435588464800068E-3"/>
                </c:manualLayout>
              </c:layout>
              <c:tx>
                <c:strRef>
                  <c:f>DATA!$C$33</c:f>
                  <c:strCache>
                    <c:ptCount val="1"/>
                    <c:pt idx="0">
                      <c:v>PK</c:v>
                    </c:pt>
                  </c:strCache>
                </c:strRef>
              </c:tx>
              <c:dLblPos val="t"/>
              <c:showVal val="1"/>
            </c:dLbl>
            <c:dLbl>
              <c:idx val="29"/>
              <c:layout>
                <c:manualLayout>
                  <c:x val="1.3654618992048279E-3"/>
                  <c:y val="8.3435588464800068E-3"/>
                </c:manualLayout>
              </c:layout>
              <c:tx>
                <c:strRef>
                  <c:f>DATA!$C$35</c:f>
                  <c:strCache>
                    <c:ptCount val="1"/>
                    <c:pt idx="0">
                      <c:v>PH</c:v>
                    </c:pt>
                  </c:strCache>
                </c:strRef>
              </c:tx>
              <c:dLblPos val="t"/>
              <c:showVal val="1"/>
            </c:dLbl>
            <c:dLbl>
              <c:idx val="30"/>
              <c:layout>
                <c:manualLayout>
                  <c:x val="1.3654618992048279E-3"/>
                  <c:y val="8.3435588464800068E-3"/>
                </c:manualLayout>
              </c:layout>
              <c:tx>
                <c:strRef>
                  <c:f>DATA!$C$36</c:f>
                  <c:strCache>
                    <c:ptCount val="1"/>
                    <c:pt idx="0">
                      <c:v>QA</c:v>
                    </c:pt>
                  </c:strCache>
                </c:strRef>
              </c:tx>
              <c:dLblPos val="t"/>
              <c:showVal val="1"/>
            </c:dLbl>
            <c:dLbl>
              <c:idx val="31"/>
              <c:layout>
                <c:manualLayout>
                  <c:x val="1.3654618992048279E-3"/>
                  <c:y val="8.3433946031956207E-3"/>
                </c:manualLayout>
              </c:layout>
              <c:tx>
                <c:strRef>
                  <c:f>DATA!$C$37</c:f>
                  <c:strCache>
                    <c:ptCount val="1"/>
                    <c:pt idx="0">
                      <c:v>KR</c:v>
                    </c:pt>
                  </c:strCache>
                </c:strRef>
              </c:tx>
              <c:dLblPos val="t"/>
              <c:showVal val="1"/>
            </c:dLbl>
            <c:dLbl>
              <c:idx val="32"/>
              <c:layout>
                <c:manualLayout>
                  <c:x val="1.3654618992048279E-3"/>
                  <c:y val="8.3435588464800068E-3"/>
                </c:manualLayout>
              </c:layout>
              <c:tx>
                <c:strRef>
                  <c:f>DATA!$C$38</c:f>
                  <c:strCache>
                    <c:ptCount val="1"/>
                    <c:pt idx="0">
                      <c:v>RU</c:v>
                    </c:pt>
                  </c:strCache>
                </c:strRef>
              </c:tx>
              <c:dLblPos val="t"/>
              <c:showVal val="1"/>
            </c:dLbl>
            <c:dLbl>
              <c:idx val="33"/>
              <c:layout>
                <c:manualLayout>
                  <c:x val="1.3654618992048279E-3"/>
                  <c:y val="8.3435588464800068E-3"/>
                </c:manualLayout>
              </c:layout>
              <c:tx>
                <c:strRef>
                  <c:f>DATA!$C$39</c:f>
                  <c:strCache>
                    <c:ptCount val="1"/>
                    <c:pt idx="0">
                      <c:v>SA</c:v>
                    </c:pt>
                  </c:strCache>
                </c:strRef>
              </c:tx>
              <c:dLblPos val="t"/>
              <c:showVal val="1"/>
            </c:dLbl>
            <c:dLbl>
              <c:idx val="34"/>
              <c:layout>
                <c:manualLayout>
                  <c:x val="1.3654618992048279E-3"/>
                  <c:y val="8.3435588464800068E-3"/>
                </c:manualLayout>
              </c:layout>
              <c:tx>
                <c:strRef>
                  <c:f>DATA!$C$40</c:f>
                  <c:strCache>
                    <c:ptCount val="1"/>
                    <c:pt idx="0">
                      <c:v>SG</c:v>
                    </c:pt>
                  </c:strCache>
                </c:strRef>
              </c:tx>
              <c:dLblPos val="t"/>
              <c:showVal val="1"/>
            </c:dLbl>
            <c:dLbl>
              <c:idx val="35"/>
              <c:layout>
                <c:manualLayout>
                  <c:x val="1.3654618992048279E-3"/>
                  <c:y val="8.3435588464800068E-3"/>
                </c:manualLayout>
              </c:layout>
              <c:tx>
                <c:strRef>
                  <c:f>DATA!$C$41</c:f>
                  <c:strCache>
                    <c:ptCount val="1"/>
                    <c:pt idx="0">
                      <c:v>LK</c:v>
                    </c:pt>
                  </c:strCache>
                </c:strRef>
              </c:tx>
              <c:dLblPos val="t"/>
              <c:showVal val="1"/>
            </c:dLbl>
            <c:dLbl>
              <c:idx val="36"/>
              <c:layout>
                <c:manualLayout>
                  <c:x val="1.3654618992048279E-3"/>
                  <c:y val="8.3433946031956207E-3"/>
                </c:manualLayout>
              </c:layout>
              <c:tx>
                <c:strRef>
                  <c:f>DATA!$C$42</c:f>
                  <c:strCache>
                    <c:ptCount val="1"/>
                    <c:pt idx="0">
                      <c:v>SY</c:v>
                    </c:pt>
                  </c:strCache>
                </c:strRef>
              </c:tx>
              <c:dLblPos val="t"/>
              <c:showVal val="1"/>
            </c:dLbl>
            <c:dLbl>
              <c:idx val="37"/>
              <c:layout>
                <c:manualLayout>
                  <c:x val="1.3654618992048279E-3"/>
                  <c:y val="8.3435588464800068E-3"/>
                </c:manualLayout>
              </c:layout>
              <c:tx>
                <c:strRef>
                  <c:f>DATA!$C$43</c:f>
                  <c:strCache>
                    <c:ptCount val="1"/>
                    <c:pt idx="0">
                      <c:v>TJ</c:v>
                    </c:pt>
                  </c:strCache>
                </c:strRef>
              </c:tx>
              <c:dLblPos val="t"/>
              <c:showVal val="1"/>
            </c:dLbl>
            <c:dLbl>
              <c:idx val="38"/>
              <c:layout>
                <c:manualLayout>
                  <c:x val="1.3654618992048279E-3"/>
                  <c:y val="8.3433946031956207E-3"/>
                </c:manualLayout>
              </c:layout>
              <c:tx>
                <c:strRef>
                  <c:f>DATA!$C$44</c:f>
                  <c:strCache>
                    <c:ptCount val="1"/>
                    <c:pt idx="0">
                      <c:v>TH</c:v>
                    </c:pt>
                  </c:strCache>
                </c:strRef>
              </c:tx>
              <c:dLblPos val="t"/>
              <c:showVal val="1"/>
            </c:dLbl>
            <c:dLbl>
              <c:idx val="39"/>
              <c:layout>
                <c:manualLayout>
                  <c:x val="1.3654618992048279E-3"/>
                  <c:y val="8.3435588464800068E-3"/>
                </c:manualLayout>
              </c:layout>
              <c:tx>
                <c:strRef>
                  <c:f>DATA!$C$45</c:f>
                  <c:strCache>
                    <c:ptCount val="1"/>
                    <c:pt idx="0">
                      <c:v>TL</c:v>
                    </c:pt>
                  </c:strCache>
                </c:strRef>
              </c:tx>
              <c:dLblPos val="t"/>
              <c:showVal val="1"/>
            </c:dLbl>
            <c:dLbl>
              <c:idx val="40"/>
              <c:layout>
                <c:manualLayout>
                  <c:x val="1.3654618992048279E-3"/>
                  <c:y val="8.3435588464800068E-3"/>
                </c:manualLayout>
              </c:layout>
              <c:tx>
                <c:strRef>
                  <c:f>DATA!$C$46</c:f>
                  <c:strCache>
                    <c:ptCount val="1"/>
                    <c:pt idx="0">
                      <c:v>AE</c:v>
                    </c:pt>
                  </c:strCache>
                </c:strRef>
              </c:tx>
              <c:dLblPos val="t"/>
              <c:showVal val="1"/>
            </c:dLbl>
            <c:dLbl>
              <c:idx val="41"/>
              <c:layout>
                <c:manualLayout>
                  <c:x val="1.3654618992048279E-3"/>
                  <c:y val="8.3435588464800068E-3"/>
                </c:manualLayout>
              </c:layout>
              <c:tx>
                <c:strRef>
                  <c:f>DATA!$C$48</c:f>
                  <c:strCache>
                    <c:ptCount val="1"/>
                    <c:pt idx="0">
                      <c:v>VN</c:v>
                    </c:pt>
                  </c:strCache>
                </c:strRef>
              </c:tx>
              <c:dLblPos val="t"/>
              <c:showVal val="1"/>
            </c:dLbl>
            <c:dLbl>
              <c:idx val="42"/>
              <c:layout>
                <c:manualLayout>
                  <c:x val="1.3654618992048279E-3"/>
                  <c:y val="8.3435588464800068E-3"/>
                </c:manualLayout>
              </c:layout>
              <c:tx>
                <c:strRef>
                  <c:f>DATA!$C$49</c:f>
                  <c:strCache>
                    <c:ptCount val="1"/>
                    <c:pt idx="0">
                      <c:v>YE</c:v>
                    </c:pt>
                  </c:strCache>
                </c:strRef>
              </c:tx>
              <c:dLblPos val="t"/>
              <c:showVal val="1"/>
            </c:dLbl>
            <c:txPr>
              <a:bodyPr/>
              <a:lstStyle/>
              <a:p>
                <a:pPr>
                  <a:defRPr lang="en-US" sz="700" b="1">
                    <a:solidFill>
                      <a:srgbClr val="00B050"/>
                    </a:solidFill>
                  </a:defRPr>
                </a:pPr>
                <a:endParaRPr lang="th-TH"/>
              </a:p>
            </c:txPr>
            <c:showVal val="1"/>
          </c:dLbls>
          <c:trendline>
            <c:spPr>
              <a:ln>
                <a:solidFill>
                  <a:srgbClr val="00B050"/>
                </a:solidFill>
              </a:ln>
            </c:spPr>
            <c:trendlineType val="power"/>
            <c:dispRSqr val="1"/>
            <c:dispEq val="1"/>
            <c:trendlineLbl>
              <c:layout>
                <c:manualLayout>
                  <c:x val="-0.5539698278077283"/>
                  <c:y val="-0.19486545929238416"/>
                </c:manualLayout>
              </c:layout>
              <c:tx>
                <c:rich>
                  <a:bodyPr/>
                  <a:lstStyle/>
                  <a:p>
                    <a:pPr>
                      <a:defRPr b="1">
                        <a:solidFill>
                          <a:srgbClr val="00B050"/>
                        </a:solidFill>
                      </a:defRPr>
                    </a:pPr>
                    <a:r>
                      <a:rPr lang="en-US" baseline="0"/>
                      <a:t>R² = 0.598</a:t>
                    </a:r>
                    <a:endParaRPr lang="en-US"/>
                  </a:p>
                </c:rich>
              </c:tx>
              <c:numFmt formatCode="General" sourceLinked="0"/>
            </c:trendlineLbl>
          </c:trendline>
          <c:xVal>
            <c:numRef>
              <c:f>(DATA!$E$4:$E$13,DATA!$E$14:$E$29,DATA!$E$31:$E$33,DATA!$E$35:$E$46,DATA!$E$48:$E$49)</c:f>
              <c:numCache>
                <c:formatCode>_-* #,##0.00_-;\-* #,##0.00_-;_-* "-"??_-;_-@_-</c:formatCode>
                <c:ptCount val="43"/>
                <c:pt idx="0">
                  <c:v>410</c:v>
                </c:pt>
                <c:pt idx="1">
                  <c:v>3200</c:v>
                </c:pt>
                <c:pt idx="2">
                  <c:v>5380</c:v>
                </c:pt>
                <c:pt idx="3">
                  <c:v>15920</c:v>
                </c:pt>
                <c:pt idx="4">
                  <c:v>700</c:v>
                </c:pt>
                <c:pt idx="5">
                  <c:v>1870</c:v>
                </c:pt>
                <c:pt idx="6">
                  <c:v>31800</c:v>
                </c:pt>
                <c:pt idx="7">
                  <c:v>750</c:v>
                </c:pt>
                <c:pt idx="8">
                  <c:v>4240</c:v>
                </c:pt>
                <c:pt idx="9">
                  <c:v>29450</c:v>
                </c:pt>
                <c:pt idx="10">
                  <c:v>2680</c:v>
                </c:pt>
                <c:pt idx="11">
                  <c:v>1260</c:v>
                </c:pt>
                <c:pt idx="12">
                  <c:v>2500</c:v>
                </c:pt>
                <c:pt idx="13">
                  <c:v>4520</c:v>
                </c:pt>
                <c:pt idx="14">
                  <c:v>2380</c:v>
                </c:pt>
                <c:pt idx="15">
                  <c:v>27270</c:v>
                </c:pt>
                <c:pt idx="16">
                  <c:v>42050</c:v>
                </c:pt>
                <c:pt idx="17">
                  <c:v>4140</c:v>
                </c:pt>
                <c:pt idx="18">
                  <c:v>7500</c:v>
                </c:pt>
                <c:pt idx="19">
                  <c:v>48900</c:v>
                </c:pt>
                <c:pt idx="20">
                  <c:v>840</c:v>
                </c:pt>
                <c:pt idx="21">
                  <c:v>1010</c:v>
                </c:pt>
                <c:pt idx="22">
                  <c:v>8750</c:v>
                </c:pt>
                <c:pt idx="23">
                  <c:v>7760</c:v>
                </c:pt>
                <c:pt idx="24">
                  <c:v>6150</c:v>
                </c:pt>
                <c:pt idx="25">
                  <c:v>1870</c:v>
                </c:pt>
                <c:pt idx="26">
                  <c:v>490</c:v>
                </c:pt>
                <c:pt idx="27">
                  <c:v>19260</c:v>
                </c:pt>
                <c:pt idx="28">
                  <c:v>1050</c:v>
                </c:pt>
                <c:pt idx="29">
                  <c:v>2060</c:v>
                </c:pt>
                <c:pt idx="30">
                  <c:v>73060</c:v>
                </c:pt>
                <c:pt idx="31">
                  <c:v>19720</c:v>
                </c:pt>
                <c:pt idx="32">
                  <c:v>9880</c:v>
                </c:pt>
                <c:pt idx="33">
                  <c:v>16610</c:v>
                </c:pt>
                <c:pt idx="34">
                  <c:v>39410</c:v>
                </c:pt>
                <c:pt idx="35">
                  <c:v>2260</c:v>
                </c:pt>
                <c:pt idx="36">
                  <c:v>2750</c:v>
                </c:pt>
                <c:pt idx="37">
                  <c:v>810</c:v>
                </c:pt>
                <c:pt idx="38">
                  <c:v>4150</c:v>
                </c:pt>
                <c:pt idx="39">
                  <c:v>2730</c:v>
                </c:pt>
                <c:pt idx="40">
                  <c:v>39640</c:v>
                </c:pt>
                <c:pt idx="41">
                  <c:v>1160</c:v>
                </c:pt>
                <c:pt idx="42">
                  <c:v>1160</c:v>
                </c:pt>
              </c:numCache>
            </c:numRef>
          </c:xVal>
          <c:yVal>
            <c:numRef>
              <c:f>(DATA!$P$4:$P$13,DATA!$P$14:$P$29,DATA!$P$31:$P$33,DATA!$P$35:$P$46,DATA!$P$48:$P$49)</c:f>
              <c:numCache>
                <c:formatCode>0.0</c:formatCode>
                <c:ptCount val="43"/>
                <c:pt idx="0">
                  <c:v>8.4888738194326709</c:v>
                </c:pt>
                <c:pt idx="1">
                  <c:v>1.8594359710887702</c:v>
                </c:pt>
                <c:pt idx="2">
                  <c:v>1.2233436771349735</c:v>
                </c:pt>
                <c:pt idx="3">
                  <c:v>0.28570500957761119</c:v>
                </c:pt>
                <c:pt idx="4">
                  <c:v>10.640288221399723</c:v>
                </c:pt>
                <c:pt idx="5">
                  <c:v>1.6661459960429035</c:v>
                </c:pt>
                <c:pt idx="6">
                  <c:v>7.7302099467760732E-2</c:v>
                </c:pt>
                <c:pt idx="7">
                  <c:v>1.4710741201088753</c:v>
                </c:pt>
                <c:pt idx="8">
                  <c:v>1.3328565920333364</c:v>
                </c:pt>
                <c:pt idx="9">
                  <c:v>0.10845818936799863</c:v>
                </c:pt>
                <c:pt idx="10">
                  <c:v>0.93011256398767073</c:v>
                </c:pt>
                <c:pt idx="11">
                  <c:v>2.0097692950100914</c:v>
                </c:pt>
                <c:pt idx="12">
                  <c:v>0.58374298217718523</c:v>
                </c:pt>
                <c:pt idx="13">
                  <c:v>1.2220183857516644</c:v>
                </c:pt>
                <c:pt idx="14">
                  <c:v>2.9377270862742795</c:v>
                </c:pt>
                <c:pt idx="15">
                  <c:v>0.14316415559991474</c:v>
                </c:pt>
                <c:pt idx="16">
                  <c:v>7.3716697994872446E-2</c:v>
                </c:pt>
                <c:pt idx="17">
                  <c:v>1.3147947888006262</c:v>
                </c:pt>
                <c:pt idx="18">
                  <c:v>1.0812420806863825</c:v>
                </c:pt>
                <c:pt idx="19">
                  <c:v>0.28789808917197457</c:v>
                </c:pt>
                <c:pt idx="20">
                  <c:v>2.375009876508781</c:v>
                </c:pt>
                <c:pt idx="21">
                  <c:v>1.2549713121091841</c:v>
                </c:pt>
                <c:pt idx="22">
                  <c:v>0.61740613394960342</c:v>
                </c:pt>
                <c:pt idx="23">
                  <c:v>0.35094123827027829</c:v>
                </c:pt>
                <c:pt idx="24">
                  <c:v>0.11987532965715655</c:v>
                </c:pt>
                <c:pt idx="25">
                  <c:v>1.3416803521705982</c:v>
                </c:pt>
                <c:pt idx="26">
                  <c:v>4.0605270457227052</c:v>
                </c:pt>
                <c:pt idx="27">
                  <c:v>1.0506905337134884</c:v>
                </c:pt>
                <c:pt idx="28">
                  <c:v>3.8368668774899644</c:v>
                </c:pt>
                <c:pt idx="29">
                  <c:v>1.2809624324872209</c:v>
                </c:pt>
                <c:pt idx="30">
                  <c:v>0.32739558797994295</c:v>
                </c:pt>
                <c:pt idx="31">
                  <c:v>0.34417721554950448</c:v>
                </c:pt>
                <c:pt idx="32">
                  <c:v>0.61319812307410515</c:v>
                </c:pt>
                <c:pt idx="33">
                  <c:v>1.0304254323543884</c:v>
                </c:pt>
                <c:pt idx="34">
                  <c:v>0.27383385368814028</c:v>
                </c:pt>
                <c:pt idx="35">
                  <c:v>0.72174393971541451</c:v>
                </c:pt>
                <c:pt idx="36">
                  <c:v>2.2551666210223646</c:v>
                </c:pt>
                <c:pt idx="37">
                  <c:v>3.4761323277512162</c:v>
                </c:pt>
                <c:pt idx="38">
                  <c:v>0.92373729251237424</c:v>
                </c:pt>
                <c:pt idx="39">
                  <c:v>22.670807453416156</c:v>
                </c:pt>
                <c:pt idx="40">
                  <c:v>0.42300884955752216</c:v>
                </c:pt>
                <c:pt idx="41">
                  <c:v>0.65279900197823659</c:v>
                </c:pt>
                <c:pt idx="42">
                  <c:v>5.8758926499780868</c:v>
                </c:pt>
              </c:numCache>
            </c:numRef>
          </c:yVal>
        </c:ser>
        <c:ser>
          <c:idx val="0"/>
          <c:order val="1"/>
          <c:tx>
            <c:v>WHO (2013) - Reported Fatalities</c:v>
          </c:tx>
          <c:spPr>
            <a:ln w="28575">
              <a:noFill/>
            </a:ln>
          </c:spPr>
          <c:marker>
            <c:symbol val="circle"/>
            <c:size val="7"/>
            <c:spPr>
              <a:solidFill>
                <a:srgbClr val="C00000">
                  <a:alpha val="90000"/>
                </a:srgbClr>
              </a:solidFill>
              <a:ln>
                <a:solidFill>
                  <a:srgbClr val="C00000">
                    <a:alpha val="1000"/>
                  </a:srgbClr>
                </a:solidFill>
              </a:ln>
            </c:spPr>
          </c:marker>
          <c:dLbls>
            <c:dLbl>
              <c:idx val="0"/>
              <c:layout>
                <c:manualLayout>
                  <c:x val="0"/>
                  <c:y val="-6.2576691348600342E-3"/>
                </c:manualLayout>
              </c:layout>
              <c:tx>
                <c:strRef>
                  <c:f>DATA!$C$4</c:f>
                  <c:strCache>
                    <c:ptCount val="1"/>
                    <c:pt idx="0">
                      <c:v>AF</c:v>
                    </c:pt>
                  </c:strCache>
                </c:strRef>
              </c:tx>
              <c:dLblPos val="b"/>
              <c:showVal val="1"/>
            </c:dLbl>
            <c:dLbl>
              <c:idx val="1"/>
              <c:layout>
                <c:manualLayout>
                  <c:x val="0"/>
                  <c:y val="-6.2576691348600342E-3"/>
                </c:manualLayout>
              </c:layout>
              <c:tx>
                <c:strRef>
                  <c:f>DATA!$C$5</c:f>
                  <c:strCache>
                    <c:ptCount val="1"/>
                    <c:pt idx="0">
                      <c:v>AM</c:v>
                    </c:pt>
                  </c:strCache>
                </c:strRef>
              </c:tx>
              <c:dLblPos val="b"/>
              <c:showVal val="1"/>
            </c:dLbl>
            <c:dLbl>
              <c:idx val="2"/>
              <c:layout>
                <c:manualLayout>
                  <c:x val="0"/>
                  <c:y val="-6.2576691348600342E-3"/>
                </c:manualLayout>
              </c:layout>
              <c:tx>
                <c:strRef>
                  <c:f>DATA!$C$6</c:f>
                  <c:strCache>
                    <c:ptCount val="1"/>
                    <c:pt idx="0">
                      <c:v>AZ</c:v>
                    </c:pt>
                  </c:strCache>
                </c:strRef>
              </c:tx>
              <c:dLblPos val="b"/>
              <c:showVal val="1"/>
            </c:dLbl>
            <c:dLbl>
              <c:idx val="3"/>
              <c:layout>
                <c:manualLayout>
                  <c:x val="0"/>
                  <c:y val="-6.2576691348600342E-3"/>
                </c:manualLayout>
              </c:layout>
              <c:tx>
                <c:strRef>
                  <c:f>DATA!$C$7</c:f>
                  <c:strCache>
                    <c:ptCount val="1"/>
                    <c:pt idx="0">
                      <c:v>BH</c:v>
                    </c:pt>
                  </c:strCache>
                </c:strRef>
              </c:tx>
              <c:dLblPos val="b"/>
              <c:showVal val="1"/>
            </c:dLbl>
            <c:dLbl>
              <c:idx val="4"/>
              <c:layout>
                <c:manualLayout>
                  <c:x val="0"/>
                  <c:y val="-6.2576691348600342E-3"/>
                </c:manualLayout>
              </c:layout>
              <c:tx>
                <c:strRef>
                  <c:f>DATA!$C$8</c:f>
                  <c:strCache>
                    <c:ptCount val="1"/>
                    <c:pt idx="0">
                      <c:v>BD</c:v>
                    </c:pt>
                  </c:strCache>
                </c:strRef>
              </c:tx>
              <c:dLblPos val="b"/>
              <c:showVal val="1"/>
            </c:dLbl>
            <c:dLbl>
              <c:idx val="5"/>
              <c:layout>
                <c:manualLayout>
                  <c:x val="0"/>
                  <c:y val="-6.2576691348600342E-3"/>
                </c:manualLayout>
              </c:layout>
              <c:tx>
                <c:strRef>
                  <c:f>DATA!$C$9</c:f>
                  <c:strCache>
                    <c:ptCount val="1"/>
                    <c:pt idx="0">
                      <c:v>BT</c:v>
                    </c:pt>
                  </c:strCache>
                </c:strRef>
              </c:tx>
              <c:dLblPos val="b"/>
              <c:showVal val="1"/>
            </c:dLbl>
            <c:dLbl>
              <c:idx val="6"/>
              <c:layout>
                <c:manualLayout>
                  <c:x val="0"/>
                  <c:y val="-6.2576691348600342E-3"/>
                </c:manualLayout>
              </c:layout>
              <c:tx>
                <c:strRef>
                  <c:f>DATA!$C$10</c:f>
                  <c:strCache>
                    <c:ptCount val="1"/>
                    <c:pt idx="0">
                      <c:v>BN</c:v>
                    </c:pt>
                  </c:strCache>
                </c:strRef>
              </c:tx>
              <c:dLblPos val="b"/>
              <c:showVal val="1"/>
            </c:dLbl>
            <c:dLbl>
              <c:idx val="7"/>
              <c:layout>
                <c:manualLayout>
                  <c:x val="0"/>
                  <c:y val="-6.2576691348600342E-3"/>
                </c:manualLayout>
              </c:layout>
              <c:tx>
                <c:strRef>
                  <c:f>DATA!$C$11</c:f>
                  <c:strCache>
                    <c:ptCount val="1"/>
                    <c:pt idx="0">
                      <c:v>KH</c:v>
                    </c:pt>
                  </c:strCache>
                </c:strRef>
              </c:tx>
              <c:dLblPos val="b"/>
              <c:showVal val="1"/>
            </c:dLbl>
            <c:dLbl>
              <c:idx val="8"/>
              <c:layout>
                <c:manualLayout>
                  <c:x val="0"/>
                  <c:y val="-6.2576691348600342E-3"/>
                </c:manualLayout>
              </c:layout>
              <c:tx>
                <c:strRef>
                  <c:f>DATA!$C$12</c:f>
                  <c:strCache>
                    <c:ptCount val="1"/>
                    <c:pt idx="0">
                      <c:v>CN</c:v>
                    </c:pt>
                  </c:strCache>
                </c:strRef>
              </c:tx>
              <c:dLblPos val="b"/>
              <c:showVal val="1"/>
            </c:dLbl>
            <c:dLbl>
              <c:idx val="9"/>
              <c:layout>
                <c:manualLayout>
                  <c:x val="0"/>
                  <c:y val="-6.2576691348600342E-3"/>
                </c:manualLayout>
              </c:layout>
              <c:tx>
                <c:strRef>
                  <c:f>DATA!$C$13</c:f>
                  <c:strCache>
                    <c:ptCount val="1"/>
                    <c:pt idx="0">
                      <c:v>CY</c:v>
                    </c:pt>
                  </c:strCache>
                </c:strRef>
              </c:tx>
              <c:dLblPos val="b"/>
              <c:showVal val="1"/>
            </c:dLbl>
            <c:dLbl>
              <c:idx val="10"/>
              <c:layout>
                <c:manualLayout>
                  <c:x val="0"/>
                  <c:y val="-6.2576691348601131E-3"/>
                </c:manualLayout>
              </c:layout>
              <c:tx>
                <c:strRef>
                  <c:f>DATA!$C$14</c:f>
                  <c:strCache>
                    <c:ptCount val="1"/>
                    <c:pt idx="0">
                      <c:v>GE</c:v>
                    </c:pt>
                  </c:strCache>
                </c:strRef>
              </c:tx>
              <c:dLblPos val="b"/>
              <c:showVal val="1"/>
            </c:dLbl>
            <c:dLbl>
              <c:idx val="11"/>
              <c:layout>
                <c:manualLayout>
                  <c:x val="0"/>
                  <c:y val="-6.2576691348600342E-3"/>
                </c:manualLayout>
              </c:layout>
              <c:tx>
                <c:strRef>
                  <c:f>DATA!$C$15</c:f>
                  <c:strCache>
                    <c:ptCount val="1"/>
                    <c:pt idx="0">
                      <c:v>IN</c:v>
                    </c:pt>
                  </c:strCache>
                </c:strRef>
              </c:tx>
              <c:dLblPos val="b"/>
              <c:showVal val="1"/>
            </c:dLbl>
            <c:dLbl>
              <c:idx val="12"/>
              <c:layout>
                <c:manualLayout>
                  <c:x val="0"/>
                  <c:y val="-6.2576691348600342E-3"/>
                </c:manualLayout>
              </c:layout>
              <c:tx>
                <c:strRef>
                  <c:f>DATA!$C$16</c:f>
                  <c:strCache>
                    <c:ptCount val="1"/>
                    <c:pt idx="0">
                      <c:v>ID</c:v>
                    </c:pt>
                  </c:strCache>
                </c:strRef>
              </c:tx>
              <c:dLblPos val="b"/>
              <c:showVal val="1"/>
            </c:dLbl>
            <c:dLbl>
              <c:idx val="13"/>
              <c:layout>
                <c:manualLayout>
                  <c:x val="0"/>
                  <c:y val="-6.2576691348600342E-3"/>
                </c:manualLayout>
              </c:layout>
              <c:tx>
                <c:strRef>
                  <c:f>DATA!$C$17</c:f>
                  <c:strCache>
                    <c:ptCount val="1"/>
                    <c:pt idx="0">
                      <c:v>IR</c:v>
                    </c:pt>
                  </c:strCache>
                </c:strRef>
              </c:tx>
              <c:dLblPos val="b"/>
              <c:showVal val="1"/>
            </c:dLbl>
            <c:dLbl>
              <c:idx val="14"/>
              <c:layout>
                <c:manualLayout>
                  <c:x val="0"/>
                  <c:y val="-6.2576691348600342E-3"/>
                </c:manualLayout>
              </c:layout>
              <c:tx>
                <c:strRef>
                  <c:f>DATA!$C$18</c:f>
                  <c:strCache>
                    <c:ptCount val="1"/>
                    <c:pt idx="0">
                      <c:v>IQ</c:v>
                    </c:pt>
                  </c:strCache>
                </c:strRef>
              </c:tx>
              <c:dLblPos val="b"/>
              <c:showVal val="1"/>
            </c:dLbl>
            <c:dLbl>
              <c:idx val="15"/>
              <c:layout>
                <c:manualLayout>
                  <c:x val="0"/>
                  <c:y val="-6.2576691348600342E-3"/>
                </c:manualLayout>
              </c:layout>
              <c:tx>
                <c:strRef>
                  <c:f>DATA!$C$19</c:f>
                  <c:strCache>
                    <c:ptCount val="1"/>
                    <c:pt idx="0">
                      <c:v>IL</c:v>
                    </c:pt>
                  </c:strCache>
                </c:strRef>
              </c:tx>
              <c:dLblPos val="b"/>
              <c:showVal val="1"/>
            </c:dLbl>
            <c:dLbl>
              <c:idx val="16"/>
              <c:layout>
                <c:manualLayout>
                  <c:x val="0"/>
                  <c:y val="-6.2576691348600342E-3"/>
                </c:manualLayout>
              </c:layout>
              <c:tx>
                <c:strRef>
                  <c:f>DATA!$C$20</c:f>
                  <c:strCache>
                    <c:ptCount val="1"/>
                    <c:pt idx="0">
                      <c:v>JP</c:v>
                    </c:pt>
                  </c:strCache>
                </c:strRef>
              </c:tx>
              <c:dLblPos val="b"/>
              <c:showVal val="1"/>
            </c:dLbl>
            <c:dLbl>
              <c:idx val="17"/>
              <c:layout>
                <c:manualLayout>
                  <c:x val="0"/>
                  <c:y val="-6.2576691348600342E-3"/>
                </c:manualLayout>
              </c:layout>
              <c:tx>
                <c:strRef>
                  <c:f>DATA!$C$21</c:f>
                  <c:strCache>
                    <c:ptCount val="1"/>
                    <c:pt idx="0">
                      <c:v>JO</c:v>
                    </c:pt>
                  </c:strCache>
                </c:strRef>
              </c:tx>
              <c:dLblPos val="b"/>
              <c:showVal val="1"/>
            </c:dLbl>
            <c:dLbl>
              <c:idx val="18"/>
              <c:layout>
                <c:manualLayout>
                  <c:x val="0"/>
                  <c:y val="-6.2576691348600342E-3"/>
                </c:manualLayout>
              </c:layout>
              <c:tx>
                <c:strRef>
                  <c:f>DATA!$C$22</c:f>
                  <c:strCache>
                    <c:ptCount val="1"/>
                    <c:pt idx="0">
                      <c:v>KZ</c:v>
                    </c:pt>
                  </c:strCache>
                </c:strRef>
              </c:tx>
              <c:dLblPos val="b"/>
              <c:showVal val="1"/>
            </c:dLbl>
            <c:dLbl>
              <c:idx val="19"/>
              <c:layout>
                <c:manualLayout>
                  <c:x val="0"/>
                  <c:y val="-6.2576691348600342E-3"/>
                </c:manualLayout>
              </c:layout>
              <c:tx>
                <c:strRef>
                  <c:f>DATA!$C$23</c:f>
                  <c:strCache>
                    <c:ptCount val="1"/>
                    <c:pt idx="0">
                      <c:v>KW</c:v>
                    </c:pt>
                  </c:strCache>
                </c:strRef>
              </c:tx>
              <c:dLblPos val="b"/>
              <c:showVal val="1"/>
            </c:dLbl>
            <c:dLbl>
              <c:idx val="20"/>
              <c:layout>
                <c:manualLayout>
                  <c:x val="0"/>
                  <c:y val="-6.2576691348600342E-3"/>
                </c:manualLayout>
              </c:layout>
              <c:tx>
                <c:strRef>
                  <c:f>DATA!$C$24</c:f>
                  <c:strCache>
                    <c:ptCount val="1"/>
                    <c:pt idx="0">
                      <c:v>KG</c:v>
                    </c:pt>
                  </c:strCache>
                </c:strRef>
              </c:tx>
              <c:dLblPos val="b"/>
              <c:showVal val="1"/>
            </c:dLbl>
            <c:dLbl>
              <c:idx val="21"/>
              <c:layout>
                <c:manualLayout>
                  <c:x val="0"/>
                  <c:y val="-6.2576691348600342E-3"/>
                </c:manualLayout>
              </c:layout>
              <c:tx>
                <c:strRef>
                  <c:f>DATA!$C$25</c:f>
                  <c:strCache>
                    <c:ptCount val="1"/>
                    <c:pt idx="0">
                      <c:v>LA</c:v>
                    </c:pt>
                  </c:strCache>
                </c:strRef>
              </c:tx>
              <c:dLblPos val="b"/>
              <c:showVal val="1"/>
            </c:dLbl>
            <c:dLbl>
              <c:idx val="22"/>
              <c:layout>
                <c:manualLayout>
                  <c:x val="0"/>
                  <c:y val="-6.2576691348600342E-3"/>
                </c:manualLayout>
              </c:layout>
              <c:tx>
                <c:strRef>
                  <c:f>DATA!$C$26</c:f>
                  <c:strCache>
                    <c:ptCount val="1"/>
                    <c:pt idx="0">
                      <c:v>LB</c:v>
                    </c:pt>
                  </c:strCache>
                </c:strRef>
              </c:tx>
              <c:dLblPos val="b"/>
              <c:showVal val="1"/>
            </c:dLbl>
            <c:dLbl>
              <c:idx val="23"/>
              <c:layout>
                <c:manualLayout>
                  <c:x val="0"/>
                  <c:y val="-6.2576691348600342E-3"/>
                </c:manualLayout>
              </c:layout>
              <c:tx>
                <c:strRef>
                  <c:f>DATA!$C$27</c:f>
                  <c:strCache>
                    <c:ptCount val="1"/>
                    <c:pt idx="0">
                      <c:v>MY</c:v>
                    </c:pt>
                  </c:strCache>
                </c:strRef>
              </c:tx>
              <c:dLblPos val="b"/>
              <c:showVal val="1"/>
            </c:dLbl>
            <c:dLbl>
              <c:idx val="24"/>
              <c:layout>
                <c:manualLayout>
                  <c:x val="0"/>
                  <c:y val="-6.2576691348600342E-3"/>
                </c:manualLayout>
              </c:layout>
              <c:tx>
                <c:strRef>
                  <c:f>DATA!$C$28</c:f>
                  <c:strCache>
                    <c:ptCount val="1"/>
                    <c:pt idx="0">
                      <c:v>MV</c:v>
                    </c:pt>
                  </c:strCache>
                </c:strRef>
              </c:tx>
              <c:dLblPos val="b"/>
              <c:showVal val="1"/>
            </c:dLbl>
            <c:dLbl>
              <c:idx val="25"/>
              <c:layout>
                <c:manualLayout>
                  <c:x val="0"/>
                  <c:y val="-6.2576691348600342E-3"/>
                </c:manualLayout>
              </c:layout>
              <c:tx>
                <c:strRef>
                  <c:f>DATA!$C$29</c:f>
                  <c:strCache>
                    <c:ptCount val="1"/>
                    <c:pt idx="0">
                      <c:v>MN</c:v>
                    </c:pt>
                  </c:strCache>
                </c:strRef>
              </c:tx>
              <c:dLblPos val="b"/>
              <c:showVal val="1"/>
            </c:dLbl>
            <c:dLbl>
              <c:idx val="26"/>
              <c:layout>
                <c:manualLayout>
                  <c:x val="0"/>
                  <c:y val="-6.2576691348600342E-3"/>
                </c:manualLayout>
              </c:layout>
              <c:tx>
                <c:strRef>
                  <c:f>DATA!$C$31</c:f>
                  <c:strCache>
                    <c:ptCount val="1"/>
                    <c:pt idx="0">
                      <c:v>NP</c:v>
                    </c:pt>
                  </c:strCache>
                </c:strRef>
              </c:tx>
              <c:dLblPos val="b"/>
              <c:showVal val="1"/>
            </c:dLbl>
            <c:dLbl>
              <c:idx val="27"/>
              <c:layout>
                <c:manualLayout>
                  <c:x val="0"/>
                  <c:y val="-6.2576691348600342E-3"/>
                </c:manualLayout>
              </c:layout>
              <c:tx>
                <c:strRef>
                  <c:f>DATA!$C$32</c:f>
                  <c:strCache>
                    <c:ptCount val="1"/>
                    <c:pt idx="0">
                      <c:v>OM</c:v>
                    </c:pt>
                  </c:strCache>
                </c:strRef>
              </c:tx>
              <c:dLblPos val="b"/>
              <c:showVal val="1"/>
            </c:dLbl>
            <c:dLbl>
              <c:idx val="28"/>
              <c:layout>
                <c:manualLayout>
                  <c:x val="0"/>
                  <c:y val="-6.2576691348600342E-3"/>
                </c:manualLayout>
              </c:layout>
              <c:tx>
                <c:strRef>
                  <c:f>DATA!$C$33</c:f>
                  <c:strCache>
                    <c:ptCount val="1"/>
                    <c:pt idx="0">
                      <c:v>PK</c:v>
                    </c:pt>
                  </c:strCache>
                </c:strRef>
              </c:tx>
              <c:dLblPos val="b"/>
              <c:showVal val="1"/>
            </c:dLbl>
            <c:dLbl>
              <c:idx val="29"/>
              <c:layout>
                <c:manualLayout>
                  <c:x val="0"/>
                  <c:y val="-6.2576691348600342E-3"/>
                </c:manualLayout>
              </c:layout>
              <c:tx>
                <c:strRef>
                  <c:f>DATA!$C$35</c:f>
                  <c:strCache>
                    <c:ptCount val="1"/>
                    <c:pt idx="0">
                      <c:v>PH</c:v>
                    </c:pt>
                  </c:strCache>
                </c:strRef>
              </c:tx>
              <c:dLblPos val="b"/>
              <c:showVal val="1"/>
            </c:dLbl>
            <c:dLbl>
              <c:idx val="30"/>
              <c:layout>
                <c:manualLayout>
                  <c:x val="0"/>
                  <c:y val="-6.2576691348600342E-3"/>
                </c:manualLayout>
              </c:layout>
              <c:tx>
                <c:strRef>
                  <c:f>DATA!$C$36</c:f>
                  <c:strCache>
                    <c:ptCount val="1"/>
                    <c:pt idx="0">
                      <c:v>QA</c:v>
                    </c:pt>
                  </c:strCache>
                </c:strRef>
              </c:tx>
              <c:dLblPos val="b"/>
              <c:showVal val="1"/>
            </c:dLbl>
            <c:dLbl>
              <c:idx val="31"/>
              <c:layout>
                <c:manualLayout>
                  <c:x val="0"/>
                  <c:y val="-6.2576691348600342E-3"/>
                </c:manualLayout>
              </c:layout>
              <c:tx>
                <c:strRef>
                  <c:f>DATA!$C$37</c:f>
                  <c:strCache>
                    <c:ptCount val="1"/>
                    <c:pt idx="0">
                      <c:v>KR</c:v>
                    </c:pt>
                  </c:strCache>
                </c:strRef>
              </c:tx>
              <c:dLblPos val="b"/>
              <c:showVal val="1"/>
            </c:dLbl>
            <c:dLbl>
              <c:idx val="32"/>
              <c:layout>
                <c:manualLayout>
                  <c:x val="0"/>
                  <c:y val="-6.2576691348600342E-3"/>
                </c:manualLayout>
              </c:layout>
              <c:tx>
                <c:strRef>
                  <c:f>DATA!$C$38</c:f>
                  <c:strCache>
                    <c:ptCount val="1"/>
                    <c:pt idx="0">
                      <c:v>RU</c:v>
                    </c:pt>
                  </c:strCache>
                </c:strRef>
              </c:tx>
              <c:dLblPos val="b"/>
              <c:showVal val="1"/>
            </c:dLbl>
            <c:dLbl>
              <c:idx val="33"/>
              <c:layout>
                <c:manualLayout>
                  <c:x val="0"/>
                  <c:y val="-6.2576691348600342E-3"/>
                </c:manualLayout>
              </c:layout>
              <c:tx>
                <c:strRef>
                  <c:f>DATA!$C$39</c:f>
                  <c:strCache>
                    <c:ptCount val="1"/>
                    <c:pt idx="0">
                      <c:v>SA</c:v>
                    </c:pt>
                  </c:strCache>
                </c:strRef>
              </c:tx>
              <c:dLblPos val="b"/>
              <c:showVal val="1"/>
            </c:dLbl>
            <c:dLbl>
              <c:idx val="34"/>
              <c:layout>
                <c:manualLayout>
                  <c:x val="0"/>
                  <c:y val="-6.2576691348600342E-3"/>
                </c:manualLayout>
              </c:layout>
              <c:tx>
                <c:strRef>
                  <c:f>DATA!$C$40</c:f>
                  <c:strCache>
                    <c:ptCount val="1"/>
                    <c:pt idx="0">
                      <c:v>SG</c:v>
                    </c:pt>
                  </c:strCache>
                </c:strRef>
              </c:tx>
              <c:dLblPos val="b"/>
              <c:showVal val="1"/>
            </c:dLbl>
            <c:dLbl>
              <c:idx val="35"/>
              <c:layout>
                <c:manualLayout>
                  <c:x val="0"/>
                  <c:y val="-6.2576691348601131E-3"/>
                </c:manualLayout>
              </c:layout>
              <c:tx>
                <c:strRef>
                  <c:f>DATA!$C$41</c:f>
                  <c:strCache>
                    <c:ptCount val="1"/>
                    <c:pt idx="0">
                      <c:v>LK</c:v>
                    </c:pt>
                  </c:strCache>
                </c:strRef>
              </c:tx>
              <c:dLblPos val="b"/>
              <c:showVal val="1"/>
            </c:dLbl>
            <c:dLbl>
              <c:idx val="36"/>
              <c:layout>
                <c:manualLayout>
                  <c:x val="0"/>
                  <c:y val="-6.2576691348599526E-3"/>
                </c:manualLayout>
              </c:layout>
              <c:tx>
                <c:strRef>
                  <c:f>DATA!$C$42</c:f>
                  <c:strCache>
                    <c:ptCount val="1"/>
                    <c:pt idx="0">
                      <c:v>SY</c:v>
                    </c:pt>
                  </c:strCache>
                </c:strRef>
              </c:tx>
              <c:dLblPos val="b"/>
              <c:showVal val="1"/>
            </c:dLbl>
            <c:dLbl>
              <c:idx val="37"/>
              <c:layout>
                <c:manualLayout>
                  <c:x val="0"/>
                  <c:y val="-6.2576691348600342E-3"/>
                </c:manualLayout>
              </c:layout>
              <c:tx>
                <c:strRef>
                  <c:f>DATA!$C$43</c:f>
                  <c:strCache>
                    <c:ptCount val="1"/>
                    <c:pt idx="0">
                      <c:v>TJ</c:v>
                    </c:pt>
                  </c:strCache>
                </c:strRef>
              </c:tx>
              <c:dLblPos val="b"/>
              <c:showVal val="1"/>
            </c:dLbl>
            <c:dLbl>
              <c:idx val="38"/>
              <c:layout>
                <c:manualLayout>
                  <c:x val="0"/>
                  <c:y val="-6.2576691348600342E-3"/>
                </c:manualLayout>
              </c:layout>
              <c:tx>
                <c:strRef>
                  <c:f>DATA!$C$44</c:f>
                  <c:strCache>
                    <c:ptCount val="1"/>
                    <c:pt idx="0">
                      <c:v>TH</c:v>
                    </c:pt>
                  </c:strCache>
                </c:strRef>
              </c:tx>
              <c:dLblPos val="b"/>
              <c:showVal val="1"/>
            </c:dLbl>
            <c:dLbl>
              <c:idx val="39"/>
              <c:layout>
                <c:manualLayout>
                  <c:x val="0"/>
                  <c:y val="-6.2576691348600342E-3"/>
                </c:manualLayout>
              </c:layout>
              <c:tx>
                <c:strRef>
                  <c:f>DATA!$C$45</c:f>
                  <c:strCache>
                    <c:ptCount val="1"/>
                    <c:pt idx="0">
                      <c:v>TL</c:v>
                    </c:pt>
                  </c:strCache>
                </c:strRef>
              </c:tx>
              <c:dLblPos val="b"/>
              <c:showVal val="1"/>
            </c:dLbl>
            <c:dLbl>
              <c:idx val="40"/>
              <c:layout>
                <c:manualLayout>
                  <c:x val="0"/>
                  <c:y val="-6.2576691348601131E-3"/>
                </c:manualLayout>
              </c:layout>
              <c:tx>
                <c:strRef>
                  <c:f>DATA!$C$46</c:f>
                  <c:strCache>
                    <c:ptCount val="1"/>
                    <c:pt idx="0">
                      <c:v>AE</c:v>
                    </c:pt>
                  </c:strCache>
                </c:strRef>
              </c:tx>
              <c:dLblPos val="b"/>
              <c:showVal val="1"/>
            </c:dLbl>
            <c:dLbl>
              <c:idx val="41"/>
              <c:layout>
                <c:manualLayout>
                  <c:x val="0"/>
                  <c:y val="-6.2576691348600342E-3"/>
                </c:manualLayout>
              </c:layout>
              <c:tx>
                <c:strRef>
                  <c:f>DATA!$C$48</c:f>
                  <c:strCache>
                    <c:ptCount val="1"/>
                    <c:pt idx="0">
                      <c:v>VN</c:v>
                    </c:pt>
                  </c:strCache>
                </c:strRef>
              </c:tx>
              <c:dLblPos val="b"/>
              <c:showVal val="1"/>
            </c:dLbl>
            <c:dLbl>
              <c:idx val="42"/>
              <c:layout>
                <c:manualLayout>
                  <c:x val="0"/>
                  <c:y val="-6.2576691348600342E-3"/>
                </c:manualLayout>
              </c:layout>
              <c:tx>
                <c:strRef>
                  <c:f>DATA!$C$49</c:f>
                  <c:strCache>
                    <c:ptCount val="1"/>
                    <c:pt idx="0">
                      <c:v>YE</c:v>
                    </c:pt>
                  </c:strCache>
                </c:strRef>
              </c:tx>
              <c:dLblPos val="b"/>
              <c:showVal val="1"/>
            </c:dLbl>
            <c:txPr>
              <a:bodyPr/>
              <a:lstStyle/>
              <a:p>
                <a:pPr>
                  <a:defRPr lang="en-US" sz="700" b="1">
                    <a:solidFill>
                      <a:srgbClr val="C00000"/>
                    </a:solidFill>
                  </a:defRPr>
                </a:pPr>
                <a:endParaRPr lang="th-TH"/>
              </a:p>
            </c:txPr>
            <c:showVal val="1"/>
          </c:dLbls>
          <c:trendline>
            <c:spPr>
              <a:ln>
                <a:solidFill>
                  <a:srgbClr val="FF0000"/>
                </a:solidFill>
              </a:ln>
            </c:spPr>
            <c:trendlineType val="power"/>
            <c:dispRSqr val="1"/>
            <c:trendlineLbl>
              <c:layout>
                <c:manualLayout>
                  <c:x val="-0.6508221478350118"/>
                  <c:y val="-8.2227414864904119E-2"/>
                </c:manualLayout>
              </c:layout>
              <c:numFmt formatCode="General" sourceLinked="0"/>
              <c:txPr>
                <a:bodyPr/>
                <a:lstStyle/>
                <a:p>
                  <a:pPr>
                    <a:defRPr b="1">
                      <a:solidFill>
                        <a:srgbClr val="FF0000"/>
                      </a:solidFill>
                    </a:defRPr>
                  </a:pPr>
                  <a:endParaRPr lang="th-TH"/>
                </a:p>
              </c:txPr>
            </c:trendlineLbl>
          </c:trendline>
          <c:xVal>
            <c:numRef>
              <c:f>(DATA!$E$4:$E$13,DATA!$E$14:$E$29,DATA!$E$31:$E$33,DATA!$E$35:$E$46,DATA!$E$48:$E$49)</c:f>
              <c:numCache>
                <c:formatCode>_-* #,##0.00_-;\-* #,##0.00_-;_-* "-"??_-;_-@_-</c:formatCode>
                <c:ptCount val="43"/>
                <c:pt idx="0">
                  <c:v>410</c:v>
                </c:pt>
                <c:pt idx="1">
                  <c:v>3200</c:v>
                </c:pt>
                <c:pt idx="2">
                  <c:v>5380</c:v>
                </c:pt>
                <c:pt idx="3">
                  <c:v>15920</c:v>
                </c:pt>
                <c:pt idx="4">
                  <c:v>700</c:v>
                </c:pt>
                <c:pt idx="5">
                  <c:v>1870</c:v>
                </c:pt>
                <c:pt idx="6">
                  <c:v>31800</c:v>
                </c:pt>
                <c:pt idx="7">
                  <c:v>750</c:v>
                </c:pt>
                <c:pt idx="8">
                  <c:v>4240</c:v>
                </c:pt>
                <c:pt idx="9">
                  <c:v>29450</c:v>
                </c:pt>
                <c:pt idx="10">
                  <c:v>2680</c:v>
                </c:pt>
                <c:pt idx="11">
                  <c:v>1260</c:v>
                </c:pt>
                <c:pt idx="12">
                  <c:v>2500</c:v>
                </c:pt>
                <c:pt idx="13">
                  <c:v>4520</c:v>
                </c:pt>
                <c:pt idx="14">
                  <c:v>2380</c:v>
                </c:pt>
                <c:pt idx="15">
                  <c:v>27270</c:v>
                </c:pt>
                <c:pt idx="16">
                  <c:v>42050</c:v>
                </c:pt>
                <c:pt idx="17">
                  <c:v>4140</c:v>
                </c:pt>
                <c:pt idx="18">
                  <c:v>7500</c:v>
                </c:pt>
                <c:pt idx="19">
                  <c:v>48900</c:v>
                </c:pt>
                <c:pt idx="20">
                  <c:v>840</c:v>
                </c:pt>
                <c:pt idx="21">
                  <c:v>1010</c:v>
                </c:pt>
                <c:pt idx="22">
                  <c:v>8750</c:v>
                </c:pt>
                <c:pt idx="23">
                  <c:v>7760</c:v>
                </c:pt>
                <c:pt idx="24">
                  <c:v>6150</c:v>
                </c:pt>
                <c:pt idx="25">
                  <c:v>1870</c:v>
                </c:pt>
                <c:pt idx="26">
                  <c:v>490</c:v>
                </c:pt>
                <c:pt idx="27">
                  <c:v>19260</c:v>
                </c:pt>
                <c:pt idx="28">
                  <c:v>1050</c:v>
                </c:pt>
                <c:pt idx="29">
                  <c:v>2060</c:v>
                </c:pt>
                <c:pt idx="30">
                  <c:v>73060</c:v>
                </c:pt>
                <c:pt idx="31">
                  <c:v>19720</c:v>
                </c:pt>
                <c:pt idx="32">
                  <c:v>9880</c:v>
                </c:pt>
                <c:pt idx="33">
                  <c:v>16610</c:v>
                </c:pt>
                <c:pt idx="34">
                  <c:v>39410</c:v>
                </c:pt>
                <c:pt idx="35">
                  <c:v>2260</c:v>
                </c:pt>
                <c:pt idx="36">
                  <c:v>2750</c:v>
                </c:pt>
                <c:pt idx="37">
                  <c:v>810</c:v>
                </c:pt>
                <c:pt idx="38">
                  <c:v>4150</c:v>
                </c:pt>
                <c:pt idx="39">
                  <c:v>2730</c:v>
                </c:pt>
                <c:pt idx="40">
                  <c:v>39640</c:v>
                </c:pt>
                <c:pt idx="41">
                  <c:v>1160</c:v>
                </c:pt>
                <c:pt idx="42">
                  <c:v>1160</c:v>
                </c:pt>
              </c:numCache>
            </c:numRef>
          </c:xVal>
          <c:yVal>
            <c:numRef>
              <c:f>(DATA!$O$4:$O$13,DATA!$O$14:$O$29,DATA!$O$31:$O$33,DATA!$O$35:$O$46,DATA!$O$48:$O$49)</c:f>
              <c:numCache>
                <c:formatCode>0.0</c:formatCode>
                <c:ptCount val="43"/>
                <c:pt idx="0">
                  <c:v>2.0521500407422195</c:v>
                </c:pt>
                <c:pt idx="1">
                  <c:v>0.94971192071738242</c:v>
                </c:pt>
                <c:pt idx="2">
                  <c:v>1.2233436771349735</c:v>
                </c:pt>
                <c:pt idx="3">
                  <c:v>0.15800352802398188</c:v>
                </c:pt>
                <c:pt idx="4">
                  <c:v>1.7675347198715952</c:v>
                </c:pt>
                <c:pt idx="5">
                  <c:v>1.3710993092436392</c:v>
                </c:pt>
                <c:pt idx="6">
                  <c:v>0.13169987316729609</c:v>
                </c:pt>
                <c:pt idx="7">
                  <c:v>1.0989183883659881</c:v>
                </c:pt>
                <c:pt idx="8">
                  <c:v>0.33871131274631416</c:v>
                </c:pt>
                <c:pt idx="9">
                  <c:v>7.7470135262856163E-2</c:v>
                </c:pt>
                <c:pt idx="10">
                  <c:v>0.93011256398767073</c:v>
                </c:pt>
                <c:pt idx="11">
                  <c:v>8.73147052682859E-2</c:v>
                </c:pt>
                <c:pt idx="12">
                  <c:v>0.42967027160583987</c:v>
                </c:pt>
                <c:pt idx="13">
                  <c:v>1.1254438856892903</c:v>
                </c:pt>
                <c:pt idx="14">
                  <c:v>1.6832509745486441</c:v>
                </c:pt>
                <c:pt idx="15">
                  <c:v>0.14316415559991474</c:v>
                </c:pt>
                <c:pt idx="16">
                  <c:v>6.4225325407759049E-2</c:v>
                </c:pt>
                <c:pt idx="17">
                  <c:v>0.62299328747978777</c:v>
                </c:pt>
                <c:pt idx="18">
                  <c:v>1.0397031845871618</c:v>
                </c:pt>
                <c:pt idx="19">
                  <c:v>0.23821656050955414</c:v>
                </c:pt>
                <c:pt idx="20">
                  <c:v>1.975301756391844</c:v>
                </c:pt>
                <c:pt idx="21">
                  <c:v>0.76031832258115684</c:v>
                </c:pt>
                <c:pt idx="22">
                  <c:v>0.34933913948528517</c:v>
                </c:pt>
                <c:pt idx="23">
                  <c:v>0.3403907112764083</c:v>
                </c:pt>
                <c:pt idx="24">
                  <c:v>0.11987532965715655</c:v>
                </c:pt>
                <c:pt idx="25">
                  <c:v>1.3034247005812125</c:v>
                </c:pt>
                <c:pt idx="26">
                  <c:v>1.4326781241332045</c:v>
                </c:pt>
                <c:pt idx="27">
                  <c:v>1.0196050149645688</c:v>
                </c:pt>
                <c:pt idx="28">
                  <c:v>0.66114675344090479</c:v>
                </c:pt>
                <c:pt idx="29">
                  <c:v>1.0156966504919847</c:v>
                </c:pt>
                <c:pt idx="30">
                  <c:v>0.30221131198148565</c:v>
                </c:pt>
                <c:pt idx="31">
                  <c:v>0.27928885194575803</c:v>
                </c:pt>
                <c:pt idx="32">
                  <c:v>0.61319812307410515</c:v>
                </c:pt>
                <c:pt idx="33">
                  <c:v>0.99951266938375682</c:v>
                </c:pt>
                <c:pt idx="34">
                  <c:v>0.20405379830815085</c:v>
                </c:pt>
                <c:pt idx="35">
                  <c:v>0.62792228532353689</c:v>
                </c:pt>
                <c:pt idx="36">
                  <c:v>1.0230119732973588</c:v>
                </c:pt>
                <c:pt idx="37">
                  <c:v>1.1792024455876313</c:v>
                </c:pt>
                <c:pt idx="38">
                  <c:v>0.46920602441577525</c:v>
                </c:pt>
                <c:pt idx="39">
                  <c:v>10.248447204968945</c:v>
                </c:pt>
                <c:pt idx="40">
                  <c:v>0.36548672566371687</c:v>
                </c:pt>
                <c:pt idx="41">
                  <c:v>0.35756054521545921</c:v>
                </c:pt>
                <c:pt idx="42">
                  <c:v>3.9629791951326401</c:v>
                </c:pt>
              </c:numCache>
            </c:numRef>
          </c:yVal>
        </c:ser>
        <c:dLbls>
          <c:showVal val="1"/>
        </c:dLbls>
        <c:axId val="80217216"/>
        <c:axId val="80219136"/>
      </c:scatterChart>
      <c:valAx>
        <c:axId val="80217216"/>
        <c:scaling>
          <c:logBase val="10"/>
          <c:orientation val="minMax"/>
          <c:max val="100000"/>
          <c:min val="100"/>
        </c:scaling>
        <c:axPos val="b"/>
        <c:majorGridlines>
          <c:spPr>
            <a:ln>
              <a:solidFill>
                <a:schemeClr val="bg1">
                  <a:lumMod val="75000"/>
                </a:schemeClr>
              </a:solidFill>
              <a:prstDash val="dash"/>
            </a:ln>
          </c:spPr>
        </c:majorGridlines>
        <c:title>
          <c:tx>
            <c:rich>
              <a:bodyPr/>
              <a:lstStyle/>
              <a:p>
                <a:pPr>
                  <a:defRPr lang="en-US" sz="1600"/>
                </a:pPr>
                <a:r>
                  <a:rPr lang="en-US" sz="1600"/>
                  <a:t>Gross National Income (GNI)</a:t>
                </a:r>
                <a:r>
                  <a:rPr lang="en-US" sz="1600" baseline="0"/>
                  <a:t> per capita (US$/year)</a:t>
                </a:r>
                <a:endParaRPr lang="th-TH" sz="1600"/>
              </a:p>
            </c:rich>
          </c:tx>
          <c:layout/>
        </c:title>
        <c:numFmt formatCode="_-* #,##0.00_-;\-* #,##0.00_-;_-* &quot;-&quot;??_-;_-@_-" sourceLinked="1"/>
        <c:tickLblPos val="nextTo"/>
        <c:txPr>
          <a:bodyPr/>
          <a:lstStyle/>
          <a:p>
            <a:pPr>
              <a:defRPr lang="en-US"/>
            </a:pPr>
            <a:endParaRPr lang="th-TH"/>
          </a:p>
        </c:txPr>
        <c:crossAx val="80219136"/>
        <c:crosses val="autoZero"/>
        <c:crossBetween val="midCat"/>
      </c:valAx>
      <c:valAx>
        <c:axId val="80219136"/>
        <c:scaling>
          <c:orientation val="minMax"/>
          <c:max val="25"/>
          <c:min val="0"/>
        </c:scaling>
        <c:axPos val="l"/>
        <c:majorGridlines/>
        <c:title>
          <c:tx>
            <c:rich>
              <a:bodyPr rot="-5400000" vert="horz"/>
              <a:lstStyle/>
              <a:p>
                <a:pPr>
                  <a:defRPr lang="en-US" sz="1600"/>
                </a:pPr>
                <a:r>
                  <a:rPr lang="en-US" sz="1600"/>
                  <a:t>Reported and Estimated RTF / 1,000 Vehicles</a:t>
                </a:r>
                <a:endParaRPr lang="th-TH" sz="1600"/>
              </a:p>
            </c:rich>
          </c:tx>
          <c:layout/>
        </c:title>
        <c:numFmt formatCode="0.0" sourceLinked="1"/>
        <c:tickLblPos val="nextTo"/>
        <c:txPr>
          <a:bodyPr/>
          <a:lstStyle/>
          <a:p>
            <a:pPr>
              <a:defRPr lang="en-US"/>
            </a:pPr>
            <a:endParaRPr lang="th-TH"/>
          </a:p>
        </c:txPr>
        <c:crossAx val="80217216"/>
        <c:crosses val="autoZero"/>
        <c:crossBetween val="midCat"/>
      </c:valAx>
    </c:plotArea>
    <c:legend>
      <c:legendPos val="r"/>
      <c:legendEntry>
        <c:idx val="2"/>
        <c:delete val="1"/>
      </c:legendEntry>
      <c:legendEntry>
        <c:idx val="3"/>
        <c:delete val="1"/>
      </c:legendEntry>
      <c:layout>
        <c:manualLayout>
          <c:xMode val="edge"/>
          <c:yMode val="edge"/>
          <c:x val="0.10003158840204615"/>
          <c:y val="5.9704240548086589E-2"/>
          <c:w val="0.24864308567725146"/>
          <c:h val="7.9609705398463237E-2"/>
        </c:manualLayout>
      </c:layout>
      <c:overlay val="1"/>
      <c:txPr>
        <a:bodyPr/>
        <a:lstStyle/>
        <a:p>
          <a:pPr>
            <a:defRPr lang="en-US" sz="1100" b="1"/>
          </a:pPr>
          <a:endParaRPr lang="th-TH"/>
        </a:p>
      </c:txPr>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th-TH"/>
  <c:chart>
    <c:plotArea>
      <c:layout>
        <c:manualLayout>
          <c:layoutTarget val="inner"/>
          <c:xMode val="edge"/>
          <c:yMode val="edge"/>
          <c:x val="0.10883102284457694"/>
          <c:y val="1.3725741263879687E-2"/>
          <c:w val="0.86182107848365652"/>
          <c:h val="0.83246119567425392"/>
        </c:manualLayout>
      </c:layout>
      <c:scatterChart>
        <c:scatterStyle val="lineMarker"/>
        <c:ser>
          <c:idx val="1"/>
          <c:order val="0"/>
          <c:tx>
            <c:v>WHO (2013) - Estimated Fatalities</c:v>
          </c:tx>
          <c:spPr>
            <a:ln w="28575">
              <a:noFill/>
            </a:ln>
          </c:spPr>
          <c:marker>
            <c:symbol val="diamond"/>
            <c:size val="15"/>
            <c:spPr>
              <a:solidFill>
                <a:srgbClr val="92D050">
                  <a:alpha val="90000"/>
                </a:srgbClr>
              </a:solidFill>
              <a:ln>
                <a:solidFill>
                  <a:schemeClr val="tx2"/>
                </a:solidFill>
              </a:ln>
            </c:spPr>
          </c:marker>
          <c:dLbls>
            <c:dLbl>
              <c:idx val="0"/>
              <c:layout>
                <c:manualLayout>
                  <c:x val="2.7309237984096723E-3"/>
                  <c:y val="8.3435588464800068E-3"/>
                </c:manualLayout>
              </c:layout>
              <c:tx>
                <c:strRef>
                  <c:f>DATA!$C$4</c:f>
                  <c:strCache>
                    <c:ptCount val="1"/>
                    <c:pt idx="0">
                      <c:v>AF</c:v>
                    </c:pt>
                  </c:strCache>
                </c:strRef>
              </c:tx>
              <c:dLblPos val="t"/>
              <c:showVal val="1"/>
            </c:dLbl>
            <c:dLbl>
              <c:idx val="1"/>
              <c:layout>
                <c:manualLayout>
                  <c:x val="1.3654618992048279E-3"/>
                  <c:y val="8.3435588464800068E-3"/>
                </c:manualLayout>
              </c:layout>
              <c:tx>
                <c:strRef>
                  <c:f>DATA!$C$5</c:f>
                  <c:strCache>
                    <c:ptCount val="1"/>
                    <c:pt idx="0">
                      <c:v>AM</c:v>
                    </c:pt>
                  </c:strCache>
                </c:strRef>
              </c:tx>
              <c:dLblPos val="t"/>
              <c:showVal val="1"/>
            </c:dLbl>
            <c:dLbl>
              <c:idx val="2"/>
              <c:layout>
                <c:manualLayout>
                  <c:x val="1.3654618992048279E-3"/>
                  <c:y val="8.3435588464800068E-3"/>
                </c:manualLayout>
              </c:layout>
              <c:tx>
                <c:strRef>
                  <c:f>DATA!$C$6</c:f>
                  <c:strCache>
                    <c:ptCount val="1"/>
                    <c:pt idx="0">
                      <c:v>AZ</c:v>
                    </c:pt>
                  </c:strCache>
                </c:strRef>
              </c:tx>
              <c:dLblPos val="t"/>
              <c:showVal val="1"/>
            </c:dLbl>
            <c:dLbl>
              <c:idx val="3"/>
              <c:layout>
                <c:manualLayout>
                  <c:x val="1.3654618992048279E-3"/>
                  <c:y val="8.3435588464800068E-3"/>
                </c:manualLayout>
              </c:layout>
              <c:tx>
                <c:strRef>
                  <c:f>DATA!$C$7</c:f>
                  <c:strCache>
                    <c:ptCount val="1"/>
                    <c:pt idx="0">
                      <c:v>BH</c:v>
                    </c:pt>
                  </c:strCache>
                </c:strRef>
              </c:tx>
              <c:dLblPos val="t"/>
              <c:showVal val="1"/>
            </c:dLbl>
            <c:dLbl>
              <c:idx val="4"/>
              <c:layout>
                <c:manualLayout>
                  <c:x val="1.3654618992048279E-3"/>
                  <c:y val="8.3435588464800068E-3"/>
                </c:manualLayout>
              </c:layout>
              <c:tx>
                <c:strRef>
                  <c:f>DATA!$C$8</c:f>
                  <c:strCache>
                    <c:ptCount val="1"/>
                    <c:pt idx="0">
                      <c:v>BD</c:v>
                    </c:pt>
                  </c:strCache>
                </c:strRef>
              </c:tx>
              <c:dLblPos val="t"/>
              <c:showVal val="1"/>
            </c:dLbl>
            <c:dLbl>
              <c:idx val="5"/>
              <c:layout>
                <c:manualLayout>
                  <c:x val="1.3654618992048782E-3"/>
                  <c:y val="8.3433946031956207E-3"/>
                </c:manualLayout>
              </c:layout>
              <c:tx>
                <c:strRef>
                  <c:f>DATA!$C$9</c:f>
                  <c:strCache>
                    <c:ptCount val="1"/>
                    <c:pt idx="0">
                      <c:v>BT</c:v>
                    </c:pt>
                  </c:strCache>
                </c:strRef>
              </c:tx>
              <c:dLblPos val="t"/>
              <c:showVal val="1"/>
            </c:dLbl>
            <c:dLbl>
              <c:idx val="6"/>
              <c:layout>
                <c:manualLayout>
                  <c:x val="1.3654618992048279E-3"/>
                  <c:y val="8.3435588464800068E-3"/>
                </c:manualLayout>
              </c:layout>
              <c:tx>
                <c:strRef>
                  <c:f>DATA!$C$10</c:f>
                  <c:strCache>
                    <c:ptCount val="1"/>
                    <c:pt idx="0">
                      <c:v>BN</c:v>
                    </c:pt>
                  </c:strCache>
                </c:strRef>
              </c:tx>
              <c:dLblPos val="t"/>
              <c:showVal val="1"/>
            </c:dLbl>
            <c:dLbl>
              <c:idx val="7"/>
              <c:layout>
                <c:manualLayout>
                  <c:x val="1.3654618992048279E-3"/>
                  <c:y val="8.3435588464800068E-3"/>
                </c:manualLayout>
              </c:layout>
              <c:tx>
                <c:strRef>
                  <c:f>DATA!$C$11</c:f>
                  <c:strCache>
                    <c:ptCount val="1"/>
                    <c:pt idx="0">
                      <c:v>KH</c:v>
                    </c:pt>
                  </c:strCache>
                </c:strRef>
              </c:tx>
              <c:dLblPos val="t"/>
              <c:showVal val="1"/>
            </c:dLbl>
            <c:dLbl>
              <c:idx val="8"/>
              <c:layout>
                <c:manualLayout>
                  <c:x val="1.3654618992048279E-3"/>
                  <c:y val="8.3435588464800068E-3"/>
                </c:manualLayout>
              </c:layout>
              <c:tx>
                <c:strRef>
                  <c:f>DATA!$C$12</c:f>
                  <c:strCache>
                    <c:ptCount val="1"/>
                    <c:pt idx="0">
                      <c:v>CN</c:v>
                    </c:pt>
                  </c:strCache>
                </c:strRef>
              </c:tx>
              <c:dLblPos val="t"/>
              <c:showVal val="1"/>
            </c:dLbl>
            <c:dLbl>
              <c:idx val="9"/>
              <c:layout>
                <c:manualLayout>
                  <c:x val="1.3654618992048279E-3"/>
                  <c:y val="8.3435588464800068E-3"/>
                </c:manualLayout>
              </c:layout>
              <c:tx>
                <c:strRef>
                  <c:f>DATA!$C$13</c:f>
                  <c:strCache>
                    <c:ptCount val="1"/>
                    <c:pt idx="0">
                      <c:v>CY</c:v>
                    </c:pt>
                  </c:strCache>
                </c:strRef>
              </c:tx>
              <c:dLblPos val="t"/>
              <c:showVal val="1"/>
            </c:dLbl>
            <c:dLbl>
              <c:idx val="10"/>
              <c:layout>
                <c:manualLayout>
                  <c:x val="1.3654618992048279E-3"/>
                  <c:y val="8.3435588464800068E-3"/>
                </c:manualLayout>
              </c:layout>
              <c:tx>
                <c:strRef>
                  <c:f>DATA!$C$14</c:f>
                  <c:strCache>
                    <c:ptCount val="1"/>
                    <c:pt idx="0">
                      <c:v>GE</c:v>
                    </c:pt>
                  </c:strCache>
                </c:strRef>
              </c:tx>
              <c:dLblPos val="t"/>
              <c:showVal val="1"/>
            </c:dLbl>
            <c:dLbl>
              <c:idx val="11"/>
              <c:layout>
                <c:manualLayout>
                  <c:x val="1.3654618992048279E-3"/>
                  <c:y val="8.3435588464800068E-3"/>
                </c:manualLayout>
              </c:layout>
              <c:tx>
                <c:strRef>
                  <c:f>DATA!$C$15</c:f>
                  <c:strCache>
                    <c:ptCount val="1"/>
                    <c:pt idx="0">
                      <c:v>IN</c:v>
                    </c:pt>
                  </c:strCache>
                </c:strRef>
              </c:tx>
              <c:dLblPos val="t"/>
              <c:showVal val="1"/>
            </c:dLbl>
            <c:dLbl>
              <c:idx val="12"/>
              <c:layout>
                <c:manualLayout>
                  <c:x val="1.3654618992048279E-3"/>
                  <c:y val="8.3435588464800068E-3"/>
                </c:manualLayout>
              </c:layout>
              <c:tx>
                <c:strRef>
                  <c:f>DATA!$C$16</c:f>
                  <c:strCache>
                    <c:ptCount val="1"/>
                    <c:pt idx="0">
                      <c:v>ID</c:v>
                    </c:pt>
                  </c:strCache>
                </c:strRef>
              </c:tx>
              <c:dLblPos val="t"/>
              <c:showVal val="1"/>
            </c:dLbl>
            <c:dLbl>
              <c:idx val="13"/>
              <c:layout>
                <c:manualLayout>
                  <c:x val="1.3654618992048279E-3"/>
                  <c:y val="8.3435588464800068E-3"/>
                </c:manualLayout>
              </c:layout>
              <c:tx>
                <c:strRef>
                  <c:f>DATA!$C$17</c:f>
                  <c:strCache>
                    <c:ptCount val="1"/>
                    <c:pt idx="0">
                      <c:v>IR</c:v>
                    </c:pt>
                  </c:strCache>
                </c:strRef>
              </c:tx>
              <c:dLblPos val="t"/>
              <c:showVal val="1"/>
            </c:dLbl>
            <c:dLbl>
              <c:idx val="14"/>
              <c:layout>
                <c:manualLayout>
                  <c:x val="1.3654618992048279E-3"/>
                  <c:y val="8.3435588464800068E-3"/>
                </c:manualLayout>
              </c:layout>
              <c:tx>
                <c:strRef>
                  <c:f>DATA!$C$18</c:f>
                  <c:strCache>
                    <c:ptCount val="1"/>
                    <c:pt idx="0">
                      <c:v>IQ</c:v>
                    </c:pt>
                  </c:strCache>
                </c:strRef>
              </c:tx>
              <c:dLblPos val="t"/>
              <c:showVal val="1"/>
            </c:dLbl>
            <c:dLbl>
              <c:idx val="15"/>
              <c:layout>
                <c:manualLayout>
                  <c:x val="1.3654618992048279E-3"/>
                  <c:y val="8.3435588464800068E-3"/>
                </c:manualLayout>
              </c:layout>
              <c:tx>
                <c:strRef>
                  <c:f>DATA!$C$19</c:f>
                  <c:strCache>
                    <c:ptCount val="1"/>
                    <c:pt idx="0">
                      <c:v>IL</c:v>
                    </c:pt>
                  </c:strCache>
                </c:strRef>
              </c:tx>
              <c:dLblPos val="t"/>
              <c:showVal val="1"/>
            </c:dLbl>
            <c:dLbl>
              <c:idx val="16"/>
              <c:layout>
                <c:manualLayout>
                  <c:x val="1.3654618992048279E-3"/>
                  <c:y val="8.3435588464800068E-3"/>
                </c:manualLayout>
              </c:layout>
              <c:tx>
                <c:strRef>
                  <c:f>DATA!$C$20</c:f>
                  <c:strCache>
                    <c:ptCount val="1"/>
                    <c:pt idx="0">
                      <c:v>JP</c:v>
                    </c:pt>
                  </c:strCache>
                </c:strRef>
              </c:tx>
              <c:dLblPos val="t"/>
              <c:showVal val="1"/>
            </c:dLbl>
            <c:dLbl>
              <c:idx val="17"/>
              <c:layout>
                <c:manualLayout>
                  <c:x val="1.3654618992048279E-3"/>
                  <c:y val="8.3435588464800068E-3"/>
                </c:manualLayout>
              </c:layout>
              <c:tx>
                <c:strRef>
                  <c:f>DATA!$C$21</c:f>
                  <c:strCache>
                    <c:ptCount val="1"/>
                    <c:pt idx="0">
                      <c:v>JO</c:v>
                    </c:pt>
                  </c:strCache>
                </c:strRef>
              </c:tx>
              <c:dLblPos val="t"/>
              <c:showVal val="1"/>
            </c:dLbl>
            <c:dLbl>
              <c:idx val="18"/>
              <c:layout>
                <c:manualLayout>
                  <c:x val="1.3654618992048279E-3"/>
                  <c:y val="8.3435588464800068E-3"/>
                </c:manualLayout>
              </c:layout>
              <c:tx>
                <c:strRef>
                  <c:f>DATA!$C$22</c:f>
                  <c:strCache>
                    <c:ptCount val="1"/>
                    <c:pt idx="0">
                      <c:v>KZ</c:v>
                    </c:pt>
                  </c:strCache>
                </c:strRef>
              </c:tx>
              <c:dLblPos val="t"/>
              <c:showVal val="1"/>
            </c:dLbl>
            <c:dLbl>
              <c:idx val="19"/>
              <c:layout>
                <c:manualLayout>
                  <c:x val="1.3654618992049279E-3"/>
                  <c:y val="8.3435588464800068E-3"/>
                </c:manualLayout>
              </c:layout>
              <c:tx>
                <c:strRef>
                  <c:f>DATA!$C$23</c:f>
                  <c:strCache>
                    <c:ptCount val="1"/>
                    <c:pt idx="0">
                      <c:v>KW</c:v>
                    </c:pt>
                  </c:strCache>
                </c:strRef>
              </c:tx>
              <c:dLblPos val="t"/>
              <c:showVal val="1"/>
            </c:dLbl>
            <c:dLbl>
              <c:idx val="20"/>
              <c:layout>
                <c:manualLayout>
                  <c:x val="1.3654618992048279E-3"/>
                  <c:y val="8.3435588464800068E-3"/>
                </c:manualLayout>
              </c:layout>
              <c:tx>
                <c:strRef>
                  <c:f>DATA!$C$24</c:f>
                  <c:strCache>
                    <c:ptCount val="1"/>
                    <c:pt idx="0">
                      <c:v>KG</c:v>
                    </c:pt>
                  </c:strCache>
                </c:strRef>
              </c:tx>
              <c:dLblPos val="t"/>
              <c:showVal val="1"/>
            </c:dLbl>
            <c:dLbl>
              <c:idx val="21"/>
              <c:layout>
                <c:manualLayout>
                  <c:x val="1.3654618992048279E-3"/>
                  <c:y val="8.3435588464800068E-3"/>
                </c:manualLayout>
              </c:layout>
              <c:tx>
                <c:strRef>
                  <c:f>DATA!$C$25</c:f>
                  <c:strCache>
                    <c:ptCount val="1"/>
                    <c:pt idx="0">
                      <c:v>LA</c:v>
                    </c:pt>
                  </c:strCache>
                </c:strRef>
              </c:tx>
              <c:dLblPos val="t"/>
              <c:showVal val="1"/>
            </c:dLbl>
            <c:dLbl>
              <c:idx val="22"/>
              <c:layout>
                <c:manualLayout>
                  <c:x val="1.3654618992048279E-3"/>
                  <c:y val="8.3435588464800068E-3"/>
                </c:manualLayout>
              </c:layout>
              <c:tx>
                <c:strRef>
                  <c:f>DATA!$C$26</c:f>
                  <c:strCache>
                    <c:ptCount val="1"/>
                    <c:pt idx="0">
                      <c:v>LB</c:v>
                    </c:pt>
                  </c:strCache>
                </c:strRef>
              </c:tx>
              <c:dLblPos val="t"/>
              <c:showVal val="1"/>
            </c:dLbl>
            <c:dLbl>
              <c:idx val="23"/>
              <c:layout>
                <c:manualLayout>
                  <c:x val="1.3654618992048279E-3"/>
                  <c:y val="8.3433946031956207E-3"/>
                </c:manualLayout>
              </c:layout>
              <c:tx>
                <c:strRef>
                  <c:f>DATA!$C$27</c:f>
                  <c:strCache>
                    <c:ptCount val="1"/>
                    <c:pt idx="0">
                      <c:v>MY</c:v>
                    </c:pt>
                  </c:strCache>
                </c:strRef>
              </c:tx>
              <c:dLblPos val="t"/>
              <c:showVal val="1"/>
            </c:dLbl>
            <c:dLbl>
              <c:idx val="24"/>
              <c:layout>
                <c:manualLayout>
                  <c:x val="1.3654618992048279E-3"/>
                  <c:y val="8.3435588464800068E-3"/>
                </c:manualLayout>
              </c:layout>
              <c:tx>
                <c:strRef>
                  <c:f>DATA!$C$28</c:f>
                  <c:strCache>
                    <c:ptCount val="1"/>
                    <c:pt idx="0">
                      <c:v>MV</c:v>
                    </c:pt>
                  </c:strCache>
                </c:strRef>
              </c:tx>
              <c:dLblPos val="t"/>
              <c:showVal val="1"/>
            </c:dLbl>
            <c:dLbl>
              <c:idx val="25"/>
              <c:layout>
                <c:manualLayout>
                  <c:x val="1.3654618992048279E-3"/>
                  <c:y val="8.3435588464800068E-3"/>
                </c:manualLayout>
              </c:layout>
              <c:tx>
                <c:strRef>
                  <c:f>DATA!$C$29</c:f>
                  <c:strCache>
                    <c:ptCount val="1"/>
                    <c:pt idx="0">
                      <c:v>MN</c:v>
                    </c:pt>
                  </c:strCache>
                </c:strRef>
              </c:tx>
              <c:dLblPos val="t"/>
              <c:showVal val="1"/>
            </c:dLbl>
            <c:dLbl>
              <c:idx val="26"/>
              <c:layout>
                <c:manualLayout>
                  <c:x val="1.3654618992048279E-3"/>
                  <c:y val="8.3435588464800068E-3"/>
                </c:manualLayout>
              </c:layout>
              <c:tx>
                <c:strRef>
                  <c:f>DATA!$C$31</c:f>
                  <c:strCache>
                    <c:ptCount val="1"/>
                    <c:pt idx="0">
                      <c:v>NP</c:v>
                    </c:pt>
                  </c:strCache>
                </c:strRef>
              </c:tx>
              <c:dLblPos val="t"/>
              <c:showVal val="1"/>
            </c:dLbl>
            <c:dLbl>
              <c:idx val="27"/>
              <c:layout>
                <c:manualLayout>
                  <c:x val="1.3654618992049279E-3"/>
                  <c:y val="8.3435588464800068E-3"/>
                </c:manualLayout>
              </c:layout>
              <c:tx>
                <c:strRef>
                  <c:f>DATA!$C$32</c:f>
                  <c:strCache>
                    <c:ptCount val="1"/>
                    <c:pt idx="0">
                      <c:v>OM</c:v>
                    </c:pt>
                  </c:strCache>
                </c:strRef>
              </c:tx>
              <c:dLblPos val="t"/>
              <c:showVal val="1"/>
            </c:dLbl>
            <c:dLbl>
              <c:idx val="28"/>
              <c:layout>
                <c:manualLayout>
                  <c:x val="1.3654618992048279E-3"/>
                  <c:y val="8.3435588464800068E-3"/>
                </c:manualLayout>
              </c:layout>
              <c:tx>
                <c:strRef>
                  <c:f>DATA!$C$33</c:f>
                  <c:strCache>
                    <c:ptCount val="1"/>
                    <c:pt idx="0">
                      <c:v>PK</c:v>
                    </c:pt>
                  </c:strCache>
                </c:strRef>
              </c:tx>
              <c:dLblPos val="t"/>
              <c:showVal val="1"/>
            </c:dLbl>
            <c:dLbl>
              <c:idx val="29"/>
              <c:layout>
                <c:manualLayout>
                  <c:x val="1.3654618992048279E-3"/>
                  <c:y val="8.3435588464800068E-3"/>
                </c:manualLayout>
              </c:layout>
              <c:tx>
                <c:strRef>
                  <c:f>DATA!$C$35</c:f>
                  <c:strCache>
                    <c:ptCount val="1"/>
                    <c:pt idx="0">
                      <c:v>PH</c:v>
                    </c:pt>
                  </c:strCache>
                </c:strRef>
              </c:tx>
              <c:dLblPos val="t"/>
              <c:showVal val="1"/>
            </c:dLbl>
            <c:dLbl>
              <c:idx val="30"/>
              <c:layout>
                <c:manualLayout>
                  <c:x val="1.3654618992048279E-3"/>
                  <c:y val="8.3435588464800068E-3"/>
                </c:manualLayout>
              </c:layout>
              <c:tx>
                <c:strRef>
                  <c:f>DATA!$C$36</c:f>
                  <c:strCache>
                    <c:ptCount val="1"/>
                    <c:pt idx="0">
                      <c:v>QA</c:v>
                    </c:pt>
                  </c:strCache>
                </c:strRef>
              </c:tx>
              <c:dLblPos val="t"/>
              <c:showVal val="1"/>
            </c:dLbl>
            <c:dLbl>
              <c:idx val="31"/>
              <c:layout>
                <c:manualLayout>
                  <c:x val="1.3654618992048279E-3"/>
                  <c:y val="8.3433946031956207E-3"/>
                </c:manualLayout>
              </c:layout>
              <c:tx>
                <c:strRef>
                  <c:f>DATA!$C$37</c:f>
                  <c:strCache>
                    <c:ptCount val="1"/>
                    <c:pt idx="0">
                      <c:v>KR</c:v>
                    </c:pt>
                  </c:strCache>
                </c:strRef>
              </c:tx>
              <c:dLblPos val="t"/>
              <c:showVal val="1"/>
            </c:dLbl>
            <c:dLbl>
              <c:idx val="32"/>
              <c:layout>
                <c:manualLayout>
                  <c:x val="1.3654618992048279E-3"/>
                  <c:y val="8.3435588464800068E-3"/>
                </c:manualLayout>
              </c:layout>
              <c:tx>
                <c:strRef>
                  <c:f>DATA!$C$38</c:f>
                  <c:strCache>
                    <c:ptCount val="1"/>
                    <c:pt idx="0">
                      <c:v>RU</c:v>
                    </c:pt>
                  </c:strCache>
                </c:strRef>
              </c:tx>
              <c:dLblPos val="t"/>
              <c:showVal val="1"/>
            </c:dLbl>
            <c:dLbl>
              <c:idx val="33"/>
              <c:layout>
                <c:manualLayout>
                  <c:x val="1.3654618992048279E-3"/>
                  <c:y val="8.3435588464800068E-3"/>
                </c:manualLayout>
              </c:layout>
              <c:tx>
                <c:strRef>
                  <c:f>DATA!$C$39</c:f>
                  <c:strCache>
                    <c:ptCount val="1"/>
                    <c:pt idx="0">
                      <c:v>SA</c:v>
                    </c:pt>
                  </c:strCache>
                </c:strRef>
              </c:tx>
              <c:dLblPos val="t"/>
              <c:showVal val="1"/>
            </c:dLbl>
            <c:dLbl>
              <c:idx val="34"/>
              <c:layout>
                <c:manualLayout>
                  <c:x val="1.3654618992048279E-3"/>
                  <c:y val="8.3435588464800068E-3"/>
                </c:manualLayout>
              </c:layout>
              <c:tx>
                <c:strRef>
                  <c:f>DATA!$C$40</c:f>
                  <c:strCache>
                    <c:ptCount val="1"/>
                    <c:pt idx="0">
                      <c:v>SG</c:v>
                    </c:pt>
                  </c:strCache>
                </c:strRef>
              </c:tx>
              <c:dLblPos val="t"/>
              <c:showVal val="1"/>
            </c:dLbl>
            <c:dLbl>
              <c:idx val="35"/>
              <c:layout>
                <c:manualLayout>
                  <c:x val="1.3654618992048279E-3"/>
                  <c:y val="8.3435588464800068E-3"/>
                </c:manualLayout>
              </c:layout>
              <c:tx>
                <c:strRef>
                  <c:f>DATA!$C$41</c:f>
                  <c:strCache>
                    <c:ptCount val="1"/>
                    <c:pt idx="0">
                      <c:v>LK</c:v>
                    </c:pt>
                  </c:strCache>
                </c:strRef>
              </c:tx>
              <c:dLblPos val="t"/>
              <c:showVal val="1"/>
            </c:dLbl>
            <c:dLbl>
              <c:idx val="36"/>
              <c:layout>
                <c:manualLayout>
                  <c:x val="1.3654618992048279E-3"/>
                  <c:y val="8.3433946031956207E-3"/>
                </c:manualLayout>
              </c:layout>
              <c:tx>
                <c:strRef>
                  <c:f>DATA!$C$42</c:f>
                  <c:strCache>
                    <c:ptCount val="1"/>
                    <c:pt idx="0">
                      <c:v>SY</c:v>
                    </c:pt>
                  </c:strCache>
                </c:strRef>
              </c:tx>
              <c:dLblPos val="t"/>
              <c:showVal val="1"/>
            </c:dLbl>
            <c:dLbl>
              <c:idx val="37"/>
              <c:layout>
                <c:manualLayout>
                  <c:x val="1.3654618992048279E-3"/>
                  <c:y val="8.3435588464800068E-3"/>
                </c:manualLayout>
              </c:layout>
              <c:tx>
                <c:strRef>
                  <c:f>DATA!$C$43</c:f>
                  <c:strCache>
                    <c:ptCount val="1"/>
                    <c:pt idx="0">
                      <c:v>TJ</c:v>
                    </c:pt>
                  </c:strCache>
                </c:strRef>
              </c:tx>
              <c:dLblPos val="t"/>
              <c:showVal val="1"/>
            </c:dLbl>
            <c:dLbl>
              <c:idx val="38"/>
              <c:layout>
                <c:manualLayout>
                  <c:x val="1.3654618992048279E-3"/>
                  <c:y val="8.3433946031956207E-3"/>
                </c:manualLayout>
              </c:layout>
              <c:tx>
                <c:strRef>
                  <c:f>DATA!$C$44</c:f>
                  <c:strCache>
                    <c:ptCount val="1"/>
                    <c:pt idx="0">
                      <c:v>TH</c:v>
                    </c:pt>
                  </c:strCache>
                </c:strRef>
              </c:tx>
              <c:dLblPos val="t"/>
              <c:showVal val="1"/>
            </c:dLbl>
            <c:dLbl>
              <c:idx val="39"/>
              <c:layout>
                <c:manualLayout>
                  <c:x val="1.3654618992048279E-3"/>
                  <c:y val="8.3435588464800068E-3"/>
                </c:manualLayout>
              </c:layout>
              <c:tx>
                <c:strRef>
                  <c:f>DATA!$C$45</c:f>
                  <c:strCache>
                    <c:ptCount val="1"/>
                    <c:pt idx="0">
                      <c:v>TL</c:v>
                    </c:pt>
                  </c:strCache>
                </c:strRef>
              </c:tx>
              <c:dLblPos val="t"/>
              <c:showVal val="1"/>
            </c:dLbl>
            <c:dLbl>
              <c:idx val="40"/>
              <c:layout>
                <c:manualLayout>
                  <c:x val="1.3654618992048279E-3"/>
                  <c:y val="8.3435588464800068E-3"/>
                </c:manualLayout>
              </c:layout>
              <c:tx>
                <c:strRef>
                  <c:f>DATA!$C$46</c:f>
                  <c:strCache>
                    <c:ptCount val="1"/>
                    <c:pt idx="0">
                      <c:v>AE</c:v>
                    </c:pt>
                  </c:strCache>
                </c:strRef>
              </c:tx>
              <c:dLblPos val="t"/>
              <c:showVal val="1"/>
            </c:dLbl>
            <c:dLbl>
              <c:idx val="41"/>
              <c:layout>
                <c:manualLayout>
                  <c:x val="1.3654618992048279E-3"/>
                  <c:y val="8.3435588464800068E-3"/>
                </c:manualLayout>
              </c:layout>
              <c:tx>
                <c:strRef>
                  <c:f>DATA!$C$48</c:f>
                  <c:strCache>
                    <c:ptCount val="1"/>
                    <c:pt idx="0">
                      <c:v>VN</c:v>
                    </c:pt>
                  </c:strCache>
                </c:strRef>
              </c:tx>
              <c:dLblPos val="t"/>
              <c:showVal val="1"/>
            </c:dLbl>
            <c:dLbl>
              <c:idx val="42"/>
              <c:layout>
                <c:manualLayout>
                  <c:x val="1.3654618992048279E-3"/>
                  <c:y val="8.3435588464800068E-3"/>
                </c:manualLayout>
              </c:layout>
              <c:tx>
                <c:strRef>
                  <c:f>DATA!$C$49</c:f>
                  <c:strCache>
                    <c:ptCount val="1"/>
                    <c:pt idx="0">
                      <c:v>YE</c:v>
                    </c:pt>
                  </c:strCache>
                </c:strRef>
              </c:tx>
              <c:dLblPos val="t"/>
              <c:showVal val="1"/>
            </c:dLbl>
            <c:txPr>
              <a:bodyPr/>
              <a:lstStyle/>
              <a:p>
                <a:pPr>
                  <a:defRPr lang="en-US" sz="700" b="1">
                    <a:solidFill>
                      <a:srgbClr val="00B050"/>
                    </a:solidFill>
                  </a:defRPr>
                </a:pPr>
                <a:endParaRPr lang="th-TH"/>
              </a:p>
            </c:txPr>
            <c:showVal val="1"/>
          </c:dLbls>
          <c:trendline>
            <c:spPr>
              <a:ln>
                <a:solidFill>
                  <a:srgbClr val="00B050"/>
                </a:solidFill>
              </a:ln>
            </c:spPr>
            <c:trendlineType val="power"/>
            <c:dispRSqr val="1"/>
            <c:trendlineLbl>
              <c:layout>
                <c:manualLayout>
                  <c:x val="-0.44652130840924548"/>
                  <c:y val="-0.43265688641706412"/>
                </c:manualLayout>
              </c:layout>
              <c:numFmt formatCode="General" sourceLinked="0"/>
              <c:txPr>
                <a:bodyPr/>
                <a:lstStyle/>
                <a:p>
                  <a:pPr>
                    <a:defRPr b="1">
                      <a:solidFill>
                        <a:srgbClr val="00B050"/>
                      </a:solidFill>
                    </a:defRPr>
                  </a:pPr>
                  <a:endParaRPr lang="th-TH"/>
                </a:p>
              </c:txPr>
            </c:trendlineLbl>
          </c:trendline>
          <c:xVal>
            <c:numRef>
              <c:f>(DATA!$M$4:$M$13,DATA!$M$14:$M$29,DATA!$M$31:$M$33,DATA!$M$35:$M$46,DATA!$M$48:$M$50,DATA!$M$48:$M$49,DATA!$M$48:$M$49,DATA!$M$50)</c:f>
              <c:numCache>
                <c:formatCode>0.0</c:formatCode>
                <c:ptCount val="49"/>
                <c:pt idx="0">
                  <c:v>23.285177880297116</c:v>
                </c:pt>
                <c:pt idx="1">
                  <c:v>97.051750412021434</c:v>
                </c:pt>
                <c:pt idx="2">
                  <c:v>106.94125013618628</c:v>
                </c:pt>
                <c:pt idx="3">
                  <c:v>366.14533595913889</c:v>
                </c:pt>
                <c:pt idx="4">
                  <c:v>10.927693495650287</c:v>
                </c:pt>
                <c:pt idx="5">
                  <c:v>79.370195883957351</c:v>
                </c:pt>
                <c:pt idx="6">
                  <c:v>875.56151609345216</c:v>
                </c:pt>
                <c:pt idx="7">
                  <c:v>116.8838728683278</c:v>
                </c:pt>
                <c:pt idx="8">
                  <c:v>153.50016241589256</c:v>
                </c:pt>
                <c:pt idx="9">
                  <c:v>701.75699295155061</c:v>
                </c:pt>
                <c:pt idx="10">
                  <c:v>169.21615607948451</c:v>
                </c:pt>
                <c:pt idx="11">
                  <c:v>93.867924478998731</c:v>
                </c:pt>
                <c:pt idx="12">
                  <c:v>303.05025605769066</c:v>
                </c:pt>
                <c:pt idx="13">
                  <c:v>279.25664265108099</c:v>
                </c:pt>
                <c:pt idx="14">
                  <c:v>107.06936067720754</c:v>
                </c:pt>
                <c:pt idx="15">
                  <c:v>331.43481074086054</c:v>
                </c:pt>
                <c:pt idx="16">
                  <c:v>710.2417466990164</c:v>
                </c:pt>
                <c:pt idx="17">
                  <c:v>173.8182549306822</c:v>
                </c:pt>
                <c:pt idx="18">
                  <c:v>202.78869191002556</c:v>
                </c:pt>
                <c:pt idx="19">
                  <c:v>573.67692561785373</c:v>
                </c:pt>
                <c:pt idx="20">
                  <c:v>80.670418165869677</c:v>
                </c:pt>
                <c:pt idx="21">
                  <c:v>162.68428391131988</c:v>
                </c:pt>
                <c:pt idx="22">
                  <c:v>360.89958432650985</c:v>
                </c:pt>
                <c:pt idx="23">
                  <c:v>710.83950972600735</c:v>
                </c:pt>
                <c:pt idx="24">
                  <c:v>158.4500688541716</c:v>
                </c:pt>
                <c:pt idx="25">
                  <c:v>132.78623628946437</c:v>
                </c:pt>
                <c:pt idx="26">
                  <c:v>39.350334673326167</c:v>
                </c:pt>
                <c:pt idx="27">
                  <c:v>289.03927674860319</c:v>
                </c:pt>
                <c:pt idx="28">
                  <c:v>45.238025891585835</c:v>
                </c:pt>
                <c:pt idx="29">
                  <c:v>71.14302043302223</c:v>
                </c:pt>
                <c:pt idx="30">
                  <c:v>428.95269653677269</c:v>
                </c:pt>
                <c:pt idx="31">
                  <c:v>409.07656810765394</c:v>
                </c:pt>
                <c:pt idx="32">
                  <c:v>303.06289065452137</c:v>
                </c:pt>
                <c:pt idx="33">
                  <c:v>240.42536153522693</c:v>
                </c:pt>
                <c:pt idx="34">
                  <c:v>185.95188205137683</c:v>
                </c:pt>
                <c:pt idx="35">
                  <c:v>189.56474917556125</c:v>
                </c:pt>
                <c:pt idx="36">
                  <c:v>101.43535179700201</c:v>
                </c:pt>
                <c:pt idx="37">
                  <c:v>52.02614994802024</c:v>
                </c:pt>
                <c:pt idx="38">
                  <c:v>412.0857816049691</c:v>
                </c:pt>
                <c:pt idx="39">
                  <c:v>8.591592513040812</c:v>
                </c:pt>
                <c:pt idx="40">
                  <c:v>300.86438604362002</c:v>
                </c:pt>
                <c:pt idx="41">
                  <c:v>377.54117715893926</c:v>
                </c:pt>
                <c:pt idx="42">
                  <c:v>40.31699139640871</c:v>
                </c:pt>
                <c:pt idx="44">
                  <c:v>377.54117715893926</c:v>
                </c:pt>
                <c:pt idx="45">
                  <c:v>40.31699139640871</c:v>
                </c:pt>
                <c:pt idx="46">
                  <c:v>377.54117715893926</c:v>
                </c:pt>
                <c:pt idx="47">
                  <c:v>40.31699139640871</c:v>
                </c:pt>
              </c:numCache>
            </c:numRef>
          </c:xVal>
          <c:yVal>
            <c:numRef>
              <c:f>(DATA!$P$4:$P$13,DATA!$P$14:$P$29,DATA!$P$31:$P$33,DATA!$P$35:$P$46,DATA!$P$48:$P$49)</c:f>
              <c:numCache>
                <c:formatCode>0.0</c:formatCode>
                <c:ptCount val="43"/>
                <c:pt idx="0">
                  <c:v>8.4888738194326709</c:v>
                </c:pt>
                <c:pt idx="1">
                  <c:v>1.8594359710887702</c:v>
                </c:pt>
                <c:pt idx="2">
                  <c:v>1.2233436771349735</c:v>
                </c:pt>
                <c:pt idx="3">
                  <c:v>0.28570500957761119</c:v>
                </c:pt>
                <c:pt idx="4">
                  <c:v>10.640288221399723</c:v>
                </c:pt>
                <c:pt idx="5">
                  <c:v>1.6661459960429035</c:v>
                </c:pt>
                <c:pt idx="6">
                  <c:v>7.7302099467760732E-2</c:v>
                </c:pt>
                <c:pt idx="7">
                  <c:v>1.4710741201088753</c:v>
                </c:pt>
                <c:pt idx="8">
                  <c:v>1.3328565920333364</c:v>
                </c:pt>
                <c:pt idx="9">
                  <c:v>0.10845818936799863</c:v>
                </c:pt>
                <c:pt idx="10">
                  <c:v>0.93011256398767073</c:v>
                </c:pt>
                <c:pt idx="11">
                  <c:v>2.0097692950100914</c:v>
                </c:pt>
                <c:pt idx="12">
                  <c:v>0.58374298217718523</c:v>
                </c:pt>
                <c:pt idx="13">
                  <c:v>1.2220183857516644</c:v>
                </c:pt>
                <c:pt idx="14">
                  <c:v>2.9377270862742795</c:v>
                </c:pt>
                <c:pt idx="15">
                  <c:v>0.14316415559991474</c:v>
                </c:pt>
                <c:pt idx="16">
                  <c:v>7.3716697994872446E-2</c:v>
                </c:pt>
                <c:pt idx="17">
                  <c:v>1.3147947888006262</c:v>
                </c:pt>
                <c:pt idx="18">
                  <c:v>1.0812420806863825</c:v>
                </c:pt>
                <c:pt idx="19">
                  <c:v>0.28789808917197457</c:v>
                </c:pt>
                <c:pt idx="20">
                  <c:v>2.375009876508781</c:v>
                </c:pt>
                <c:pt idx="21">
                  <c:v>1.2549713121091841</c:v>
                </c:pt>
                <c:pt idx="22">
                  <c:v>0.61740613394960342</c:v>
                </c:pt>
                <c:pt idx="23">
                  <c:v>0.35094123827027829</c:v>
                </c:pt>
                <c:pt idx="24">
                  <c:v>0.11987532965715655</c:v>
                </c:pt>
                <c:pt idx="25">
                  <c:v>1.3416803521705982</c:v>
                </c:pt>
                <c:pt idx="26">
                  <c:v>4.0605270457227052</c:v>
                </c:pt>
                <c:pt idx="27">
                  <c:v>1.0506905337134884</c:v>
                </c:pt>
                <c:pt idx="28">
                  <c:v>3.8368668774899644</c:v>
                </c:pt>
                <c:pt idx="29">
                  <c:v>1.2809624324872209</c:v>
                </c:pt>
                <c:pt idx="30">
                  <c:v>0.32739558797994295</c:v>
                </c:pt>
                <c:pt idx="31">
                  <c:v>0.34417721554950448</c:v>
                </c:pt>
                <c:pt idx="32">
                  <c:v>0.61319812307410515</c:v>
                </c:pt>
                <c:pt idx="33">
                  <c:v>1.0304254323543884</c:v>
                </c:pt>
                <c:pt idx="34">
                  <c:v>0.27383385368814028</c:v>
                </c:pt>
                <c:pt idx="35">
                  <c:v>0.72174393971541451</c:v>
                </c:pt>
                <c:pt idx="36">
                  <c:v>2.2551666210223646</c:v>
                </c:pt>
                <c:pt idx="37">
                  <c:v>3.4761323277512162</c:v>
                </c:pt>
                <c:pt idx="38">
                  <c:v>0.92373729251237424</c:v>
                </c:pt>
                <c:pt idx="39">
                  <c:v>22.670807453416156</c:v>
                </c:pt>
                <c:pt idx="40">
                  <c:v>0.42300884955752216</c:v>
                </c:pt>
                <c:pt idx="41">
                  <c:v>0.65279900197823659</c:v>
                </c:pt>
                <c:pt idx="42">
                  <c:v>5.8758926499780868</c:v>
                </c:pt>
              </c:numCache>
            </c:numRef>
          </c:yVal>
        </c:ser>
        <c:ser>
          <c:idx val="0"/>
          <c:order val="1"/>
          <c:tx>
            <c:v>WHO (2013) - Reported Fatalities</c:v>
          </c:tx>
          <c:spPr>
            <a:ln w="28575">
              <a:noFill/>
            </a:ln>
          </c:spPr>
          <c:marker>
            <c:symbol val="circle"/>
            <c:size val="7"/>
            <c:spPr>
              <a:solidFill>
                <a:srgbClr val="C00000">
                  <a:alpha val="90000"/>
                </a:srgbClr>
              </a:solidFill>
              <a:ln>
                <a:solidFill>
                  <a:srgbClr val="C00000">
                    <a:alpha val="1000"/>
                  </a:srgbClr>
                </a:solidFill>
              </a:ln>
            </c:spPr>
          </c:marker>
          <c:dLbls>
            <c:dLbl>
              <c:idx val="0"/>
              <c:layout>
                <c:manualLayout>
                  <c:x val="0"/>
                  <c:y val="-6.2576691348600368E-3"/>
                </c:manualLayout>
              </c:layout>
              <c:tx>
                <c:strRef>
                  <c:f>DATA!$C$4</c:f>
                  <c:strCache>
                    <c:ptCount val="1"/>
                    <c:pt idx="0">
                      <c:v>AF</c:v>
                    </c:pt>
                  </c:strCache>
                </c:strRef>
              </c:tx>
              <c:dLblPos val="b"/>
              <c:showVal val="1"/>
            </c:dLbl>
            <c:dLbl>
              <c:idx val="1"/>
              <c:layout>
                <c:manualLayout>
                  <c:x val="0"/>
                  <c:y val="-6.2576691348600368E-3"/>
                </c:manualLayout>
              </c:layout>
              <c:tx>
                <c:strRef>
                  <c:f>DATA!$C$5</c:f>
                  <c:strCache>
                    <c:ptCount val="1"/>
                    <c:pt idx="0">
                      <c:v>AM</c:v>
                    </c:pt>
                  </c:strCache>
                </c:strRef>
              </c:tx>
              <c:dLblPos val="b"/>
              <c:showVal val="1"/>
            </c:dLbl>
            <c:dLbl>
              <c:idx val="2"/>
              <c:layout>
                <c:manualLayout>
                  <c:x val="0"/>
                  <c:y val="-6.2576691348600368E-3"/>
                </c:manualLayout>
              </c:layout>
              <c:tx>
                <c:strRef>
                  <c:f>DATA!$C$6</c:f>
                  <c:strCache>
                    <c:ptCount val="1"/>
                    <c:pt idx="0">
                      <c:v>AZ</c:v>
                    </c:pt>
                  </c:strCache>
                </c:strRef>
              </c:tx>
              <c:dLblPos val="b"/>
              <c:showVal val="1"/>
            </c:dLbl>
            <c:dLbl>
              <c:idx val="3"/>
              <c:layout>
                <c:manualLayout>
                  <c:x val="0"/>
                  <c:y val="-6.2576691348600368E-3"/>
                </c:manualLayout>
              </c:layout>
              <c:tx>
                <c:strRef>
                  <c:f>DATA!$C$7</c:f>
                  <c:strCache>
                    <c:ptCount val="1"/>
                    <c:pt idx="0">
                      <c:v>BH</c:v>
                    </c:pt>
                  </c:strCache>
                </c:strRef>
              </c:tx>
              <c:dLblPos val="b"/>
              <c:showVal val="1"/>
            </c:dLbl>
            <c:dLbl>
              <c:idx val="4"/>
              <c:layout>
                <c:manualLayout>
                  <c:x val="0"/>
                  <c:y val="-6.2576691348600368E-3"/>
                </c:manualLayout>
              </c:layout>
              <c:tx>
                <c:strRef>
                  <c:f>DATA!$C$8</c:f>
                  <c:strCache>
                    <c:ptCount val="1"/>
                    <c:pt idx="0">
                      <c:v>BD</c:v>
                    </c:pt>
                  </c:strCache>
                </c:strRef>
              </c:tx>
              <c:dLblPos val="b"/>
              <c:showVal val="1"/>
            </c:dLbl>
            <c:dLbl>
              <c:idx val="5"/>
              <c:layout>
                <c:manualLayout>
                  <c:x val="0"/>
                  <c:y val="-6.2576691348600368E-3"/>
                </c:manualLayout>
              </c:layout>
              <c:tx>
                <c:strRef>
                  <c:f>DATA!$C$9</c:f>
                  <c:strCache>
                    <c:ptCount val="1"/>
                    <c:pt idx="0">
                      <c:v>BT</c:v>
                    </c:pt>
                  </c:strCache>
                </c:strRef>
              </c:tx>
              <c:dLblPos val="b"/>
              <c:showVal val="1"/>
            </c:dLbl>
            <c:dLbl>
              <c:idx val="6"/>
              <c:layout>
                <c:manualLayout>
                  <c:x val="0"/>
                  <c:y val="-6.2576691348600368E-3"/>
                </c:manualLayout>
              </c:layout>
              <c:tx>
                <c:strRef>
                  <c:f>DATA!$C$10</c:f>
                  <c:strCache>
                    <c:ptCount val="1"/>
                    <c:pt idx="0">
                      <c:v>BN</c:v>
                    </c:pt>
                  </c:strCache>
                </c:strRef>
              </c:tx>
              <c:dLblPos val="b"/>
              <c:showVal val="1"/>
            </c:dLbl>
            <c:dLbl>
              <c:idx val="7"/>
              <c:layout>
                <c:manualLayout>
                  <c:x val="0"/>
                  <c:y val="-6.2576691348600368E-3"/>
                </c:manualLayout>
              </c:layout>
              <c:tx>
                <c:strRef>
                  <c:f>DATA!$C$11</c:f>
                  <c:strCache>
                    <c:ptCount val="1"/>
                    <c:pt idx="0">
                      <c:v>KH</c:v>
                    </c:pt>
                  </c:strCache>
                </c:strRef>
              </c:tx>
              <c:dLblPos val="b"/>
              <c:showVal val="1"/>
            </c:dLbl>
            <c:dLbl>
              <c:idx val="8"/>
              <c:layout>
                <c:manualLayout>
                  <c:x val="0"/>
                  <c:y val="-6.2576691348600368E-3"/>
                </c:manualLayout>
              </c:layout>
              <c:tx>
                <c:strRef>
                  <c:f>DATA!$C$12</c:f>
                  <c:strCache>
                    <c:ptCount val="1"/>
                    <c:pt idx="0">
                      <c:v>CN</c:v>
                    </c:pt>
                  </c:strCache>
                </c:strRef>
              </c:tx>
              <c:dLblPos val="b"/>
              <c:showVal val="1"/>
            </c:dLbl>
            <c:dLbl>
              <c:idx val="9"/>
              <c:layout>
                <c:manualLayout>
                  <c:x val="0"/>
                  <c:y val="-6.2576691348600368E-3"/>
                </c:manualLayout>
              </c:layout>
              <c:tx>
                <c:strRef>
                  <c:f>DATA!$C$13</c:f>
                  <c:strCache>
                    <c:ptCount val="1"/>
                    <c:pt idx="0">
                      <c:v>CY</c:v>
                    </c:pt>
                  </c:strCache>
                </c:strRef>
              </c:tx>
              <c:dLblPos val="b"/>
              <c:showVal val="1"/>
            </c:dLbl>
            <c:dLbl>
              <c:idx val="10"/>
              <c:layout>
                <c:manualLayout>
                  <c:x val="0"/>
                  <c:y val="-6.2576691348601148E-3"/>
                </c:manualLayout>
              </c:layout>
              <c:tx>
                <c:strRef>
                  <c:f>DATA!$C$14</c:f>
                  <c:strCache>
                    <c:ptCount val="1"/>
                    <c:pt idx="0">
                      <c:v>GE</c:v>
                    </c:pt>
                  </c:strCache>
                </c:strRef>
              </c:tx>
              <c:dLblPos val="b"/>
              <c:showVal val="1"/>
            </c:dLbl>
            <c:dLbl>
              <c:idx val="11"/>
              <c:layout>
                <c:manualLayout>
                  <c:x val="0"/>
                  <c:y val="-6.2576691348600368E-3"/>
                </c:manualLayout>
              </c:layout>
              <c:tx>
                <c:strRef>
                  <c:f>DATA!$C$15</c:f>
                  <c:strCache>
                    <c:ptCount val="1"/>
                    <c:pt idx="0">
                      <c:v>IN</c:v>
                    </c:pt>
                  </c:strCache>
                </c:strRef>
              </c:tx>
              <c:dLblPos val="b"/>
              <c:showVal val="1"/>
            </c:dLbl>
            <c:dLbl>
              <c:idx val="12"/>
              <c:layout>
                <c:manualLayout>
                  <c:x val="0"/>
                  <c:y val="-6.2576691348600368E-3"/>
                </c:manualLayout>
              </c:layout>
              <c:tx>
                <c:strRef>
                  <c:f>DATA!$C$16</c:f>
                  <c:strCache>
                    <c:ptCount val="1"/>
                    <c:pt idx="0">
                      <c:v>ID</c:v>
                    </c:pt>
                  </c:strCache>
                </c:strRef>
              </c:tx>
              <c:dLblPos val="b"/>
              <c:showVal val="1"/>
            </c:dLbl>
            <c:dLbl>
              <c:idx val="13"/>
              <c:layout>
                <c:manualLayout>
                  <c:x val="0"/>
                  <c:y val="-6.2576691348600368E-3"/>
                </c:manualLayout>
              </c:layout>
              <c:tx>
                <c:strRef>
                  <c:f>DATA!$C$17</c:f>
                  <c:strCache>
                    <c:ptCount val="1"/>
                    <c:pt idx="0">
                      <c:v>IR</c:v>
                    </c:pt>
                  </c:strCache>
                </c:strRef>
              </c:tx>
              <c:dLblPos val="b"/>
              <c:showVal val="1"/>
            </c:dLbl>
            <c:dLbl>
              <c:idx val="14"/>
              <c:layout>
                <c:manualLayout>
                  <c:x val="0"/>
                  <c:y val="-6.2576691348600368E-3"/>
                </c:manualLayout>
              </c:layout>
              <c:tx>
                <c:strRef>
                  <c:f>DATA!$C$18</c:f>
                  <c:strCache>
                    <c:ptCount val="1"/>
                    <c:pt idx="0">
                      <c:v>IQ</c:v>
                    </c:pt>
                  </c:strCache>
                </c:strRef>
              </c:tx>
              <c:dLblPos val="b"/>
              <c:showVal val="1"/>
            </c:dLbl>
            <c:dLbl>
              <c:idx val="15"/>
              <c:layout>
                <c:manualLayout>
                  <c:x val="0"/>
                  <c:y val="-6.2576691348600368E-3"/>
                </c:manualLayout>
              </c:layout>
              <c:tx>
                <c:strRef>
                  <c:f>DATA!$C$19</c:f>
                  <c:strCache>
                    <c:ptCount val="1"/>
                    <c:pt idx="0">
                      <c:v>IL</c:v>
                    </c:pt>
                  </c:strCache>
                </c:strRef>
              </c:tx>
              <c:dLblPos val="b"/>
              <c:showVal val="1"/>
            </c:dLbl>
            <c:dLbl>
              <c:idx val="16"/>
              <c:layout>
                <c:manualLayout>
                  <c:x val="0"/>
                  <c:y val="-6.2576691348600368E-3"/>
                </c:manualLayout>
              </c:layout>
              <c:tx>
                <c:strRef>
                  <c:f>DATA!$C$20</c:f>
                  <c:strCache>
                    <c:ptCount val="1"/>
                    <c:pt idx="0">
                      <c:v>JP</c:v>
                    </c:pt>
                  </c:strCache>
                </c:strRef>
              </c:tx>
              <c:dLblPos val="b"/>
              <c:showVal val="1"/>
            </c:dLbl>
            <c:dLbl>
              <c:idx val="17"/>
              <c:layout>
                <c:manualLayout>
                  <c:x val="0"/>
                  <c:y val="-6.2576691348600368E-3"/>
                </c:manualLayout>
              </c:layout>
              <c:tx>
                <c:strRef>
                  <c:f>DATA!$C$21</c:f>
                  <c:strCache>
                    <c:ptCount val="1"/>
                    <c:pt idx="0">
                      <c:v>JO</c:v>
                    </c:pt>
                  </c:strCache>
                </c:strRef>
              </c:tx>
              <c:dLblPos val="b"/>
              <c:showVal val="1"/>
            </c:dLbl>
            <c:dLbl>
              <c:idx val="18"/>
              <c:layout>
                <c:manualLayout>
                  <c:x val="0"/>
                  <c:y val="-6.2576691348600368E-3"/>
                </c:manualLayout>
              </c:layout>
              <c:tx>
                <c:strRef>
                  <c:f>DATA!$C$22</c:f>
                  <c:strCache>
                    <c:ptCount val="1"/>
                    <c:pt idx="0">
                      <c:v>KZ</c:v>
                    </c:pt>
                  </c:strCache>
                </c:strRef>
              </c:tx>
              <c:dLblPos val="b"/>
              <c:showVal val="1"/>
            </c:dLbl>
            <c:dLbl>
              <c:idx val="19"/>
              <c:layout>
                <c:manualLayout>
                  <c:x val="0"/>
                  <c:y val="-6.2576691348600368E-3"/>
                </c:manualLayout>
              </c:layout>
              <c:tx>
                <c:strRef>
                  <c:f>DATA!$C$23</c:f>
                  <c:strCache>
                    <c:ptCount val="1"/>
                    <c:pt idx="0">
                      <c:v>KW</c:v>
                    </c:pt>
                  </c:strCache>
                </c:strRef>
              </c:tx>
              <c:dLblPos val="b"/>
              <c:showVal val="1"/>
            </c:dLbl>
            <c:dLbl>
              <c:idx val="20"/>
              <c:layout>
                <c:manualLayout>
                  <c:x val="0"/>
                  <c:y val="-6.2576691348600368E-3"/>
                </c:manualLayout>
              </c:layout>
              <c:tx>
                <c:strRef>
                  <c:f>DATA!$C$24</c:f>
                  <c:strCache>
                    <c:ptCount val="1"/>
                    <c:pt idx="0">
                      <c:v>KG</c:v>
                    </c:pt>
                  </c:strCache>
                </c:strRef>
              </c:tx>
              <c:dLblPos val="b"/>
              <c:showVal val="1"/>
            </c:dLbl>
            <c:dLbl>
              <c:idx val="21"/>
              <c:layout>
                <c:manualLayout>
                  <c:x val="0"/>
                  <c:y val="-6.2576691348600368E-3"/>
                </c:manualLayout>
              </c:layout>
              <c:tx>
                <c:strRef>
                  <c:f>DATA!$C$25</c:f>
                  <c:strCache>
                    <c:ptCount val="1"/>
                    <c:pt idx="0">
                      <c:v>LA</c:v>
                    </c:pt>
                  </c:strCache>
                </c:strRef>
              </c:tx>
              <c:dLblPos val="b"/>
              <c:showVal val="1"/>
            </c:dLbl>
            <c:dLbl>
              <c:idx val="22"/>
              <c:layout>
                <c:manualLayout>
                  <c:x val="0"/>
                  <c:y val="-6.2576691348600368E-3"/>
                </c:manualLayout>
              </c:layout>
              <c:tx>
                <c:strRef>
                  <c:f>DATA!$C$26</c:f>
                  <c:strCache>
                    <c:ptCount val="1"/>
                    <c:pt idx="0">
                      <c:v>LB</c:v>
                    </c:pt>
                  </c:strCache>
                </c:strRef>
              </c:tx>
              <c:dLblPos val="b"/>
              <c:showVal val="1"/>
            </c:dLbl>
            <c:dLbl>
              <c:idx val="23"/>
              <c:layout>
                <c:manualLayout>
                  <c:x val="0"/>
                  <c:y val="-6.2576691348600368E-3"/>
                </c:manualLayout>
              </c:layout>
              <c:tx>
                <c:strRef>
                  <c:f>DATA!$C$27</c:f>
                  <c:strCache>
                    <c:ptCount val="1"/>
                    <c:pt idx="0">
                      <c:v>MY</c:v>
                    </c:pt>
                  </c:strCache>
                </c:strRef>
              </c:tx>
              <c:dLblPos val="b"/>
              <c:showVal val="1"/>
            </c:dLbl>
            <c:dLbl>
              <c:idx val="24"/>
              <c:layout>
                <c:manualLayout>
                  <c:x val="0"/>
                  <c:y val="-6.2576691348600368E-3"/>
                </c:manualLayout>
              </c:layout>
              <c:tx>
                <c:strRef>
                  <c:f>DATA!$C$28</c:f>
                  <c:strCache>
                    <c:ptCount val="1"/>
                    <c:pt idx="0">
                      <c:v>MV</c:v>
                    </c:pt>
                  </c:strCache>
                </c:strRef>
              </c:tx>
              <c:dLblPos val="b"/>
              <c:showVal val="1"/>
            </c:dLbl>
            <c:dLbl>
              <c:idx val="25"/>
              <c:layout>
                <c:manualLayout>
                  <c:x val="0"/>
                  <c:y val="-6.2576691348600368E-3"/>
                </c:manualLayout>
              </c:layout>
              <c:tx>
                <c:strRef>
                  <c:f>DATA!$C$29</c:f>
                  <c:strCache>
                    <c:ptCount val="1"/>
                    <c:pt idx="0">
                      <c:v>MN</c:v>
                    </c:pt>
                  </c:strCache>
                </c:strRef>
              </c:tx>
              <c:dLblPos val="b"/>
              <c:showVal val="1"/>
            </c:dLbl>
            <c:dLbl>
              <c:idx val="26"/>
              <c:layout>
                <c:manualLayout>
                  <c:x val="0"/>
                  <c:y val="-6.2576691348600368E-3"/>
                </c:manualLayout>
              </c:layout>
              <c:tx>
                <c:strRef>
                  <c:f>DATA!$C$31</c:f>
                  <c:strCache>
                    <c:ptCount val="1"/>
                    <c:pt idx="0">
                      <c:v>NP</c:v>
                    </c:pt>
                  </c:strCache>
                </c:strRef>
              </c:tx>
              <c:dLblPos val="b"/>
              <c:showVal val="1"/>
            </c:dLbl>
            <c:dLbl>
              <c:idx val="27"/>
              <c:layout>
                <c:manualLayout>
                  <c:x val="0"/>
                  <c:y val="-6.2576691348600368E-3"/>
                </c:manualLayout>
              </c:layout>
              <c:tx>
                <c:strRef>
                  <c:f>DATA!$C$32</c:f>
                  <c:strCache>
                    <c:ptCount val="1"/>
                    <c:pt idx="0">
                      <c:v>OM</c:v>
                    </c:pt>
                  </c:strCache>
                </c:strRef>
              </c:tx>
              <c:dLblPos val="b"/>
              <c:showVal val="1"/>
            </c:dLbl>
            <c:dLbl>
              <c:idx val="28"/>
              <c:layout>
                <c:manualLayout>
                  <c:x val="0"/>
                  <c:y val="-6.2576691348600368E-3"/>
                </c:manualLayout>
              </c:layout>
              <c:tx>
                <c:strRef>
                  <c:f>DATA!$C$33</c:f>
                  <c:strCache>
                    <c:ptCount val="1"/>
                    <c:pt idx="0">
                      <c:v>PK</c:v>
                    </c:pt>
                  </c:strCache>
                </c:strRef>
              </c:tx>
              <c:dLblPos val="b"/>
              <c:showVal val="1"/>
            </c:dLbl>
            <c:dLbl>
              <c:idx val="29"/>
              <c:layout>
                <c:manualLayout>
                  <c:x val="0"/>
                  <c:y val="-6.2576691348600368E-3"/>
                </c:manualLayout>
              </c:layout>
              <c:tx>
                <c:strRef>
                  <c:f>DATA!$C$35</c:f>
                  <c:strCache>
                    <c:ptCount val="1"/>
                    <c:pt idx="0">
                      <c:v>PH</c:v>
                    </c:pt>
                  </c:strCache>
                </c:strRef>
              </c:tx>
              <c:dLblPos val="b"/>
              <c:showVal val="1"/>
            </c:dLbl>
            <c:dLbl>
              <c:idx val="30"/>
              <c:layout>
                <c:manualLayout>
                  <c:x val="0"/>
                  <c:y val="-6.2576691348600368E-3"/>
                </c:manualLayout>
              </c:layout>
              <c:tx>
                <c:strRef>
                  <c:f>DATA!$C$36</c:f>
                  <c:strCache>
                    <c:ptCount val="1"/>
                    <c:pt idx="0">
                      <c:v>QA</c:v>
                    </c:pt>
                  </c:strCache>
                </c:strRef>
              </c:tx>
              <c:dLblPos val="b"/>
              <c:showVal val="1"/>
            </c:dLbl>
            <c:dLbl>
              <c:idx val="31"/>
              <c:layout>
                <c:manualLayout>
                  <c:x val="0"/>
                  <c:y val="-6.2576691348600368E-3"/>
                </c:manualLayout>
              </c:layout>
              <c:tx>
                <c:strRef>
                  <c:f>DATA!$C$37</c:f>
                  <c:strCache>
                    <c:ptCount val="1"/>
                    <c:pt idx="0">
                      <c:v>KR</c:v>
                    </c:pt>
                  </c:strCache>
                </c:strRef>
              </c:tx>
              <c:dLblPos val="b"/>
              <c:showVal val="1"/>
            </c:dLbl>
            <c:dLbl>
              <c:idx val="32"/>
              <c:layout>
                <c:manualLayout>
                  <c:x val="0"/>
                  <c:y val="-6.2576691348600368E-3"/>
                </c:manualLayout>
              </c:layout>
              <c:tx>
                <c:strRef>
                  <c:f>DATA!$C$38</c:f>
                  <c:strCache>
                    <c:ptCount val="1"/>
                    <c:pt idx="0">
                      <c:v>RU</c:v>
                    </c:pt>
                  </c:strCache>
                </c:strRef>
              </c:tx>
              <c:dLblPos val="b"/>
              <c:showVal val="1"/>
            </c:dLbl>
            <c:dLbl>
              <c:idx val="33"/>
              <c:layout>
                <c:manualLayout>
                  <c:x val="0"/>
                  <c:y val="-6.2576691348600368E-3"/>
                </c:manualLayout>
              </c:layout>
              <c:tx>
                <c:strRef>
                  <c:f>DATA!$C$39</c:f>
                  <c:strCache>
                    <c:ptCount val="1"/>
                    <c:pt idx="0">
                      <c:v>SA</c:v>
                    </c:pt>
                  </c:strCache>
                </c:strRef>
              </c:tx>
              <c:dLblPos val="b"/>
              <c:showVal val="1"/>
            </c:dLbl>
            <c:dLbl>
              <c:idx val="34"/>
              <c:layout>
                <c:manualLayout>
                  <c:x val="0"/>
                  <c:y val="-6.2576691348600368E-3"/>
                </c:manualLayout>
              </c:layout>
              <c:tx>
                <c:strRef>
                  <c:f>DATA!$C$40</c:f>
                  <c:strCache>
                    <c:ptCount val="1"/>
                    <c:pt idx="0">
                      <c:v>SG</c:v>
                    </c:pt>
                  </c:strCache>
                </c:strRef>
              </c:tx>
              <c:dLblPos val="b"/>
              <c:showVal val="1"/>
            </c:dLbl>
            <c:dLbl>
              <c:idx val="35"/>
              <c:layout>
                <c:manualLayout>
                  <c:x val="0"/>
                  <c:y val="-6.2576691348601148E-3"/>
                </c:manualLayout>
              </c:layout>
              <c:tx>
                <c:strRef>
                  <c:f>DATA!$C$41</c:f>
                  <c:strCache>
                    <c:ptCount val="1"/>
                    <c:pt idx="0">
                      <c:v>LK</c:v>
                    </c:pt>
                  </c:strCache>
                </c:strRef>
              </c:tx>
              <c:dLblPos val="b"/>
              <c:showVal val="1"/>
            </c:dLbl>
            <c:dLbl>
              <c:idx val="36"/>
              <c:layout>
                <c:manualLayout>
                  <c:x val="0"/>
                  <c:y val="-6.2576691348599544E-3"/>
                </c:manualLayout>
              </c:layout>
              <c:tx>
                <c:strRef>
                  <c:f>DATA!$C$42</c:f>
                  <c:strCache>
                    <c:ptCount val="1"/>
                    <c:pt idx="0">
                      <c:v>SY</c:v>
                    </c:pt>
                  </c:strCache>
                </c:strRef>
              </c:tx>
              <c:dLblPos val="b"/>
              <c:showVal val="1"/>
            </c:dLbl>
            <c:dLbl>
              <c:idx val="37"/>
              <c:layout>
                <c:manualLayout>
                  <c:x val="0"/>
                  <c:y val="-6.2576691348600368E-3"/>
                </c:manualLayout>
              </c:layout>
              <c:tx>
                <c:strRef>
                  <c:f>DATA!$C$43</c:f>
                  <c:strCache>
                    <c:ptCount val="1"/>
                    <c:pt idx="0">
                      <c:v>TJ</c:v>
                    </c:pt>
                  </c:strCache>
                </c:strRef>
              </c:tx>
              <c:dLblPos val="b"/>
              <c:showVal val="1"/>
            </c:dLbl>
            <c:dLbl>
              <c:idx val="38"/>
              <c:layout>
                <c:manualLayout>
                  <c:x val="0"/>
                  <c:y val="-6.2576691348600368E-3"/>
                </c:manualLayout>
              </c:layout>
              <c:tx>
                <c:strRef>
                  <c:f>DATA!$C$44</c:f>
                  <c:strCache>
                    <c:ptCount val="1"/>
                    <c:pt idx="0">
                      <c:v>TH</c:v>
                    </c:pt>
                  </c:strCache>
                </c:strRef>
              </c:tx>
              <c:dLblPos val="b"/>
              <c:showVal val="1"/>
            </c:dLbl>
            <c:dLbl>
              <c:idx val="39"/>
              <c:layout>
                <c:manualLayout>
                  <c:x val="0"/>
                  <c:y val="-6.2576691348600368E-3"/>
                </c:manualLayout>
              </c:layout>
              <c:tx>
                <c:strRef>
                  <c:f>DATA!$C$45</c:f>
                  <c:strCache>
                    <c:ptCount val="1"/>
                    <c:pt idx="0">
                      <c:v>TL</c:v>
                    </c:pt>
                  </c:strCache>
                </c:strRef>
              </c:tx>
              <c:dLblPos val="b"/>
              <c:showVal val="1"/>
            </c:dLbl>
            <c:dLbl>
              <c:idx val="40"/>
              <c:layout>
                <c:manualLayout>
                  <c:x val="0"/>
                  <c:y val="-6.2576691348601148E-3"/>
                </c:manualLayout>
              </c:layout>
              <c:tx>
                <c:strRef>
                  <c:f>DATA!$C$46</c:f>
                  <c:strCache>
                    <c:ptCount val="1"/>
                    <c:pt idx="0">
                      <c:v>AE</c:v>
                    </c:pt>
                  </c:strCache>
                </c:strRef>
              </c:tx>
              <c:dLblPos val="b"/>
              <c:showVal val="1"/>
            </c:dLbl>
            <c:dLbl>
              <c:idx val="41"/>
              <c:layout>
                <c:manualLayout>
                  <c:x val="0"/>
                  <c:y val="-6.2576691348600368E-3"/>
                </c:manualLayout>
              </c:layout>
              <c:tx>
                <c:strRef>
                  <c:f>DATA!$C$48</c:f>
                  <c:strCache>
                    <c:ptCount val="1"/>
                    <c:pt idx="0">
                      <c:v>VN</c:v>
                    </c:pt>
                  </c:strCache>
                </c:strRef>
              </c:tx>
              <c:dLblPos val="b"/>
              <c:showVal val="1"/>
            </c:dLbl>
            <c:dLbl>
              <c:idx val="42"/>
              <c:layout>
                <c:manualLayout>
                  <c:x val="0"/>
                  <c:y val="-6.2576691348600368E-3"/>
                </c:manualLayout>
              </c:layout>
              <c:tx>
                <c:strRef>
                  <c:f>DATA!$C$49</c:f>
                  <c:strCache>
                    <c:ptCount val="1"/>
                    <c:pt idx="0">
                      <c:v>YE</c:v>
                    </c:pt>
                  </c:strCache>
                </c:strRef>
              </c:tx>
              <c:dLblPos val="b"/>
              <c:showVal val="1"/>
            </c:dLbl>
            <c:txPr>
              <a:bodyPr/>
              <a:lstStyle/>
              <a:p>
                <a:pPr>
                  <a:defRPr lang="en-US" sz="700" b="1">
                    <a:solidFill>
                      <a:srgbClr val="C00000"/>
                    </a:solidFill>
                  </a:defRPr>
                </a:pPr>
                <a:endParaRPr lang="th-TH"/>
              </a:p>
            </c:txPr>
            <c:showVal val="1"/>
          </c:dLbls>
          <c:trendline>
            <c:spPr>
              <a:ln>
                <a:solidFill>
                  <a:srgbClr val="FF0000"/>
                </a:solidFill>
              </a:ln>
            </c:spPr>
            <c:trendlineType val="power"/>
            <c:dispRSqr val="1"/>
            <c:trendlineLbl>
              <c:layout>
                <c:manualLayout>
                  <c:x val="-0.56618361570440312"/>
                  <c:y val="-0.19486545929238416"/>
                </c:manualLayout>
              </c:layout>
              <c:numFmt formatCode="General" sourceLinked="0"/>
              <c:txPr>
                <a:bodyPr/>
                <a:lstStyle/>
                <a:p>
                  <a:pPr>
                    <a:defRPr b="1">
                      <a:solidFill>
                        <a:srgbClr val="FF0000"/>
                      </a:solidFill>
                    </a:defRPr>
                  </a:pPr>
                  <a:endParaRPr lang="th-TH"/>
                </a:p>
              </c:txPr>
            </c:trendlineLbl>
          </c:trendline>
          <c:xVal>
            <c:numRef>
              <c:f>(DATA!$M$4:$M$13,DATA!$M$14:$M$29,DATA!$M$31:$M$33,DATA!$M$35:$M$46,DATA!$M$48:$M$49)</c:f>
              <c:numCache>
                <c:formatCode>0.0</c:formatCode>
                <c:ptCount val="43"/>
                <c:pt idx="0">
                  <c:v>23.285177880297116</c:v>
                </c:pt>
                <c:pt idx="1">
                  <c:v>97.051750412021434</c:v>
                </c:pt>
                <c:pt idx="2">
                  <c:v>106.94125013618628</c:v>
                </c:pt>
                <c:pt idx="3">
                  <c:v>366.14533595913889</c:v>
                </c:pt>
                <c:pt idx="4">
                  <c:v>10.927693495650287</c:v>
                </c:pt>
                <c:pt idx="5">
                  <c:v>79.370195883957351</c:v>
                </c:pt>
                <c:pt idx="6">
                  <c:v>875.56151609345216</c:v>
                </c:pt>
                <c:pt idx="7">
                  <c:v>116.8838728683278</c:v>
                </c:pt>
                <c:pt idx="8">
                  <c:v>153.50016241589256</c:v>
                </c:pt>
                <c:pt idx="9">
                  <c:v>701.75699295155061</c:v>
                </c:pt>
                <c:pt idx="10">
                  <c:v>169.21615607948451</c:v>
                </c:pt>
                <c:pt idx="11">
                  <c:v>93.867924478998731</c:v>
                </c:pt>
                <c:pt idx="12">
                  <c:v>303.05025605769066</c:v>
                </c:pt>
                <c:pt idx="13">
                  <c:v>279.25664265108099</c:v>
                </c:pt>
                <c:pt idx="14">
                  <c:v>107.06936067720754</c:v>
                </c:pt>
                <c:pt idx="15">
                  <c:v>331.43481074086054</c:v>
                </c:pt>
                <c:pt idx="16">
                  <c:v>710.2417466990164</c:v>
                </c:pt>
                <c:pt idx="17">
                  <c:v>173.8182549306822</c:v>
                </c:pt>
                <c:pt idx="18">
                  <c:v>202.78869191002556</c:v>
                </c:pt>
                <c:pt idx="19">
                  <c:v>573.67692561785373</c:v>
                </c:pt>
                <c:pt idx="20">
                  <c:v>80.670418165869677</c:v>
                </c:pt>
                <c:pt idx="21">
                  <c:v>162.68428391131988</c:v>
                </c:pt>
                <c:pt idx="22">
                  <c:v>360.89958432650985</c:v>
                </c:pt>
                <c:pt idx="23">
                  <c:v>710.83950972600735</c:v>
                </c:pt>
                <c:pt idx="24">
                  <c:v>158.4500688541716</c:v>
                </c:pt>
                <c:pt idx="25">
                  <c:v>132.78623628946437</c:v>
                </c:pt>
                <c:pt idx="26">
                  <c:v>39.350334673326167</c:v>
                </c:pt>
                <c:pt idx="27">
                  <c:v>289.03927674860319</c:v>
                </c:pt>
                <c:pt idx="28">
                  <c:v>45.238025891585835</c:v>
                </c:pt>
                <c:pt idx="29">
                  <c:v>71.14302043302223</c:v>
                </c:pt>
                <c:pt idx="30">
                  <c:v>428.95269653677269</c:v>
                </c:pt>
                <c:pt idx="31">
                  <c:v>409.07656810765394</c:v>
                </c:pt>
                <c:pt idx="32">
                  <c:v>303.06289065452137</c:v>
                </c:pt>
                <c:pt idx="33">
                  <c:v>240.42536153522693</c:v>
                </c:pt>
                <c:pt idx="34">
                  <c:v>185.95188205137683</c:v>
                </c:pt>
                <c:pt idx="35">
                  <c:v>189.56474917556125</c:v>
                </c:pt>
                <c:pt idx="36">
                  <c:v>101.43535179700201</c:v>
                </c:pt>
                <c:pt idx="37">
                  <c:v>52.02614994802024</c:v>
                </c:pt>
                <c:pt idx="38">
                  <c:v>412.0857816049691</c:v>
                </c:pt>
                <c:pt idx="39">
                  <c:v>8.591592513040812</c:v>
                </c:pt>
                <c:pt idx="40">
                  <c:v>300.86438604362002</c:v>
                </c:pt>
                <c:pt idx="41">
                  <c:v>377.54117715893926</c:v>
                </c:pt>
                <c:pt idx="42">
                  <c:v>40.31699139640871</c:v>
                </c:pt>
              </c:numCache>
            </c:numRef>
          </c:xVal>
          <c:yVal>
            <c:numRef>
              <c:f>(DATA!$O$4:$O$13,DATA!$O$14:$O$29,DATA!$O$31:$O$33,DATA!$O$35:$O$46,DATA!$O$48:$O$49)</c:f>
              <c:numCache>
                <c:formatCode>0.0</c:formatCode>
                <c:ptCount val="43"/>
                <c:pt idx="0">
                  <c:v>2.0521500407422195</c:v>
                </c:pt>
                <c:pt idx="1">
                  <c:v>0.94971192071738242</c:v>
                </c:pt>
                <c:pt idx="2">
                  <c:v>1.2233436771349735</c:v>
                </c:pt>
                <c:pt idx="3">
                  <c:v>0.15800352802398188</c:v>
                </c:pt>
                <c:pt idx="4">
                  <c:v>1.7675347198715952</c:v>
                </c:pt>
                <c:pt idx="5">
                  <c:v>1.3710993092436392</c:v>
                </c:pt>
                <c:pt idx="6">
                  <c:v>0.13169987316729609</c:v>
                </c:pt>
                <c:pt idx="7">
                  <c:v>1.0989183883659881</c:v>
                </c:pt>
                <c:pt idx="8">
                  <c:v>0.33871131274631416</c:v>
                </c:pt>
                <c:pt idx="9">
                  <c:v>7.7470135262856163E-2</c:v>
                </c:pt>
                <c:pt idx="10">
                  <c:v>0.93011256398767073</c:v>
                </c:pt>
                <c:pt idx="11">
                  <c:v>8.73147052682859E-2</c:v>
                </c:pt>
                <c:pt idx="12">
                  <c:v>0.42967027160583987</c:v>
                </c:pt>
                <c:pt idx="13">
                  <c:v>1.1254438856892903</c:v>
                </c:pt>
                <c:pt idx="14">
                  <c:v>1.6832509745486441</c:v>
                </c:pt>
                <c:pt idx="15">
                  <c:v>0.14316415559991474</c:v>
                </c:pt>
                <c:pt idx="16">
                  <c:v>6.4225325407759049E-2</c:v>
                </c:pt>
                <c:pt idx="17">
                  <c:v>0.62299328747978777</c:v>
                </c:pt>
                <c:pt idx="18">
                  <c:v>1.0397031845871618</c:v>
                </c:pt>
                <c:pt idx="19">
                  <c:v>0.23821656050955414</c:v>
                </c:pt>
                <c:pt idx="20">
                  <c:v>1.975301756391844</c:v>
                </c:pt>
                <c:pt idx="21">
                  <c:v>0.76031832258115684</c:v>
                </c:pt>
                <c:pt idx="22">
                  <c:v>0.34933913948528517</c:v>
                </c:pt>
                <c:pt idx="23">
                  <c:v>0.3403907112764083</c:v>
                </c:pt>
                <c:pt idx="24">
                  <c:v>0.11987532965715655</c:v>
                </c:pt>
                <c:pt idx="25">
                  <c:v>1.3034247005812125</c:v>
                </c:pt>
                <c:pt idx="26">
                  <c:v>1.4326781241332045</c:v>
                </c:pt>
                <c:pt idx="27">
                  <c:v>1.0196050149645688</c:v>
                </c:pt>
                <c:pt idx="28">
                  <c:v>0.66114675344090479</c:v>
                </c:pt>
                <c:pt idx="29">
                  <c:v>1.0156966504919847</c:v>
                </c:pt>
                <c:pt idx="30">
                  <c:v>0.30221131198148565</c:v>
                </c:pt>
                <c:pt idx="31">
                  <c:v>0.27928885194575803</c:v>
                </c:pt>
                <c:pt idx="32">
                  <c:v>0.61319812307410515</c:v>
                </c:pt>
                <c:pt idx="33">
                  <c:v>0.99951266938375682</c:v>
                </c:pt>
                <c:pt idx="34">
                  <c:v>0.20405379830815085</c:v>
                </c:pt>
                <c:pt idx="35">
                  <c:v>0.62792228532353689</c:v>
                </c:pt>
                <c:pt idx="36">
                  <c:v>1.0230119732973588</c:v>
                </c:pt>
                <c:pt idx="37">
                  <c:v>1.1792024455876313</c:v>
                </c:pt>
                <c:pt idx="38">
                  <c:v>0.46920602441577525</c:v>
                </c:pt>
                <c:pt idx="39">
                  <c:v>10.248447204968945</c:v>
                </c:pt>
                <c:pt idx="40">
                  <c:v>0.36548672566371687</c:v>
                </c:pt>
                <c:pt idx="41">
                  <c:v>0.35756054521545921</c:v>
                </c:pt>
                <c:pt idx="42">
                  <c:v>3.9629791951326401</c:v>
                </c:pt>
              </c:numCache>
            </c:numRef>
          </c:yVal>
        </c:ser>
        <c:dLbls>
          <c:showVal val="1"/>
        </c:dLbls>
        <c:axId val="83182720"/>
        <c:axId val="83184640"/>
      </c:scatterChart>
      <c:valAx>
        <c:axId val="83182720"/>
        <c:scaling>
          <c:logBase val="10"/>
          <c:orientation val="minMax"/>
          <c:max val="1000"/>
          <c:min val="1"/>
        </c:scaling>
        <c:axPos val="b"/>
        <c:majorGridlines>
          <c:spPr>
            <a:ln>
              <a:solidFill>
                <a:schemeClr val="bg1">
                  <a:lumMod val="75000"/>
                </a:schemeClr>
              </a:solidFill>
              <a:prstDash val="dash"/>
            </a:ln>
          </c:spPr>
        </c:majorGridlines>
        <c:title>
          <c:tx>
            <c:rich>
              <a:bodyPr/>
              <a:lstStyle/>
              <a:p>
                <a:pPr>
                  <a:defRPr lang="en-US" sz="1600"/>
                </a:pPr>
                <a:r>
                  <a:rPr lang="en-US" sz="1600" dirty="0" smtClean="0"/>
                  <a:t>Vehicles </a:t>
                </a:r>
                <a:r>
                  <a:rPr lang="en-US" sz="1600" dirty="0"/>
                  <a:t>/ 1,000 </a:t>
                </a:r>
                <a:r>
                  <a:rPr lang="en-US" sz="1600" dirty="0" smtClean="0"/>
                  <a:t>Pop.</a:t>
                </a:r>
                <a:endParaRPr lang="th-TH" sz="1600" dirty="0"/>
              </a:p>
            </c:rich>
          </c:tx>
          <c:layout/>
        </c:title>
        <c:numFmt formatCode="0.0" sourceLinked="1"/>
        <c:tickLblPos val="nextTo"/>
        <c:txPr>
          <a:bodyPr/>
          <a:lstStyle/>
          <a:p>
            <a:pPr>
              <a:defRPr lang="en-US"/>
            </a:pPr>
            <a:endParaRPr lang="th-TH"/>
          </a:p>
        </c:txPr>
        <c:crossAx val="83184640"/>
        <c:crosses val="autoZero"/>
        <c:crossBetween val="midCat"/>
      </c:valAx>
      <c:valAx>
        <c:axId val="83184640"/>
        <c:scaling>
          <c:orientation val="minMax"/>
          <c:max val="25"/>
          <c:min val="0"/>
        </c:scaling>
        <c:axPos val="l"/>
        <c:majorGridlines/>
        <c:title>
          <c:tx>
            <c:rich>
              <a:bodyPr rot="-5400000" vert="horz"/>
              <a:lstStyle/>
              <a:p>
                <a:pPr>
                  <a:defRPr lang="en-US" sz="1600"/>
                </a:pPr>
                <a:r>
                  <a:rPr lang="en-US" sz="1600"/>
                  <a:t>Reported and Estimated RTF / 1,000 Vehicles</a:t>
                </a:r>
                <a:endParaRPr lang="th-TH" sz="1600"/>
              </a:p>
            </c:rich>
          </c:tx>
          <c:layout/>
        </c:title>
        <c:numFmt formatCode="0.0" sourceLinked="1"/>
        <c:tickLblPos val="nextTo"/>
        <c:txPr>
          <a:bodyPr/>
          <a:lstStyle/>
          <a:p>
            <a:pPr>
              <a:defRPr lang="en-US"/>
            </a:pPr>
            <a:endParaRPr lang="th-TH"/>
          </a:p>
        </c:txPr>
        <c:crossAx val="83182720"/>
        <c:crosses val="autoZero"/>
        <c:crossBetween val="midCat"/>
      </c:valAx>
    </c:plotArea>
    <c:legend>
      <c:legendPos val="r"/>
      <c:legendEntry>
        <c:idx val="2"/>
        <c:delete val="1"/>
      </c:legendEntry>
      <c:legendEntry>
        <c:idx val="3"/>
        <c:delete val="1"/>
      </c:legendEntry>
      <c:layout>
        <c:manualLayout>
          <c:xMode val="edge"/>
          <c:yMode val="edge"/>
          <c:x val="0.67625650986648367"/>
          <c:y val="4.927479198998657E-2"/>
          <c:w val="0.26912501416532325"/>
          <c:h val="0.10464038193790323"/>
        </c:manualLayout>
      </c:layout>
      <c:overlay val="1"/>
      <c:txPr>
        <a:bodyPr/>
        <a:lstStyle/>
        <a:p>
          <a:pPr>
            <a:defRPr lang="en-US" sz="1200" b="1"/>
          </a:pPr>
          <a:endParaRPr lang="th-TH"/>
        </a:p>
      </c:txPr>
    </c:legend>
    <c:plotVisOnly val="1"/>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th-TH"/>
  <c:chart>
    <c:autoTitleDeleted val="1"/>
    <c:plotArea>
      <c:layout/>
      <c:barChart>
        <c:barDir val="col"/>
        <c:grouping val="percentStacked"/>
        <c:ser>
          <c:idx val="0"/>
          <c:order val="0"/>
          <c:tx>
            <c:strRef>
              <c:f>DATA2!$R$1</c:f>
              <c:strCache>
                <c:ptCount val="1"/>
                <c:pt idx="0">
                  <c:v>Cars and 4-wheeled light vehicles</c:v>
                </c:pt>
              </c:strCache>
            </c:strRef>
          </c:tx>
          <c:dLbls>
            <c:numFmt formatCode="0.0" sourceLinked="0"/>
            <c:txPr>
              <a:bodyPr rot="-5400000" vert="horz"/>
              <a:lstStyle/>
              <a:p>
                <a:pPr>
                  <a:defRPr sz="800" b="1">
                    <a:solidFill>
                      <a:schemeClr val="tx1"/>
                    </a:solidFill>
                  </a:defRPr>
                </a:pPr>
                <a:endParaRPr lang="th-TH"/>
              </a:p>
            </c:txPr>
            <c:dLblPos val="ctr"/>
            <c:showVal val="1"/>
          </c:dLbls>
          <c:cat>
            <c:strRef>
              <c:f>'DATA2 (BASE) (BYGNI)'!$C$2:$C$36</c:f>
              <c:strCache>
                <c:ptCount val="35"/>
                <c:pt idx="0">
                  <c:v>AF</c:v>
                </c:pt>
                <c:pt idx="1">
                  <c:v>NP</c:v>
                </c:pt>
                <c:pt idx="2">
                  <c:v>BD</c:v>
                </c:pt>
                <c:pt idx="3">
                  <c:v>KH</c:v>
                </c:pt>
                <c:pt idx="4">
                  <c:v>TJ</c:v>
                </c:pt>
                <c:pt idx="5">
                  <c:v>KG</c:v>
                </c:pt>
                <c:pt idx="6">
                  <c:v>LA</c:v>
                </c:pt>
                <c:pt idx="7">
                  <c:v>PK</c:v>
                </c:pt>
                <c:pt idx="8">
                  <c:v>VN</c:v>
                </c:pt>
                <c:pt idx="9">
                  <c:v>IN</c:v>
                </c:pt>
                <c:pt idx="10">
                  <c:v>BT</c:v>
                </c:pt>
                <c:pt idx="11">
                  <c:v>PH</c:v>
                </c:pt>
                <c:pt idx="12">
                  <c:v>LK</c:v>
                </c:pt>
                <c:pt idx="13">
                  <c:v>ID</c:v>
                </c:pt>
                <c:pt idx="14">
                  <c:v>GE</c:v>
                </c:pt>
                <c:pt idx="15">
                  <c:v>TL</c:v>
                </c:pt>
                <c:pt idx="16">
                  <c:v>SY</c:v>
                </c:pt>
                <c:pt idx="17">
                  <c:v>AM</c:v>
                </c:pt>
                <c:pt idx="18">
                  <c:v>JO</c:v>
                </c:pt>
                <c:pt idx="19">
                  <c:v>TH</c:v>
                </c:pt>
                <c:pt idx="20">
                  <c:v>IR</c:v>
                </c:pt>
                <c:pt idx="21">
                  <c:v>AZ</c:v>
                </c:pt>
                <c:pt idx="22">
                  <c:v>MV</c:v>
                </c:pt>
                <c:pt idx="23">
                  <c:v>KZ</c:v>
                </c:pt>
                <c:pt idx="24">
                  <c:v>MY</c:v>
                </c:pt>
                <c:pt idx="25">
                  <c:v>LB</c:v>
                </c:pt>
                <c:pt idx="26">
                  <c:v>RU</c:v>
                </c:pt>
                <c:pt idx="27">
                  <c:v>BH</c:v>
                </c:pt>
                <c:pt idx="28">
                  <c:v>OM</c:v>
                </c:pt>
                <c:pt idx="29">
                  <c:v>KR</c:v>
                </c:pt>
                <c:pt idx="30">
                  <c:v>IL</c:v>
                </c:pt>
                <c:pt idx="31">
                  <c:v>CY</c:v>
                </c:pt>
                <c:pt idx="32">
                  <c:v>AE</c:v>
                </c:pt>
                <c:pt idx="33">
                  <c:v>KW</c:v>
                </c:pt>
                <c:pt idx="34">
                  <c:v>QA</c:v>
                </c:pt>
              </c:strCache>
            </c:strRef>
          </c:cat>
          <c:val>
            <c:numRef>
              <c:f>'DATA2 (BASE) (BYGNI)'!$R$2:$R$36</c:f>
              <c:numCache>
                <c:formatCode>_-* #,##0.00_-;\-* #,##0.00_-;_-* "-"??_-;_-@_-</c:formatCode>
                <c:ptCount val="35"/>
                <c:pt idx="0">
                  <c:v>64.504503519143384</c:v>
                </c:pt>
                <c:pt idx="1">
                  <c:v>11.365743470032939</c:v>
                </c:pt>
                <c:pt idx="2">
                  <c:v>32.569842854347009</c:v>
                </c:pt>
                <c:pt idx="3">
                  <c:v>14.778918530717743</c:v>
                </c:pt>
                <c:pt idx="4">
                  <c:v>83.086548429732673</c:v>
                </c:pt>
                <c:pt idx="5">
                  <c:v>93.150118285716943</c:v>
                </c:pt>
                <c:pt idx="6">
                  <c:v>16.641950538666201</c:v>
                </c:pt>
                <c:pt idx="7">
                  <c:v>23.547992097819158</c:v>
                </c:pt>
                <c:pt idx="8">
                  <c:v>1.7018026864676243</c:v>
                </c:pt>
                <c:pt idx="9">
                  <c:v>13.321212332103835</c:v>
                </c:pt>
                <c:pt idx="10">
                  <c:v>65.14977958276927</c:v>
                </c:pt>
                <c:pt idx="11">
                  <c:v>41.758124329770581</c:v>
                </c:pt>
                <c:pt idx="12">
                  <c:v>15.666446063549378</c:v>
                </c:pt>
                <c:pt idx="13">
                  <c:v>11.209243658301888</c:v>
                </c:pt>
                <c:pt idx="14">
                  <c:v>82.90045758822491</c:v>
                </c:pt>
                <c:pt idx="15">
                  <c:v>17.432712215320905</c:v>
                </c:pt>
                <c:pt idx="16">
                  <c:v>60.340752826686405</c:v>
                </c:pt>
                <c:pt idx="17">
                  <c:v>82.5492933810078</c:v>
                </c:pt>
                <c:pt idx="18">
                  <c:v>71.436501641633825</c:v>
                </c:pt>
                <c:pt idx="19">
                  <c:v>34.71218310631248</c:v>
                </c:pt>
                <c:pt idx="20">
                  <c:v>57.695765346135857</c:v>
                </c:pt>
                <c:pt idx="21">
                  <c:v>83.016692229325045</c:v>
                </c:pt>
                <c:pt idx="22">
                  <c:v>13.064413010469114</c:v>
                </c:pt>
                <c:pt idx="23">
                  <c:v>82.670034086510427</c:v>
                </c:pt>
                <c:pt idx="24">
                  <c:v>45.148924651157721</c:v>
                </c:pt>
                <c:pt idx="25">
                  <c:v>92.423469822472782</c:v>
                </c:pt>
                <c:pt idx="26">
                  <c:v>79.293148540972993</c:v>
                </c:pt>
                <c:pt idx="27">
                  <c:v>93.674880685692031</c:v>
                </c:pt>
                <c:pt idx="28">
                  <c:v>83.608481621619603</c:v>
                </c:pt>
                <c:pt idx="29">
                  <c:v>69.158966648497241</c:v>
                </c:pt>
                <c:pt idx="30">
                  <c:v>92.243309109307475</c:v>
                </c:pt>
                <c:pt idx="31">
                  <c:v>86.346792478166321</c:v>
                </c:pt>
                <c:pt idx="32">
                  <c:v>91.157654867256639</c:v>
                </c:pt>
                <c:pt idx="33">
                  <c:v>43.707898089171977</c:v>
                </c:pt>
                <c:pt idx="34">
                  <c:v>89.338965774568891</c:v>
                </c:pt>
              </c:numCache>
            </c:numRef>
          </c:val>
        </c:ser>
        <c:ser>
          <c:idx val="1"/>
          <c:order val="1"/>
          <c:tx>
            <c:strRef>
              <c:f>DATA2!$S$1</c:f>
              <c:strCache>
                <c:ptCount val="1"/>
                <c:pt idx="0">
                  <c:v>Motorized 2- and 3-wheelers</c:v>
                </c:pt>
              </c:strCache>
            </c:strRef>
          </c:tx>
          <c:dLbls>
            <c:numFmt formatCode="#,##0.0" sourceLinked="0"/>
            <c:txPr>
              <a:bodyPr rot="-5400000" vert="horz"/>
              <a:lstStyle/>
              <a:p>
                <a:pPr>
                  <a:defRPr sz="800" b="1">
                    <a:solidFill>
                      <a:srgbClr val="FFFF00"/>
                    </a:solidFill>
                  </a:defRPr>
                </a:pPr>
                <a:endParaRPr lang="th-TH"/>
              </a:p>
            </c:txPr>
            <c:dLblPos val="ctr"/>
            <c:showVal val="1"/>
          </c:dLbls>
          <c:cat>
            <c:strRef>
              <c:f>'DATA2 (BASE) (BYGNI)'!$C$2:$C$36</c:f>
              <c:strCache>
                <c:ptCount val="35"/>
                <c:pt idx="0">
                  <c:v>AF</c:v>
                </c:pt>
                <c:pt idx="1">
                  <c:v>NP</c:v>
                </c:pt>
                <c:pt idx="2">
                  <c:v>BD</c:v>
                </c:pt>
                <c:pt idx="3">
                  <c:v>KH</c:v>
                </c:pt>
                <c:pt idx="4">
                  <c:v>TJ</c:v>
                </c:pt>
                <c:pt idx="5">
                  <c:v>KG</c:v>
                </c:pt>
                <c:pt idx="6">
                  <c:v>LA</c:v>
                </c:pt>
                <c:pt idx="7">
                  <c:v>PK</c:v>
                </c:pt>
                <c:pt idx="8">
                  <c:v>VN</c:v>
                </c:pt>
                <c:pt idx="9">
                  <c:v>IN</c:v>
                </c:pt>
                <c:pt idx="10">
                  <c:v>BT</c:v>
                </c:pt>
                <c:pt idx="11">
                  <c:v>PH</c:v>
                </c:pt>
                <c:pt idx="12">
                  <c:v>LK</c:v>
                </c:pt>
                <c:pt idx="13">
                  <c:v>ID</c:v>
                </c:pt>
                <c:pt idx="14">
                  <c:v>GE</c:v>
                </c:pt>
                <c:pt idx="15">
                  <c:v>TL</c:v>
                </c:pt>
                <c:pt idx="16">
                  <c:v>SY</c:v>
                </c:pt>
                <c:pt idx="17">
                  <c:v>AM</c:v>
                </c:pt>
                <c:pt idx="18">
                  <c:v>JO</c:v>
                </c:pt>
                <c:pt idx="19">
                  <c:v>TH</c:v>
                </c:pt>
                <c:pt idx="20">
                  <c:v>IR</c:v>
                </c:pt>
                <c:pt idx="21">
                  <c:v>AZ</c:v>
                </c:pt>
                <c:pt idx="22">
                  <c:v>MV</c:v>
                </c:pt>
                <c:pt idx="23">
                  <c:v>KZ</c:v>
                </c:pt>
                <c:pt idx="24">
                  <c:v>MY</c:v>
                </c:pt>
                <c:pt idx="25">
                  <c:v>LB</c:v>
                </c:pt>
                <c:pt idx="26">
                  <c:v>RU</c:v>
                </c:pt>
                <c:pt idx="27">
                  <c:v>BH</c:v>
                </c:pt>
                <c:pt idx="28">
                  <c:v>OM</c:v>
                </c:pt>
                <c:pt idx="29">
                  <c:v>KR</c:v>
                </c:pt>
                <c:pt idx="30">
                  <c:v>IL</c:v>
                </c:pt>
                <c:pt idx="31">
                  <c:v>CY</c:v>
                </c:pt>
                <c:pt idx="32">
                  <c:v>AE</c:v>
                </c:pt>
                <c:pt idx="33">
                  <c:v>KW</c:v>
                </c:pt>
                <c:pt idx="34">
                  <c:v>QA</c:v>
                </c:pt>
              </c:strCache>
            </c:strRef>
          </c:cat>
          <c:val>
            <c:numRef>
              <c:f>'DATA2 (BASE) (BYGNI)'!$S$2:$S$36</c:f>
              <c:numCache>
                <c:formatCode>_-* #,##0.00_-;\-* #,##0.00_-;_-* "-"??_-;_-@_-</c:formatCode>
                <c:ptCount val="35"/>
                <c:pt idx="0">
                  <c:v>11.553700432578465</c:v>
                </c:pt>
                <c:pt idx="1">
                  <c:v>75.579751143216058</c:v>
                </c:pt>
                <c:pt idx="2">
                  <c:v>60.047068612596014</c:v>
                </c:pt>
                <c:pt idx="3">
                  <c:v>83.04206117229657</c:v>
                </c:pt>
                <c:pt idx="4">
                  <c:v>2.3695821655410221</c:v>
                </c:pt>
                <c:pt idx="5">
                  <c:v>1.7996160942939341</c:v>
                </c:pt>
                <c:pt idx="6">
                  <c:v>80.554982811056405</c:v>
                </c:pt>
                <c:pt idx="7">
                  <c:v>57.391256512461062</c:v>
                </c:pt>
                <c:pt idx="8">
                  <c:v>96.106355387930606</c:v>
                </c:pt>
                <c:pt idx="9">
                  <c:v>71.683833252140019</c:v>
                </c:pt>
                <c:pt idx="10">
                  <c:v>15.783262175014752</c:v>
                </c:pt>
                <c:pt idx="11">
                  <c:v>52.482669176643633</c:v>
                </c:pt>
                <c:pt idx="12">
                  <c:v>66.519173631006765</c:v>
                </c:pt>
                <c:pt idx="13">
                  <c:v>82.749085258624319</c:v>
                </c:pt>
                <c:pt idx="14">
                  <c:v>0.35099868290629632</c:v>
                </c:pt>
                <c:pt idx="15">
                  <c:v>76.293995859213268</c:v>
                </c:pt>
                <c:pt idx="16">
                  <c:v>18.395571391793784</c:v>
                </c:pt>
                <c:pt idx="17">
                  <c:v>9.3305030807321783E-3</c:v>
                </c:pt>
                <c:pt idx="18">
                  <c:v>0.51113344795170024</c:v>
                </c:pt>
                <c:pt idx="19">
                  <c:v>60.813206917970255</c:v>
                </c:pt>
                <c:pt idx="20">
                  <c:v>39.311131912682896</c:v>
                </c:pt>
                <c:pt idx="21">
                  <c:v>0.16721744272319158</c:v>
                </c:pt>
                <c:pt idx="22">
                  <c:v>82.104611204347506</c:v>
                </c:pt>
                <c:pt idx="23">
                  <c:v>1.9724206345543307</c:v>
                </c:pt>
                <c:pt idx="24">
                  <c:v>46.768589050286629</c:v>
                </c:pt>
                <c:pt idx="25">
                  <c:v>5.0187515812020154</c:v>
                </c:pt>
                <c:pt idx="26">
                  <c:v>6.1487889573651531</c:v>
                </c:pt>
                <c:pt idx="27">
                  <c:v>1.6772182721340216</c:v>
                </c:pt>
                <c:pt idx="28">
                  <c:v>0.45658409938413386</c:v>
                </c:pt>
                <c:pt idx="29">
                  <c:v>9.2612995043929249</c:v>
                </c:pt>
                <c:pt idx="30">
                  <c:v>4.4554556117908692</c:v>
                </c:pt>
                <c:pt idx="31">
                  <c:v>7.5889744503493901</c:v>
                </c:pt>
                <c:pt idx="32">
                  <c:v>1.2985840707964602</c:v>
                </c:pt>
                <c:pt idx="33">
                  <c:v>0.34949044585987271</c:v>
                </c:pt>
                <c:pt idx="34">
                  <c:v>1.5229859538014341</c:v>
                </c:pt>
              </c:numCache>
            </c:numRef>
          </c:val>
        </c:ser>
        <c:ser>
          <c:idx val="2"/>
          <c:order val="2"/>
          <c:tx>
            <c:strRef>
              <c:f>DATA2!$T$1</c:f>
              <c:strCache>
                <c:ptCount val="1"/>
                <c:pt idx="0">
                  <c:v>Heavy trucks</c:v>
                </c:pt>
              </c:strCache>
            </c:strRef>
          </c:tx>
          <c:cat>
            <c:strRef>
              <c:f>'DATA2 (BASE) (BYGNI)'!$C$2:$C$36</c:f>
              <c:strCache>
                <c:ptCount val="35"/>
                <c:pt idx="0">
                  <c:v>AF</c:v>
                </c:pt>
                <c:pt idx="1">
                  <c:v>NP</c:v>
                </c:pt>
                <c:pt idx="2">
                  <c:v>BD</c:v>
                </c:pt>
                <c:pt idx="3">
                  <c:v>KH</c:v>
                </c:pt>
                <c:pt idx="4">
                  <c:v>TJ</c:v>
                </c:pt>
                <c:pt idx="5">
                  <c:v>KG</c:v>
                </c:pt>
                <c:pt idx="6">
                  <c:v>LA</c:v>
                </c:pt>
                <c:pt idx="7">
                  <c:v>PK</c:v>
                </c:pt>
                <c:pt idx="8">
                  <c:v>VN</c:v>
                </c:pt>
                <c:pt idx="9">
                  <c:v>IN</c:v>
                </c:pt>
                <c:pt idx="10">
                  <c:v>BT</c:v>
                </c:pt>
                <c:pt idx="11">
                  <c:v>PH</c:v>
                </c:pt>
                <c:pt idx="12">
                  <c:v>LK</c:v>
                </c:pt>
                <c:pt idx="13">
                  <c:v>ID</c:v>
                </c:pt>
                <c:pt idx="14">
                  <c:v>GE</c:v>
                </c:pt>
                <c:pt idx="15">
                  <c:v>TL</c:v>
                </c:pt>
                <c:pt idx="16">
                  <c:v>SY</c:v>
                </c:pt>
                <c:pt idx="17">
                  <c:v>AM</c:v>
                </c:pt>
                <c:pt idx="18">
                  <c:v>JO</c:v>
                </c:pt>
                <c:pt idx="19">
                  <c:v>TH</c:v>
                </c:pt>
                <c:pt idx="20">
                  <c:v>IR</c:v>
                </c:pt>
                <c:pt idx="21">
                  <c:v>AZ</c:v>
                </c:pt>
                <c:pt idx="22">
                  <c:v>MV</c:v>
                </c:pt>
                <c:pt idx="23">
                  <c:v>KZ</c:v>
                </c:pt>
                <c:pt idx="24">
                  <c:v>MY</c:v>
                </c:pt>
                <c:pt idx="25">
                  <c:v>LB</c:v>
                </c:pt>
                <c:pt idx="26">
                  <c:v>RU</c:v>
                </c:pt>
                <c:pt idx="27">
                  <c:v>BH</c:v>
                </c:pt>
                <c:pt idx="28">
                  <c:v>OM</c:v>
                </c:pt>
                <c:pt idx="29">
                  <c:v>KR</c:v>
                </c:pt>
                <c:pt idx="30">
                  <c:v>IL</c:v>
                </c:pt>
                <c:pt idx="31">
                  <c:v>CY</c:v>
                </c:pt>
                <c:pt idx="32">
                  <c:v>AE</c:v>
                </c:pt>
                <c:pt idx="33">
                  <c:v>KW</c:v>
                </c:pt>
                <c:pt idx="34">
                  <c:v>QA</c:v>
                </c:pt>
              </c:strCache>
            </c:strRef>
          </c:cat>
          <c:val>
            <c:numRef>
              <c:f>'DATA2 (BASE) (BYGNI)'!$T$2:$T$36</c:f>
              <c:numCache>
                <c:formatCode>_-* #,##0.00_-;\-* #,##0.00_-;_-* "-"??_-;_-@_-</c:formatCode>
                <c:ptCount val="35"/>
                <c:pt idx="0">
                  <c:v>16.41747376365138</c:v>
                </c:pt>
                <c:pt idx="1">
                  <c:v>4.0656164884372092</c:v>
                </c:pt>
                <c:pt idx="2">
                  <c:v>5.019564738420863</c:v>
                </c:pt>
                <c:pt idx="3">
                  <c:v>1.9829901494850881</c:v>
                </c:pt>
                <c:pt idx="4">
                  <c:v>10.44935437268945</c:v>
                </c:pt>
                <c:pt idx="5">
                  <c:v>0</c:v>
                </c:pt>
                <c:pt idx="6">
                  <c:v>0.28003901711757084</c:v>
                </c:pt>
                <c:pt idx="7">
                  <c:v>2.7520488291004397</c:v>
                </c:pt>
                <c:pt idx="8">
                  <c:v>1.6874382978312521</c:v>
                </c:pt>
                <c:pt idx="9">
                  <c:v>5.2552369684737972</c:v>
                </c:pt>
                <c:pt idx="10">
                  <c:v>12.350307195668023</c:v>
                </c:pt>
                <c:pt idx="11">
                  <c:v>5.2326991320835203</c:v>
                </c:pt>
                <c:pt idx="12">
                  <c:v>7.5030011549420372</c:v>
                </c:pt>
                <c:pt idx="13">
                  <c:v>4.5345730977409344</c:v>
                </c:pt>
                <c:pt idx="14">
                  <c:v>14.409140901869732</c:v>
                </c:pt>
                <c:pt idx="15">
                  <c:v>6.066252587991718</c:v>
                </c:pt>
                <c:pt idx="16">
                  <c:v>18.194977967567915</c:v>
                </c:pt>
                <c:pt idx="17">
                  <c:v>13.637196716995845</c:v>
                </c:pt>
                <c:pt idx="18">
                  <c:v>18.16620531069233</c:v>
                </c:pt>
                <c:pt idx="19">
                  <c:v>2.8676457913789828</c:v>
                </c:pt>
                <c:pt idx="20">
                  <c:v>2.2983133541911669</c:v>
                </c:pt>
                <c:pt idx="21">
                  <c:v>12.05634708763802</c:v>
                </c:pt>
                <c:pt idx="22">
                  <c:v>4.5932230480300493</c:v>
                </c:pt>
                <c:pt idx="23">
                  <c:v>8.8465233174747056</c:v>
                </c:pt>
                <c:pt idx="24">
                  <c:v>4.7857636241109773</c:v>
                </c:pt>
                <c:pt idx="25">
                  <c:v>1.656247665064382</c:v>
                </c:pt>
                <c:pt idx="26">
                  <c:v>12.495035234829933</c:v>
                </c:pt>
                <c:pt idx="27">
                  <c:v>2.3916972392671232</c:v>
                </c:pt>
                <c:pt idx="28">
                  <c:v>12.522241688664851</c:v>
                </c:pt>
                <c:pt idx="29">
                  <c:v>16.254093699811715</c:v>
                </c:pt>
                <c:pt idx="30">
                  <c:v>2.565892116047563</c:v>
                </c:pt>
                <c:pt idx="31">
                  <c:v>2.5206199676691305</c:v>
                </c:pt>
                <c:pt idx="32">
                  <c:v>4.7153539823008863</c:v>
                </c:pt>
                <c:pt idx="33">
                  <c:v>1.2987261146496814</c:v>
                </c:pt>
                <c:pt idx="34">
                  <c:v>8.1317376222597186</c:v>
                </c:pt>
              </c:numCache>
            </c:numRef>
          </c:val>
        </c:ser>
        <c:ser>
          <c:idx val="3"/>
          <c:order val="3"/>
          <c:tx>
            <c:strRef>
              <c:f>DATA2!$U$1</c:f>
              <c:strCache>
                <c:ptCount val="1"/>
                <c:pt idx="0">
                  <c:v>Buses</c:v>
                </c:pt>
              </c:strCache>
            </c:strRef>
          </c:tx>
          <c:spPr>
            <a:solidFill>
              <a:schemeClr val="accent6">
                <a:lumMod val="40000"/>
                <a:lumOff val="60000"/>
              </a:schemeClr>
            </a:solidFill>
          </c:spPr>
          <c:cat>
            <c:strRef>
              <c:f>'DATA2 (BASE) (BYGNI)'!$C$2:$C$36</c:f>
              <c:strCache>
                <c:ptCount val="35"/>
                <c:pt idx="0">
                  <c:v>AF</c:v>
                </c:pt>
                <c:pt idx="1">
                  <c:v>NP</c:v>
                </c:pt>
                <c:pt idx="2">
                  <c:v>BD</c:v>
                </c:pt>
                <c:pt idx="3">
                  <c:v>KH</c:v>
                </c:pt>
                <c:pt idx="4">
                  <c:v>TJ</c:v>
                </c:pt>
                <c:pt idx="5">
                  <c:v>KG</c:v>
                </c:pt>
                <c:pt idx="6">
                  <c:v>LA</c:v>
                </c:pt>
                <c:pt idx="7">
                  <c:v>PK</c:v>
                </c:pt>
                <c:pt idx="8">
                  <c:v>VN</c:v>
                </c:pt>
                <c:pt idx="9">
                  <c:v>IN</c:v>
                </c:pt>
                <c:pt idx="10">
                  <c:v>BT</c:v>
                </c:pt>
                <c:pt idx="11">
                  <c:v>PH</c:v>
                </c:pt>
                <c:pt idx="12">
                  <c:v>LK</c:v>
                </c:pt>
                <c:pt idx="13">
                  <c:v>ID</c:v>
                </c:pt>
                <c:pt idx="14">
                  <c:v>GE</c:v>
                </c:pt>
                <c:pt idx="15">
                  <c:v>TL</c:v>
                </c:pt>
                <c:pt idx="16">
                  <c:v>SY</c:v>
                </c:pt>
                <c:pt idx="17">
                  <c:v>AM</c:v>
                </c:pt>
                <c:pt idx="18">
                  <c:v>JO</c:v>
                </c:pt>
                <c:pt idx="19">
                  <c:v>TH</c:v>
                </c:pt>
                <c:pt idx="20">
                  <c:v>IR</c:v>
                </c:pt>
                <c:pt idx="21">
                  <c:v>AZ</c:v>
                </c:pt>
                <c:pt idx="22">
                  <c:v>MV</c:v>
                </c:pt>
                <c:pt idx="23">
                  <c:v>KZ</c:v>
                </c:pt>
                <c:pt idx="24">
                  <c:v>MY</c:v>
                </c:pt>
                <c:pt idx="25">
                  <c:v>LB</c:v>
                </c:pt>
                <c:pt idx="26">
                  <c:v>RU</c:v>
                </c:pt>
                <c:pt idx="27">
                  <c:v>BH</c:v>
                </c:pt>
                <c:pt idx="28">
                  <c:v>OM</c:v>
                </c:pt>
                <c:pt idx="29">
                  <c:v>KR</c:v>
                </c:pt>
                <c:pt idx="30">
                  <c:v>IL</c:v>
                </c:pt>
                <c:pt idx="31">
                  <c:v>CY</c:v>
                </c:pt>
                <c:pt idx="32">
                  <c:v>AE</c:v>
                </c:pt>
                <c:pt idx="33">
                  <c:v>KW</c:v>
                </c:pt>
                <c:pt idx="34">
                  <c:v>QA</c:v>
                </c:pt>
              </c:strCache>
            </c:strRef>
          </c:cat>
          <c:val>
            <c:numRef>
              <c:f>'DATA2 (BASE) (BYGNI)'!$U$2:$U$36</c:f>
              <c:numCache>
                <c:formatCode>_-* #,##0.00_-;\-* #,##0.00_-;_-* "-"??_-;_-@_-</c:formatCode>
                <c:ptCount val="35"/>
                <c:pt idx="0">
                  <c:v>7.4708652116134475</c:v>
                </c:pt>
                <c:pt idx="1">
                  <c:v>2.9773239879855224</c:v>
                </c:pt>
                <c:pt idx="2">
                  <c:v>2.3448760571667009</c:v>
                </c:pt>
                <c:pt idx="3">
                  <c:v>0.19603014750058539</c:v>
                </c:pt>
                <c:pt idx="4">
                  <c:v>4.0945150320368606</c:v>
                </c:pt>
                <c:pt idx="5">
                  <c:v>5.0502656199891263</c:v>
                </c:pt>
                <c:pt idx="6">
                  <c:v>2.5230276331597912</c:v>
                </c:pt>
                <c:pt idx="7">
                  <c:v>2.5313821863736021</c:v>
                </c:pt>
                <c:pt idx="8">
                  <c:v>0.29782349108911382</c:v>
                </c:pt>
                <c:pt idx="9">
                  <c:v>1.2927134804092142</c:v>
                </c:pt>
                <c:pt idx="10">
                  <c:v>0.48075254260821276</c:v>
                </c:pt>
                <c:pt idx="11">
                  <c:v>0.52650736150224808</c:v>
                </c:pt>
                <c:pt idx="12">
                  <c:v>2.1313447526003904</c:v>
                </c:pt>
                <c:pt idx="13">
                  <c:v>1.5070979853328557</c:v>
                </c:pt>
                <c:pt idx="14">
                  <c:v>2.3394028269990623</c:v>
                </c:pt>
                <c:pt idx="15">
                  <c:v>0.20703933747412015</c:v>
                </c:pt>
                <c:pt idx="16">
                  <c:v>3.0686978139518932</c:v>
                </c:pt>
                <c:pt idx="17">
                  <c:v>3.7975147538579979</c:v>
                </c:pt>
                <c:pt idx="18">
                  <c:v>9.5109688661429193</c:v>
                </c:pt>
                <c:pt idx="19">
                  <c:v>0.48426830998353548</c:v>
                </c:pt>
                <c:pt idx="20">
                  <c:v>0.6947893869900934</c:v>
                </c:pt>
                <c:pt idx="21">
                  <c:v>3.0094050906159771</c:v>
                </c:pt>
                <c:pt idx="22">
                  <c:v>0.23775273715336054</c:v>
                </c:pt>
                <c:pt idx="23">
                  <c:v>2.8909840902950985</c:v>
                </c:pt>
                <c:pt idx="24">
                  <c:v>0.34251567657235671</c:v>
                </c:pt>
                <c:pt idx="25">
                  <c:v>0.90153093126080619</c:v>
                </c:pt>
                <c:pt idx="26">
                  <c:v>2.0630272668319165</c:v>
                </c:pt>
                <c:pt idx="27">
                  <c:v>2.2562038029068328</c:v>
                </c:pt>
                <c:pt idx="28">
                  <c:v>3.4126925903314089</c:v>
                </c:pt>
                <c:pt idx="29">
                  <c:v>5.325640147298107</c:v>
                </c:pt>
                <c:pt idx="30">
                  <c:v>0.5739987863584084</c:v>
                </c:pt>
                <c:pt idx="31">
                  <c:v>0.53183247857950777</c:v>
                </c:pt>
                <c:pt idx="32">
                  <c:v>1.8005309734513277</c:v>
                </c:pt>
                <c:pt idx="33">
                  <c:v>1.6657324840764329</c:v>
                </c:pt>
                <c:pt idx="34">
                  <c:v>0</c:v>
                </c:pt>
              </c:numCache>
            </c:numRef>
          </c:val>
        </c:ser>
        <c:ser>
          <c:idx val="4"/>
          <c:order val="4"/>
          <c:tx>
            <c:strRef>
              <c:f>DATA2!$V$1</c:f>
              <c:strCache>
                <c:ptCount val="1"/>
                <c:pt idx="0">
                  <c:v>Other</c:v>
                </c:pt>
              </c:strCache>
            </c:strRef>
          </c:tx>
          <c:spPr>
            <a:solidFill>
              <a:schemeClr val="bg1">
                <a:lumMod val="85000"/>
              </a:schemeClr>
            </a:solidFill>
          </c:spPr>
          <c:cat>
            <c:strRef>
              <c:f>'DATA2 (BASE) (BYGNI)'!$C$2:$C$36</c:f>
              <c:strCache>
                <c:ptCount val="35"/>
                <c:pt idx="0">
                  <c:v>AF</c:v>
                </c:pt>
                <c:pt idx="1">
                  <c:v>NP</c:v>
                </c:pt>
                <c:pt idx="2">
                  <c:v>BD</c:v>
                </c:pt>
                <c:pt idx="3">
                  <c:v>KH</c:v>
                </c:pt>
                <c:pt idx="4">
                  <c:v>TJ</c:v>
                </c:pt>
                <c:pt idx="5">
                  <c:v>KG</c:v>
                </c:pt>
                <c:pt idx="6">
                  <c:v>LA</c:v>
                </c:pt>
                <c:pt idx="7">
                  <c:v>PK</c:v>
                </c:pt>
                <c:pt idx="8">
                  <c:v>VN</c:v>
                </c:pt>
                <c:pt idx="9">
                  <c:v>IN</c:v>
                </c:pt>
                <c:pt idx="10">
                  <c:v>BT</c:v>
                </c:pt>
                <c:pt idx="11">
                  <c:v>PH</c:v>
                </c:pt>
                <c:pt idx="12">
                  <c:v>LK</c:v>
                </c:pt>
                <c:pt idx="13">
                  <c:v>ID</c:v>
                </c:pt>
                <c:pt idx="14">
                  <c:v>GE</c:v>
                </c:pt>
                <c:pt idx="15">
                  <c:v>TL</c:v>
                </c:pt>
                <c:pt idx="16">
                  <c:v>SY</c:v>
                </c:pt>
                <c:pt idx="17">
                  <c:v>AM</c:v>
                </c:pt>
                <c:pt idx="18">
                  <c:v>JO</c:v>
                </c:pt>
                <c:pt idx="19">
                  <c:v>TH</c:v>
                </c:pt>
                <c:pt idx="20">
                  <c:v>IR</c:v>
                </c:pt>
                <c:pt idx="21">
                  <c:v>AZ</c:v>
                </c:pt>
                <c:pt idx="22">
                  <c:v>MV</c:v>
                </c:pt>
                <c:pt idx="23">
                  <c:v>KZ</c:v>
                </c:pt>
                <c:pt idx="24">
                  <c:v>MY</c:v>
                </c:pt>
                <c:pt idx="25">
                  <c:v>LB</c:v>
                </c:pt>
                <c:pt idx="26">
                  <c:v>RU</c:v>
                </c:pt>
                <c:pt idx="27">
                  <c:v>BH</c:v>
                </c:pt>
                <c:pt idx="28">
                  <c:v>OM</c:v>
                </c:pt>
                <c:pt idx="29">
                  <c:v>KR</c:v>
                </c:pt>
                <c:pt idx="30">
                  <c:v>IL</c:v>
                </c:pt>
                <c:pt idx="31">
                  <c:v>CY</c:v>
                </c:pt>
                <c:pt idx="32">
                  <c:v>AE</c:v>
                </c:pt>
                <c:pt idx="33">
                  <c:v>KW</c:v>
                </c:pt>
                <c:pt idx="34">
                  <c:v>QA</c:v>
                </c:pt>
              </c:strCache>
            </c:strRef>
          </c:cat>
          <c:val>
            <c:numRef>
              <c:f>'DATA2 (BASE) (BYGNI)'!$V$2:$V$36</c:f>
              <c:numCache>
                <c:formatCode>_-* #,##0.00_-;\-* #,##0.00_-;_-* "-"??_-;_-@_-</c:formatCode>
                <c:ptCount val="35"/>
                <c:pt idx="0">
                  <c:v>5.3457073013338303E-2</c:v>
                </c:pt>
                <c:pt idx="1">
                  <c:v>6.0115649103282607</c:v>
                </c:pt>
                <c:pt idx="2">
                  <c:v>1.8647737469397404E-2</c:v>
                </c:pt>
                <c:pt idx="3">
                  <c:v>0</c:v>
                </c:pt>
                <c:pt idx="4">
                  <c:v>0</c:v>
                </c:pt>
                <c:pt idx="5">
                  <c:v>0</c:v>
                </c:pt>
                <c:pt idx="6">
                  <c:v>0</c:v>
                </c:pt>
                <c:pt idx="7">
                  <c:v>13.777320374245734</c:v>
                </c:pt>
                <c:pt idx="8">
                  <c:v>0.20658013668138991</c:v>
                </c:pt>
                <c:pt idx="9">
                  <c:v>8.447003966873126</c:v>
                </c:pt>
                <c:pt idx="10">
                  <c:v>6.2358985039397412</c:v>
                </c:pt>
                <c:pt idx="11">
                  <c:v>0</c:v>
                </c:pt>
                <c:pt idx="12">
                  <c:v>8.1800343979014318</c:v>
                </c:pt>
                <c:pt idx="13">
                  <c:v>0</c:v>
                </c:pt>
                <c:pt idx="14">
                  <c:v>0</c:v>
                </c:pt>
                <c:pt idx="15">
                  <c:v>0</c:v>
                </c:pt>
                <c:pt idx="16">
                  <c:v>0</c:v>
                </c:pt>
                <c:pt idx="17">
                  <c:v>6.6646450576658411E-3</c:v>
                </c:pt>
                <c:pt idx="18">
                  <c:v>0.37519073357924532</c:v>
                </c:pt>
                <c:pt idx="19">
                  <c:v>1.1226958743547313</c:v>
                </c:pt>
                <c:pt idx="20">
                  <c:v>0</c:v>
                </c:pt>
                <c:pt idx="21">
                  <c:v>1.7503381496977772</c:v>
                </c:pt>
                <c:pt idx="22">
                  <c:v>0</c:v>
                </c:pt>
                <c:pt idx="23">
                  <c:v>3.620037871165422</c:v>
                </c:pt>
                <c:pt idx="24">
                  <c:v>2.9542069978723102</c:v>
                </c:pt>
                <c:pt idx="25">
                  <c:v>0</c:v>
                </c:pt>
                <c:pt idx="26">
                  <c:v>0</c:v>
                </c:pt>
                <c:pt idx="27">
                  <c:v>0</c:v>
                </c:pt>
                <c:pt idx="28">
                  <c:v>0</c:v>
                </c:pt>
                <c:pt idx="29">
                  <c:v>0</c:v>
                </c:pt>
                <c:pt idx="30">
                  <c:v>0.16134437649569941</c:v>
                </c:pt>
                <c:pt idx="31">
                  <c:v>3.0117806252356387</c:v>
                </c:pt>
                <c:pt idx="32">
                  <c:v>1.0278761061946902</c:v>
                </c:pt>
                <c:pt idx="33">
                  <c:v>52.978152866242034</c:v>
                </c:pt>
                <c:pt idx="34">
                  <c:v>1.006310649369929</c:v>
                </c:pt>
              </c:numCache>
            </c:numRef>
          </c:val>
        </c:ser>
        <c:overlap val="100"/>
        <c:axId val="83950208"/>
        <c:axId val="83960576"/>
      </c:barChart>
      <c:catAx>
        <c:axId val="83950208"/>
        <c:scaling>
          <c:orientation val="minMax"/>
        </c:scaling>
        <c:axPos val="b"/>
        <c:title>
          <c:tx>
            <c:rich>
              <a:bodyPr/>
              <a:lstStyle/>
              <a:p>
                <a:pPr>
                  <a:defRPr sz="1500"/>
                </a:pPr>
                <a:r>
                  <a:rPr lang="en-US" sz="1500"/>
                  <a:t>Countries</a:t>
                </a:r>
                <a:endParaRPr lang="th-TH" sz="1500"/>
              </a:p>
            </c:rich>
          </c:tx>
          <c:layout/>
        </c:title>
        <c:tickLblPos val="nextTo"/>
        <c:txPr>
          <a:bodyPr/>
          <a:lstStyle/>
          <a:p>
            <a:pPr>
              <a:defRPr b="1"/>
            </a:pPr>
            <a:endParaRPr lang="th-TH"/>
          </a:p>
        </c:txPr>
        <c:crossAx val="83960576"/>
        <c:crosses val="autoZero"/>
        <c:auto val="1"/>
        <c:lblAlgn val="ctr"/>
        <c:lblOffset val="100"/>
      </c:catAx>
      <c:valAx>
        <c:axId val="83960576"/>
        <c:scaling>
          <c:orientation val="minMax"/>
        </c:scaling>
        <c:axPos val="l"/>
        <c:majorGridlines/>
        <c:title>
          <c:tx>
            <c:rich>
              <a:bodyPr rot="-5400000" vert="horz"/>
              <a:lstStyle/>
              <a:p>
                <a:pPr>
                  <a:defRPr sz="1500"/>
                </a:pPr>
                <a:r>
                  <a:rPr lang="en-US" sz="1500"/>
                  <a:t>Registered vehicles composition by vehicle categories</a:t>
                </a:r>
                <a:r>
                  <a:rPr lang="en-US" sz="1500" baseline="0"/>
                  <a:t> (WHO2013)</a:t>
                </a:r>
                <a:endParaRPr lang="th-TH" sz="1500"/>
              </a:p>
            </c:rich>
          </c:tx>
          <c:layout/>
        </c:title>
        <c:numFmt formatCode="0%" sourceLinked="1"/>
        <c:tickLblPos val="nextTo"/>
        <c:txPr>
          <a:bodyPr/>
          <a:lstStyle/>
          <a:p>
            <a:pPr>
              <a:defRPr b="1"/>
            </a:pPr>
            <a:endParaRPr lang="th-TH"/>
          </a:p>
        </c:txPr>
        <c:crossAx val="83950208"/>
        <c:crosses val="autoZero"/>
        <c:crossBetween val="between"/>
      </c:valAx>
    </c:plotArea>
    <c:legend>
      <c:legendPos val="b"/>
      <c:layout>
        <c:manualLayout>
          <c:xMode val="edge"/>
          <c:yMode val="edge"/>
          <c:x val="4.9228664550308512E-3"/>
          <c:y val="0.92696429630211175"/>
          <c:w val="0.99015415957325337"/>
          <c:h val="6.0520365428168271E-2"/>
        </c:manualLayout>
      </c:layout>
      <c:txPr>
        <a:bodyPr/>
        <a:lstStyle/>
        <a:p>
          <a:pPr>
            <a:defRPr sz="1200" b="1"/>
          </a:pPr>
          <a:endParaRPr lang="th-TH"/>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th-TH"/>
  <c:chart>
    <c:autoTitleDeleted val="1"/>
    <c:plotArea>
      <c:layout/>
      <c:barChart>
        <c:barDir val="col"/>
        <c:grouping val="percentStacked"/>
        <c:ser>
          <c:idx val="0"/>
          <c:order val="0"/>
          <c:tx>
            <c:strRef>
              <c:f>DATA2!$F$1</c:f>
              <c:strCache>
                <c:ptCount val="1"/>
                <c:pt idx="0">
                  <c:v>Drivers/
Passengers 
of 4-wheeled 
vehicles</c:v>
                </c:pt>
              </c:strCache>
            </c:strRef>
          </c:tx>
          <c:dLbls>
            <c:numFmt formatCode="#,##0.0" sourceLinked="0"/>
            <c:txPr>
              <a:bodyPr rot="-5400000" vert="horz"/>
              <a:lstStyle/>
              <a:p>
                <a:pPr>
                  <a:defRPr b="1"/>
                </a:pPr>
                <a:endParaRPr lang="th-TH"/>
              </a:p>
            </c:txPr>
            <c:dLblPos val="ctr"/>
            <c:showVal val="1"/>
          </c:dLbls>
          <c:cat>
            <c:strRef>
              <c:f>DATA2!$C$2:$C$30</c:f>
              <c:strCache>
                <c:ptCount val="29"/>
                <c:pt idx="0">
                  <c:v>BD</c:v>
                </c:pt>
                <c:pt idx="1">
                  <c:v>KH</c:v>
                </c:pt>
                <c:pt idx="2">
                  <c:v>TJ</c:v>
                </c:pt>
                <c:pt idx="3">
                  <c:v>KG</c:v>
                </c:pt>
                <c:pt idx="4">
                  <c:v>LA</c:v>
                </c:pt>
                <c:pt idx="5">
                  <c:v>PK</c:v>
                </c:pt>
                <c:pt idx="6">
                  <c:v>IN</c:v>
                </c:pt>
                <c:pt idx="7">
                  <c:v>BT</c:v>
                </c:pt>
                <c:pt idx="8">
                  <c:v>LK</c:v>
                </c:pt>
                <c:pt idx="9">
                  <c:v>ID</c:v>
                </c:pt>
                <c:pt idx="10">
                  <c:v>GE</c:v>
                </c:pt>
                <c:pt idx="11">
                  <c:v>SY</c:v>
                </c:pt>
                <c:pt idx="12">
                  <c:v>AM</c:v>
                </c:pt>
                <c:pt idx="13">
                  <c:v>JO</c:v>
                </c:pt>
                <c:pt idx="14">
                  <c:v>TH</c:v>
                </c:pt>
                <c:pt idx="15">
                  <c:v>IR</c:v>
                </c:pt>
                <c:pt idx="16">
                  <c:v>AZ</c:v>
                </c:pt>
                <c:pt idx="17">
                  <c:v>MV</c:v>
                </c:pt>
                <c:pt idx="18">
                  <c:v>KZ</c:v>
                </c:pt>
                <c:pt idx="19">
                  <c:v>MY</c:v>
                </c:pt>
                <c:pt idx="20">
                  <c:v>LB</c:v>
                </c:pt>
                <c:pt idx="21">
                  <c:v>RU</c:v>
                </c:pt>
                <c:pt idx="22">
                  <c:v>BH</c:v>
                </c:pt>
                <c:pt idx="23">
                  <c:v>OM</c:v>
                </c:pt>
                <c:pt idx="24">
                  <c:v>KR</c:v>
                </c:pt>
                <c:pt idx="25">
                  <c:v>IL</c:v>
                </c:pt>
                <c:pt idx="26">
                  <c:v>CY</c:v>
                </c:pt>
                <c:pt idx="27">
                  <c:v>AE</c:v>
                </c:pt>
                <c:pt idx="28">
                  <c:v>QA</c:v>
                </c:pt>
              </c:strCache>
            </c:strRef>
          </c:cat>
          <c:val>
            <c:numRef>
              <c:f>DATA2!$F$2:$F$30</c:f>
              <c:numCache>
                <c:formatCode>_-* #,##0.0_-;\-* #,##0.0_-;_-* "-"??_-;_-@_-</c:formatCode>
                <c:ptCount val="29"/>
                <c:pt idx="0">
                  <c:v>23.6</c:v>
                </c:pt>
                <c:pt idx="1">
                  <c:v>11.8</c:v>
                </c:pt>
                <c:pt idx="2">
                  <c:v>53</c:v>
                </c:pt>
                <c:pt idx="3">
                  <c:v>21.7</c:v>
                </c:pt>
                <c:pt idx="4">
                  <c:v>14.6</c:v>
                </c:pt>
                <c:pt idx="5">
                  <c:v>16.100000000000001</c:v>
                </c:pt>
                <c:pt idx="6">
                  <c:v>15.5</c:v>
                </c:pt>
                <c:pt idx="7">
                  <c:v>60.8</c:v>
                </c:pt>
                <c:pt idx="8">
                  <c:v>67.5</c:v>
                </c:pt>
                <c:pt idx="9">
                  <c:v>6.1</c:v>
                </c:pt>
                <c:pt idx="10">
                  <c:v>0</c:v>
                </c:pt>
                <c:pt idx="11">
                  <c:v>69.599999999999994</c:v>
                </c:pt>
                <c:pt idx="12" formatCode="_-* #,##0.00_-;\-* #,##0.00_-;_-* &quot;-&quot;??_-;_-@_-">
                  <c:v>54.1</c:v>
                </c:pt>
                <c:pt idx="13">
                  <c:v>64</c:v>
                </c:pt>
                <c:pt idx="14">
                  <c:v>13.3</c:v>
                </c:pt>
                <c:pt idx="15">
                  <c:v>47.5</c:v>
                </c:pt>
                <c:pt idx="16" formatCode="_-* #,##0.00_-;\-* #,##0.00_-;_-* &quot;-&quot;??_-;_-@_-">
                  <c:v>62.6</c:v>
                </c:pt>
                <c:pt idx="17">
                  <c:v>50</c:v>
                </c:pt>
                <c:pt idx="18">
                  <c:v>68.400000000000006</c:v>
                </c:pt>
                <c:pt idx="19">
                  <c:v>26</c:v>
                </c:pt>
                <c:pt idx="20">
                  <c:v>45.4</c:v>
                </c:pt>
                <c:pt idx="21">
                  <c:v>53</c:v>
                </c:pt>
                <c:pt idx="22">
                  <c:v>44</c:v>
                </c:pt>
                <c:pt idx="23">
                  <c:v>71.5</c:v>
                </c:pt>
                <c:pt idx="24">
                  <c:v>24.9</c:v>
                </c:pt>
                <c:pt idx="25">
                  <c:v>42.3</c:v>
                </c:pt>
                <c:pt idx="26">
                  <c:v>40</c:v>
                </c:pt>
                <c:pt idx="27">
                  <c:v>55.7</c:v>
                </c:pt>
                <c:pt idx="28">
                  <c:v>63.6</c:v>
                </c:pt>
              </c:numCache>
            </c:numRef>
          </c:val>
        </c:ser>
        <c:ser>
          <c:idx val="1"/>
          <c:order val="1"/>
          <c:tx>
            <c:strRef>
              <c:f>DATA2!$G$1</c:f>
              <c:strCache>
                <c:ptCount val="1"/>
                <c:pt idx="0">
                  <c:v>Drivers/
Passengers 
of mortorized 2- or 3- 
wheelers</c:v>
                </c:pt>
              </c:strCache>
            </c:strRef>
          </c:tx>
          <c:dLbls>
            <c:numFmt formatCode="#,##0.0" sourceLinked="0"/>
            <c:txPr>
              <a:bodyPr rot="-5400000" vert="horz"/>
              <a:lstStyle/>
              <a:p>
                <a:pPr>
                  <a:defRPr b="1">
                    <a:solidFill>
                      <a:srgbClr val="FFFF00"/>
                    </a:solidFill>
                  </a:defRPr>
                </a:pPr>
                <a:endParaRPr lang="th-TH"/>
              </a:p>
            </c:txPr>
            <c:dLblPos val="ctr"/>
            <c:showVal val="1"/>
          </c:dLbls>
          <c:cat>
            <c:strRef>
              <c:f>DATA2!$C$2:$C$30</c:f>
              <c:strCache>
                <c:ptCount val="29"/>
                <c:pt idx="0">
                  <c:v>BD</c:v>
                </c:pt>
                <c:pt idx="1">
                  <c:v>KH</c:v>
                </c:pt>
                <c:pt idx="2">
                  <c:v>TJ</c:v>
                </c:pt>
                <c:pt idx="3">
                  <c:v>KG</c:v>
                </c:pt>
                <c:pt idx="4">
                  <c:v>LA</c:v>
                </c:pt>
                <c:pt idx="5">
                  <c:v>PK</c:v>
                </c:pt>
                <c:pt idx="6">
                  <c:v>IN</c:v>
                </c:pt>
                <c:pt idx="7">
                  <c:v>BT</c:v>
                </c:pt>
                <c:pt idx="8">
                  <c:v>LK</c:v>
                </c:pt>
                <c:pt idx="9">
                  <c:v>ID</c:v>
                </c:pt>
                <c:pt idx="10">
                  <c:v>GE</c:v>
                </c:pt>
                <c:pt idx="11">
                  <c:v>SY</c:v>
                </c:pt>
                <c:pt idx="12">
                  <c:v>AM</c:v>
                </c:pt>
                <c:pt idx="13">
                  <c:v>JO</c:v>
                </c:pt>
                <c:pt idx="14">
                  <c:v>TH</c:v>
                </c:pt>
                <c:pt idx="15">
                  <c:v>IR</c:v>
                </c:pt>
                <c:pt idx="16">
                  <c:v>AZ</c:v>
                </c:pt>
                <c:pt idx="17">
                  <c:v>MV</c:v>
                </c:pt>
                <c:pt idx="18">
                  <c:v>KZ</c:v>
                </c:pt>
                <c:pt idx="19">
                  <c:v>MY</c:v>
                </c:pt>
                <c:pt idx="20">
                  <c:v>LB</c:v>
                </c:pt>
                <c:pt idx="21">
                  <c:v>RU</c:v>
                </c:pt>
                <c:pt idx="22">
                  <c:v>BH</c:v>
                </c:pt>
                <c:pt idx="23">
                  <c:v>OM</c:v>
                </c:pt>
                <c:pt idx="24">
                  <c:v>KR</c:v>
                </c:pt>
                <c:pt idx="25">
                  <c:v>IL</c:v>
                </c:pt>
                <c:pt idx="26">
                  <c:v>CY</c:v>
                </c:pt>
                <c:pt idx="27">
                  <c:v>AE</c:v>
                </c:pt>
                <c:pt idx="28">
                  <c:v>QA</c:v>
                </c:pt>
              </c:strCache>
            </c:strRef>
          </c:cat>
          <c:val>
            <c:numRef>
              <c:f>DATA2!$G$2:$G$30</c:f>
              <c:numCache>
                <c:formatCode>_-* #,##0.0_-;\-* #,##0.0_-;_-* "-"??_-;_-@_-</c:formatCode>
                <c:ptCount val="29"/>
                <c:pt idx="0">
                  <c:v>15.8</c:v>
                </c:pt>
                <c:pt idx="1">
                  <c:v>66.599999999999994</c:v>
                </c:pt>
                <c:pt idx="2">
                  <c:v>0</c:v>
                </c:pt>
                <c:pt idx="3">
                  <c:v>0.60000000000000009</c:v>
                </c:pt>
                <c:pt idx="4">
                  <c:v>74.400000000000006</c:v>
                </c:pt>
                <c:pt idx="5">
                  <c:v>38.6</c:v>
                </c:pt>
                <c:pt idx="6">
                  <c:v>32.4</c:v>
                </c:pt>
                <c:pt idx="7">
                  <c:v>2.5</c:v>
                </c:pt>
                <c:pt idx="8">
                  <c:v>0</c:v>
                </c:pt>
                <c:pt idx="9">
                  <c:v>35.700000000000003</c:v>
                </c:pt>
                <c:pt idx="10">
                  <c:v>0</c:v>
                </c:pt>
                <c:pt idx="11">
                  <c:v>0</c:v>
                </c:pt>
                <c:pt idx="12" formatCode="_-* #,##0.00_-;\-* #,##0.00_-;_-* &quot;-&quot;??_-;_-@_-">
                  <c:v>0</c:v>
                </c:pt>
                <c:pt idx="13">
                  <c:v>0</c:v>
                </c:pt>
                <c:pt idx="14">
                  <c:v>73.5</c:v>
                </c:pt>
                <c:pt idx="15">
                  <c:v>22.9</c:v>
                </c:pt>
                <c:pt idx="16" formatCode="_-* #,##0.00_-;\-* #,##0.00_-;_-* &quot;-&quot;??_-;_-@_-">
                  <c:v>0</c:v>
                </c:pt>
                <c:pt idx="17">
                  <c:v>33.300000000000011</c:v>
                </c:pt>
                <c:pt idx="18">
                  <c:v>2.4</c:v>
                </c:pt>
                <c:pt idx="19">
                  <c:v>58.7</c:v>
                </c:pt>
                <c:pt idx="20">
                  <c:v>18.600000000000001</c:v>
                </c:pt>
                <c:pt idx="21">
                  <c:v>6.7</c:v>
                </c:pt>
                <c:pt idx="22">
                  <c:v>1.3</c:v>
                </c:pt>
                <c:pt idx="23">
                  <c:v>2.9</c:v>
                </c:pt>
                <c:pt idx="24">
                  <c:v>19.7</c:v>
                </c:pt>
                <c:pt idx="25">
                  <c:v>12.2</c:v>
                </c:pt>
                <c:pt idx="26">
                  <c:v>35</c:v>
                </c:pt>
                <c:pt idx="27">
                  <c:v>2.7</c:v>
                </c:pt>
                <c:pt idx="28">
                  <c:v>3.1</c:v>
                </c:pt>
              </c:numCache>
            </c:numRef>
          </c:val>
        </c:ser>
        <c:ser>
          <c:idx val="2"/>
          <c:order val="2"/>
          <c:tx>
            <c:strRef>
              <c:f>DATA2!$H$1</c:f>
              <c:strCache>
                <c:ptCount val="1"/>
                <c:pt idx="0">
                  <c:v>Cyclist</c:v>
                </c:pt>
              </c:strCache>
            </c:strRef>
          </c:tx>
          <c:cat>
            <c:strRef>
              <c:f>DATA2!$C$2:$C$30</c:f>
              <c:strCache>
                <c:ptCount val="29"/>
                <c:pt idx="0">
                  <c:v>BD</c:v>
                </c:pt>
                <c:pt idx="1">
                  <c:v>KH</c:v>
                </c:pt>
                <c:pt idx="2">
                  <c:v>TJ</c:v>
                </c:pt>
                <c:pt idx="3">
                  <c:v>KG</c:v>
                </c:pt>
                <c:pt idx="4">
                  <c:v>LA</c:v>
                </c:pt>
                <c:pt idx="5">
                  <c:v>PK</c:v>
                </c:pt>
                <c:pt idx="6">
                  <c:v>IN</c:v>
                </c:pt>
                <c:pt idx="7">
                  <c:v>BT</c:v>
                </c:pt>
                <c:pt idx="8">
                  <c:v>LK</c:v>
                </c:pt>
                <c:pt idx="9">
                  <c:v>ID</c:v>
                </c:pt>
                <c:pt idx="10">
                  <c:v>GE</c:v>
                </c:pt>
                <c:pt idx="11">
                  <c:v>SY</c:v>
                </c:pt>
                <c:pt idx="12">
                  <c:v>AM</c:v>
                </c:pt>
                <c:pt idx="13">
                  <c:v>JO</c:v>
                </c:pt>
                <c:pt idx="14">
                  <c:v>TH</c:v>
                </c:pt>
                <c:pt idx="15">
                  <c:v>IR</c:v>
                </c:pt>
                <c:pt idx="16">
                  <c:v>AZ</c:v>
                </c:pt>
                <c:pt idx="17">
                  <c:v>MV</c:v>
                </c:pt>
                <c:pt idx="18">
                  <c:v>KZ</c:v>
                </c:pt>
                <c:pt idx="19">
                  <c:v>MY</c:v>
                </c:pt>
                <c:pt idx="20">
                  <c:v>LB</c:v>
                </c:pt>
                <c:pt idx="21">
                  <c:v>RU</c:v>
                </c:pt>
                <c:pt idx="22">
                  <c:v>BH</c:v>
                </c:pt>
                <c:pt idx="23">
                  <c:v>OM</c:v>
                </c:pt>
                <c:pt idx="24">
                  <c:v>KR</c:v>
                </c:pt>
                <c:pt idx="25">
                  <c:v>IL</c:v>
                </c:pt>
                <c:pt idx="26">
                  <c:v>CY</c:v>
                </c:pt>
                <c:pt idx="27">
                  <c:v>AE</c:v>
                </c:pt>
                <c:pt idx="28">
                  <c:v>QA</c:v>
                </c:pt>
              </c:strCache>
            </c:strRef>
          </c:cat>
          <c:val>
            <c:numRef>
              <c:f>DATA2!$H$2:$H$30</c:f>
              <c:numCache>
                <c:formatCode>_-* #,##0.0_-;\-* #,##0.0_-;_-* "-"??_-;_-@_-</c:formatCode>
                <c:ptCount val="29"/>
                <c:pt idx="0">
                  <c:v>2.8</c:v>
                </c:pt>
                <c:pt idx="1">
                  <c:v>4</c:v>
                </c:pt>
                <c:pt idx="2">
                  <c:v>4.5999999999999996</c:v>
                </c:pt>
                <c:pt idx="3">
                  <c:v>0.2</c:v>
                </c:pt>
                <c:pt idx="4">
                  <c:v>1.3</c:v>
                </c:pt>
                <c:pt idx="5">
                  <c:v>0</c:v>
                </c:pt>
                <c:pt idx="6">
                  <c:v>4.5999999999999996</c:v>
                </c:pt>
                <c:pt idx="7">
                  <c:v>0</c:v>
                </c:pt>
                <c:pt idx="8">
                  <c:v>0</c:v>
                </c:pt>
                <c:pt idx="9">
                  <c:v>1.7</c:v>
                </c:pt>
                <c:pt idx="10">
                  <c:v>0.30000000000000004</c:v>
                </c:pt>
                <c:pt idx="11">
                  <c:v>0</c:v>
                </c:pt>
                <c:pt idx="12" formatCode="_-* #,##0.00_-;\-* #,##0.00_-;_-* &quot;-&quot;??_-;_-@_-">
                  <c:v>0</c:v>
                </c:pt>
                <c:pt idx="13">
                  <c:v>0</c:v>
                </c:pt>
                <c:pt idx="14">
                  <c:v>3</c:v>
                </c:pt>
                <c:pt idx="15">
                  <c:v>0</c:v>
                </c:pt>
                <c:pt idx="16" formatCode="_-* #,##0.00_-;\-* #,##0.00_-;_-* &quot;-&quot;??_-;_-@_-">
                  <c:v>0.70000000000000007</c:v>
                </c:pt>
                <c:pt idx="17">
                  <c:v>0</c:v>
                </c:pt>
                <c:pt idx="18">
                  <c:v>0.4</c:v>
                </c:pt>
                <c:pt idx="19">
                  <c:v>2.8</c:v>
                </c:pt>
                <c:pt idx="20">
                  <c:v>0.60000000000000009</c:v>
                </c:pt>
                <c:pt idx="21">
                  <c:v>2.1</c:v>
                </c:pt>
                <c:pt idx="22">
                  <c:v>10.7</c:v>
                </c:pt>
                <c:pt idx="23">
                  <c:v>2.2000000000000002</c:v>
                </c:pt>
                <c:pt idx="24">
                  <c:v>5.3</c:v>
                </c:pt>
                <c:pt idx="25">
                  <c:v>5.0999999999999996</c:v>
                </c:pt>
                <c:pt idx="26">
                  <c:v>3.3</c:v>
                </c:pt>
                <c:pt idx="27">
                  <c:v>0.9</c:v>
                </c:pt>
                <c:pt idx="28">
                  <c:v>0.9</c:v>
                </c:pt>
              </c:numCache>
            </c:numRef>
          </c:val>
        </c:ser>
        <c:ser>
          <c:idx val="3"/>
          <c:order val="3"/>
          <c:tx>
            <c:strRef>
              <c:f>DATA2!$I$1</c:f>
              <c:strCache>
                <c:ptCount val="1"/>
                <c:pt idx="0">
                  <c:v>Pedestrians</c:v>
                </c:pt>
              </c:strCache>
            </c:strRef>
          </c:tx>
          <c:spPr>
            <a:solidFill>
              <a:schemeClr val="accent6">
                <a:lumMod val="40000"/>
                <a:lumOff val="60000"/>
              </a:schemeClr>
            </a:solidFill>
          </c:spPr>
          <c:cat>
            <c:strRef>
              <c:f>DATA2!$C$2:$C$30</c:f>
              <c:strCache>
                <c:ptCount val="29"/>
                <c:pt idx="0">
                  <c:v>BD</c:v>
                </c:pt>
                <c:pt idx="1">
                  <c:v>KH</c:v>
                </c:pt>
                <c:pt idx="2">
                  <c:v>TJ</c:v>
                </c:pt>
                <c:pt idx="3">
                  <c:v>KG</c:v>
                </c:pt>
                <c:pt idx="4">
                  <c:v>LA</c:v>
                </c:pt>
                <c:pt idx="5">
                  <c:v>PK</c:v>
                </c:pt>
                <c:pt idx="6">
                  <c:v>IN</c:v>
                </c:pt>
                <c:pt idx="7">
                  <c:v>BT</c:v>
                </c:pt>
                <c:pt idx="8">
                  <c:v>LK</c:v>
                </c:pt>
                <c:pt idx="9">
                  <c:v>ID</c:v>
                </c:pt>
                <c:pt idx="10">
                  <c:v>GE</c:v>
                </c:pt>
                <c:pt idx="11">
                  <c:v>SY</c:v>
                </c:pt>
                <c:pt idx="12">
                  <c:v>AM</c:v>
                </c:pt>
                <c:pt idx="13">
                  <c:v>JO</c:v>
                </c:pt>
                <c:pt idx="14">
                  <c:v>TH</c:v>
                </c:pt>
                <c:pt idx="15">
                  <c:v>IR</c:v>
                </c:pt>
                <c:pt idx="16">
                  <c:v>AZ</c:v>
                </c:pt>
                <c:pt idx="17">
                  <c:v>MV</c:v>
                </c:pt>
                <c:pt idx="18">
                  <c:v>KZ</c:v>
                </c:pt>
                <c:pt idx="19">
                  <c:v>MY</c:v>
                </c:pt>
                <c:pt idx="20">
                  <c:v>LB</c:v>
                </c:pt>
                <c:pt idx="21">
                  <c:v>RU</c:v>
                </c:pt>
                <c:pt idx="22">
                  <c:v>BH</c:v>
                </c:pt>
                <c:pt idx="23">
                  <c:v>OM</c:v>
                </c:pt>
                <c:pt idx="24">
                  <c:v>KR</c:v>
                </c:pt>
                <c:pt idx="25">
                  <c:v>IL</c:v>
                </c:pt>
                <c:pt idx="26">
                  <c:v>CY</c:v>
                </c:pt>
                <c:pt idx="27">
                  <c:v>AE</c:v>
                </c:pt>
                <c:pt idx="28">
                  <c:v>QA</c:v>
                </c:pt>
              </c:strCache>
            </c:strRef>
          </c:cat>
          <c:val>
            <c:numRef>
              <c:f>DATA2!$I$2:$I$30</c:f>
              <c:numCache>
                <c:formatCode>_-* #,##0.0_-;\-* #,##0.0_-;_-* "-"??_-;_-@_-</c:formatCode>
                <c:ptCount val="29"/>
                <c:pt idx="0">
                  <c:v>40.800000000000011</c:v>
                </c:pt>
                <c:pt idx="1">
                  <c:v>12</c:v>
                </c:pt>
                <c:pt idx="2">
                  <c:v>42.1</c:v>
                </c:pt>
                <c:pt idx="3">
                  <c:v>17.7</c:v>
                </c:pt>
                <c:pt idx="4">
                  <c:v>6.3</c:v>
                </c:pt>
                <c:pt idx="5">
                  <c:v>40.9</c:v>
                </c:pt>
                <c:pt idx="6">
                  <c:v>8.7000000000000011</c:v>
                </c:pt>
                <c:pt idx="7">
                  <c:v>5.0999999999999996</c:v>
                </c:pt>
                <c:pt idx="8">
                  <c:v>0</c:v>
                </c:pt>
                <c:pt idx="9">
                  <c:v>21.1</c:v>
                </c:pt>
                <c:pt idx="10">
                  <c:v>25</c:v>
                </c:pt>
                <c:pt idx="11">
                  <c:v>0</c:v>
                </c:pt>
                <c:pt idx="12" formatCode="_-* #,##0.00_-;\-* #,##0.00_-;_-* &quot;-&quot;??_-;_-@_-">
                  <c:v>43.9</c:v>
                </c:pt>
                <c:pt idx="13">
                  <c:v>32.5</c:v>
                </c:pt>
                <c:pt idx="14">
                  <c:v>7.8</c:v>
                </c:pt>
                <c:pt idx="15">
                  <c:v>28.6</c:v>
                </c:pt>
                <c:pt idx="16" formatCode="_-* #,##0.00_-;\-* #,##0.00_-;_-* &quot;-&quot;??_-;_-@_-">
                  <c:v>36</c:v>
                </c:pt>
                <c:pt idx="17">
                  <c:v>16.7</c:v>
                </c:pt>
                <c:pt idx="18">
                  <c:v>24.4</c:v>
                </c:pt>
                <c:pt idx="19">
                  <c:v>9.1</c:v>
                </c:pt>
                <c:pt idx="20">
                  <c:v>32.800000000000011</c:v>
                </c:pt>
                <c:pt idx="21">
                  <c:v>33.4</c:v>
                </c:pt>
                <c:pt idx="22">
                  <c:v>38.700000000000003</c:v>
                </c:pt>
                <c:pt idx="23">
                  <c:v>23.4</c:v>
                </c:pt>
                <c:pt idx="24">
                  <c:v>37.800000000000011</c:v>
                </c:pt>
                <c:pt idx="25">
                  <c:v>33.800000000000011</c:v>
                </c:pt>
                <c:pt idx="26">
                  <c:v>21.7</c:v>
                </c:pt>
                <c:pt idx="27">
                  <c:v>28.7</c:v>
                </c:pt>
                <c:pt idx="28">
                  <c:v>32.5</c:v>
                </c:pt>
              </c:numCache>
            </c:numRef>
          </c:val>
        </c:ser>
        <c:ser>
          <c:idx val="4"/>
          <c:order val="4"/>
          <c:tx>
            <c:strRef>
              <c:f>DATA2!$J$1</c:f>
              <c:strCache>
                <c:ptCount val="1"/>
                <c:pt idx="0">
                  <c:v>Other or unspecified user</c:v>
                </c:pt>
              </c:strCache>
            </c:strRef>
          </c:tx>
          <c:spPr>
            <a:solidFill>
              <a:schemeClr val="bg1">
                <a:lumMod val="85000"/>
              </a:schemeClr>
            </a:solidFill>
          </c:spPr>
          <c:cat>
            <c:strRef>
              <c:f>DATA2!$C$2:$C$30</c:f>
              <c:strCache>
                <c:ptCount val="29"/>
                <c:pt idx="0">
                  <c:v>BD</c:v>
                </c:pt>
                <c:pt idx="1">
                  <c:v>KH</c:v>
                </c:pt>
                <c:pt idx="2">
                  <c:v>TJ</c:v>
                </c:pt>
                <c:pt idx="3">
                  <c:v>KG</c:v>
                </c:pt>
                <c:pt idx="4">
                  <c:v>LA</c:v>
                </c:pt>
                <c:pt idx="5">
                  <c:v>PK</c:v>
                </c:pt>
                <c:pt idx="6">
                  <c:v>IN</c:v>
                </c:pt>
                <c:pt idx="7">
                  <c:v>BT</c:v>
                </c:pt>
                <c:pt idx="8">
                  <c:v>LK</c:v>
                </c:pt>
                <c:pt idx="9">
                  <c:v>ID</c:v>
                </c:pt>
                <c:pt idx="10">
                  <c:v>GE</c:v>
                </c:pt>
                <c:pt idx="11">
                  <c:v>SY</c:v>
                </c:pt>
                <c:pt idx="12">
                  <c:v>AM</c:v>
                </c:pt>
                <c:pt idx="13">
                  <c:v>JO</c:v>
                </c:pt>
                <c:pt idx="14">
                  <c:v>TH</c:v>
                </c:pt>
                <c:pt idx="15">
                  <c:v>IR</c:v>
                </c:pt>
                <c:pt idx="16">
                  <c:v>AZ</c:v>
                </c:pt>
                <c:pt idx="17">
                  <c:v>MV</c:v>
                </c:pt>
                <c:pt idx="18">
                  <c:v>KZ</c:v>
                </c:pt>
                <c:pt idx="19">
                  <c:v>MY</c:v>
                </c:pt>
                <c:pt idx="20">
                  <c:v>LB</c:v>
                </c:pt>
                <c:pt idx="21">
                  <c:v>RU</c:v>
                </c:pt>
                <c:pt idx="22">
                  <c:v>BH</c:v>
                </c:pt>
                <c:pt idx="23">
                  <c:v>OM</c:v>
                </c:pt>
                <c:pt idx="24">
                  <c:v>KR</c:v>
                </c:pt>
                <c:pt idx="25">
                  <c:v>IL</c:v>
                </c:pt>
                <c:pt idx="26">
                  <c:v>CY</c:v>
                </c:pt>
                <c:pt idx="27">
                  <c:v>AE</c:v>
                </c:pt>
                <c:pt idx="28">
                  <c:v>QA</c:v>
                </c:pt>
              </c:strCache>
            </c:strRef>
          </c:cat>
          <c:val>
            <c:numRef>
              <c:f>DATA2!$J$2:$J$30</c:f>
              <c:numCache>
                <c:formatCode>_-* #,##0.0_-;\-* #,##0.0_-;_-* "-"??_-;_-@_-</c:formatCode>
                <c:ptCount val="29"/>
                <c:pt idx="0">
                  <c:v>17</c:v>
                </c:pt>
                <c:pt idx="1">
                  <c:v>5.7</c:v>
                </c:pt>
                <c:pt idx="2">
                  <c:v>0.2</c:v>
                </c:pt>
                <c:pt idx="3">
                  <c:v>59.8</c:v>
                </c:pt>
                <c:pt idx="4">
                  <c:v>3.4</c:v>
                </c:pt>
                <c:pt idx="5">
                  <c:v>4.4000000000000004</c:v>
                </c:pt>
                <c:pt idx="6">
                  <c:v>38.700000000000003</c:v>
                </c:pt>
                <c:pt idx="7">
                  <c:v>31.7</c:v>
                </c:pt>
                <c:pt idx="8">
                  <c:v>32.5</c:v>
                </c:pt>
                <c:pt idx="9">
                  <c:v>35.4</c:v>
                </c:pt>
                <c:pt idx="10">
                  <c:v>74.7</c:v>
                </c:pt>
                <c:pt idx="11">
                  <c:v>30.4</c:v>
                </c:pt>
                <c:pt idx="12" formatCode="_-* #,##0.00_-;\-* #,##0.00_-;_-* &quot;-&quot;??_-;_-@_-">
                  <c:v>2</c:v>
                </c:pt>
                <c:pt idx="13">
                  <c:v>3.4</c:v>
                </c:pt>
                <c:pt idx="14">
                  <c:v>2.5</c:v>
                </c:pt>
                <c:pt idx="15">
                  <c:v>1.1000000000000001</c:v>
                </c:pt>
                <c:pt idx="16" formatCode="_-* #,##0.00_-;\-* #,##0.00_-;_-* &quot;-&quot;??_-;_-@_-">
                  <c:v>0.8</c:v>
                </c:pt>
                <c:pt idx="17">
                  <c:v>0</c:v>
                </c:pt>
                <c:pt idx="18">
                  <c:v>4.4000000000000004</c:v>
                </c:pt>
                <c:pt idx="19">
                  <c:v>3.4</c:v>
                </c:pt>
                <c:pt idx="20">
                  <c:v>2.7</c:v>
                </c:pt>
                <c:pt idx="21">
                  <c:v>4.8</c:v>
                </c:pt>
                <c:pt idx="22">
                  <c:v>5.3</c:v>
                </c:pt>
                <c:pt idx="23">
                  <c:v>0</c:v>
                </c:pt>
                <c:pt idx="24">
                  <c:v>12.3</c:v>
                </c:pt>
                <c:pt idx="25">
                  <c:v>6.5</c:v>
                </c:pt>
                <c:pt idx="26">
                  <c:v>0</c:v>
                </c:pt>
                <c:pt idx="27">
                  <c:v>12.1</c:v>
                </c:pt>
                <c:pt idx="28">
                  <c:v>0</c:v>
                </c:pt>
              </c:numCache>
            </c:numRef>
          </c:val>
        </c:ser>
        <c:overlap val="100"/>
        <c:axId val="84166144"/>
        <c:axId val="84168064"/>
      </c:barChart>
      <c:catAx>
        <c:axId val="84166144"/>
        <c:scaling>
          <c:orientation val="minMax"/>
        </c:scaling>
        <c:axPos val="b"/>
        <c:title>
          <c:tx>
            <c:rich>
              <a:bodyPr/>
              <a:lstStyle/>
              <a:p>
                <a:pPr>
                  <a:defRPr sz="1500"/>
                </a:pPr>
                <a:r>
                  <a:rPr lang="en-US" sz="1500"/>
                  <a:t>Countries</a:t>
                </a:r>
                <a:endParaRPr lang="th-TH" sz="1500"/>
              </a:p>
            </c:rich>
          </c:tx>
          <c:layout/>
        </c:title>
        <c:tickLblPos val="nextTo"/>
        <c:txPr>
          <a:bodyPr/>
          <a:lstStyle/>
          <a:p>
            <a:pPr>
              <a:defRPr b="1"/>
            </a:pPr>
            <a:endParaRPr lang="th-TH"/>
          </a:p>
        </c:txPr>
        <c:crossAx val="84168064"/>
        <c:crosses val="autoZero"/>
        <c:auto val="1"/>
        <c:lblAlgn val="ctr"/>
        <c:lblOffset val="100"/>
      </c:catAx>
      <c:valAx>
        <c:axId val="84168064"/>
        <c:scaling>
          <c:orientation val="minMax"/>
        </c:scaling>
        <c:axPos val="l"/>
        <c:majorGridlines/>
        <c:title>
          <c:tx>
            <c:rich>
              <a:bodyPr rot="-5400000" vert="horz"/>
              <a:lstStyle/>
              <a:p>
                <a:pPr>
                  <a:defRPr sz="1500"/>
                </a:pPr>
                <a:r>
                  <a:rPr lang="en-US" sz="1500"/>
                  <a:t>Percentage</a:t>
                </a:r>
                <a:r>
                  <a:rPr lang="en-US" sz="1500" baseline="0"/>
                  <a:t> of road user death(WHO2013)</a:t>
                </a:r>
              </a:p>
            </c:rich>
          </c:tx>
          <c:layout/>
        </c:title>
        <c:numFmt formatCode="0%" sourceLinked="1"/>
        <c:tickLblPos val="nextTo"/>
        <c:crossAx val="84166144"/>
        <c:crosses val="autoZero"/>
        <c:crossBetween val="between"/>
      </c:valAx>
    </c:plotArea>
    <c:legend>
      <c:legendPos val="b"/>
      <c:layout>
        <c:manualLayout>
          <c:xMode val="edge"/>
          <c:yMode val="edge"/>
          <c:x val="4.9228463888415664E-3"/>
          <c:y val="0.85863656213985662"/>
          <c:w val="0.99015415957325337"/>
          <c:h val="0.13352650533486818"/>
        </c:manualLayout>
      </c:layout>
      <c:txPr>
        <a:bodyPr/>
        <a:lstStyle/>
        <a:p>
          <a:pPr>
            <a:defRPr sz="1400" b="1"/>
          </a:pPr>
          <a:endParaRPr lang="th-TH"/>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th-TH"/>
  <c:style val="5"/>
  <c:chart>
    <c:plotArea>
      <c:layout/>
      <c:scatterChart>
        <c:scatterStyle val="lineMarker"/>
        <c:ser>
          <c:idx val="0"/>
          <c:order val="0"/>
          <c:tx>
            <c:v>WHO (2013)</c:v>
          </c:tx>
          <c:spPr>
            <a:ln w="28575">
              <a:noFill/>
            </a:ln>
          </c:spPr>
          <c:marker>
            <c:symbol val="diamond"/>
            <c:size val="10"/>
            <c:spPr>
              <a:solidFill>
                <a:schemeClr val="tx1"/>
              </a:solidFill>
            </c:spPr>
          </c:marker>
          <c:dLbls>
            <c:dLbl>
              <c:idx val="0"/>
              <c:layout/>
              <c:tx>
                <c:strRef>
                  <c:f>'DATA2 (BASE) (2)'!$C$2</c:f>
                  <c:strCache>
                    <c:ptCount val="1"/>
                    <c:pt idx="0">
                      <c:v>BH</c:v>
                    </c:pt>
                  </c:strCache>
                </c:strRef>
              </c:tx>
              <c:dLblPos val="t"/>
              <c:showVal val="1"/>
            </c:dLbl>
            <c:dLbl>
              <c:idx val="1"/>
              <c:layout/>
              <c:tx>
                <c:strRef>
                  <c:f>'DATA2 (BASE) (2)'!$C$3</c:f>
                  <c:strCache>
                    <c:ptCount val="1"/>
                    <c:pt idx="0">
                      <c:v>BD</c:v>
                    </c:pt>
                  </c:strCache>
                </c:strRef>
              </c:tx>
              <c:dLblPos val="t"/>
              <c:showVal val="1"/>
            </c:dLbl>
            <c:dLbl>
              <c:idx val="2"/>
              <c:layout/>
              <c:tx>
                <c:strRef>
                  <c:f>'DATA2 (BASE) (2)'!$C$4</c:f>
                  <c:strCache>
                    <c:ptCount val="1"/>
                    <c:pt idx="0">
                      <c:v>BT</c:v>
                    </c:pt>
                  </c:strCache>
                </c:strRef>
              </c:tx>
              <c:dLblPos val="t"/>
              <c:showVal val="1"/>
            </c:dLbl>
            <c:dLbl>
              <c:idx val="3"/>
              <c:layout/>
              <c:tx>
                <c:strRef>
                  <c:f>'DATA2 (BASE) (2)'!$C$5</c:f>
                  <c:strCache>
                    <c:ptCount val="1"/>
                    <c:pt idx="0">
                      <c:v>KH</c:v>
                    </c:pt>
                  </c:strCache>
                </c:strRef>
              </c:tx>
              <c:dLblPos val="t"/>
              <c:showVal val="1"/>
            </c:dLbl>
            <c:dLbl>
              <c:idx val="4"/>
              <c:layout/>
              <c:tx>
                <c:strRef>
                  <c:f>'DATA2 (BASE) (2)'!$C$6</c:f>
                  <c:strCache>
                    <c:ptCount val="1"/>
                    <c:pt idx="0">
                      <c:v>CY</c:v>
                    </c:pt>
                  </c:strCache>
                </c:strRef>
              </c:tx>
              <c:dLblPos val="t"/>
              <c:showVal val="1"/>
            </c:dLbl>
            <c:dLbl>
              <c:idx val="5"/>
              <c:layout/>
              <c:tx>
                <c:strRef>
                  <c:f>'DATA2 (BASE) (2)'!$C$7</c:f>
                  <c:strCache>
                    <c:ptCount val="1"/>
                    <c:pt idx="0">
                      <c:v>IN</c:v>
                    </c:pt>
                  </c:strCache>
                </c:strRef>
              </c:tx>
              <c:dLblPos val="t"/>
              <c:showVal val="1"/>
            </c:dLbl>
            <c:dLbl>
              <c:idx val="6"/>
              <c:layout/>
              <c:tx>
                <c:strRef>
                  <c:f>'DATA2 (BASE) (2)'!$C$8</c:f>
                  <c:strCache>
                    <c:ptCount val="1"/>
                    <c:pt idx="0">
                      <c:v>ID</c:v>
                    </c:pt>
                  </c:strCache>
                </c:strRef>
              </c:tx>
              <c:dLblPos val="t"/>
              <c:showVal val="1"/>
            </c:dLbl>
            <c:dLbl>
              <c:idx val="7"/>
              <c:layout/>
              <c:tx>
                <c:strRef>
                  <c:f>'DATA2 (BASE) (2)'!$C$9</c:f>
                  <c:strCache>
                    <c:ptCount val="1"/>
                    <c:pt idx="0">
                      <c:v>IR</c:v>
                    </c:pt>
                  </c:strCache>
                </c:strRef>
              </c:tx>
              <c:dLblPos val="t"/>
              <c:showVal val="1"/>
            </c:dLbl>
            <c:dLbl>
              <c:idx val="8"/>
              <c:layout/>
              <c:tx>
                <c:strRef>
                  <c:f>'DATA2 (BASE) (2)'!$C$10</c:f>
                  <c:strCache>
                    <c:ptCount val="1"/>
                    <c:pt idx="0">
                      <c:v>IL</c:v>
                    </c:pt>
                  </c:strCache>
                </c:strRef>
              </c:tx>
              <c:dLblPos val="t"/>
              <c:showVal val="1"/>
            </c:dLbl>
            <c:dLbl>
              <c:idx val="9"/>
              <c:layout/>
              <c:tx>
                <c:strRef>
                  <c:f>'DATA2 (BASE) (2)'!$C$11</c:f>
                  <c:strCache>
                    <c:ptCount val="1"/>
                    <c:pt idx="0">
                      <c:v>KZ</c:v>
                    </c:pt>
                  </c:strCache>
                </c:strRef>
              </c:tx>
              <c:dLblPos val="t"/>
              <c:showVal val="1"/>
            </c:dLbl>
            <c:dLbl>
              <c:idx val="10"/>
              <c:layout/>
              <c:tx>
                <c:strRef>
                  <c:f>'DATA2 (BASE) (2)'!$C$12</c:f>
                  <c:strCache>
                    <c:ptCount val="1"/>
                    <c:pt idx="0">
                      <c:v>KG</c:v>
                    </c:pt>
                  </c:strCache>
                </c:strRef>
              </c:tx>
              <c:dLblPos val="t"/>
              <c:showVal val="1"/>
            </c:dLbl>
            <c:dLbl>
              <c:idx val="11"/>
              <c:layout/>
              <c:tx>
                <c:strRef>
                  <c:f>'DATA2 (BASE) (2)'!$C$13</c:f>
                  <c:strCache>
                    <c:ptCount val="1"/>
                    <c:pt idx="0">
                      <c:v>LA</c:v>
                    </c:pt>
                  </c:strCache>
                </c:strRef>
              </c:tx>
              <c:dLblPos val="t"/>
              <c:showVal val="1"/>
            </c:dLbl>
            <c:dLbl>
              <c:idx val="12"/>
              <c:layout/>
              <c:tx>
                <c:strRef>
                  <c:f>'DATA2 (BASE) (2)'!$C$14</c:f>
                  <c:strCache>
                    <c:ptCount val="1"/>
                    <c:pt idx="0">
                      <c:v>LB</c:v>
                    </c:pt>
                  </c:strCache>
                </c:strRef>
              </c:tx>
              <c:dLblPos val="t"/>
              <c:showVal val="1"/>
            </c:dLbl>
            <c:dLbl>
              <c:idx val="13"/>
              <c:layout/>
              <c:tx>
                <c:strRef>
                  <c:f>'DATA2 (BASE) (2)'!$C$15</c:f>
                  <c:strCache>
                    <c:ptCount val="1"/>
                    <c:pt idx="0">
                      <c:v>MY</c:v>
                    </c:pt>
                  </c:strCache>
                </c:strRef>
              </c:tx>
              <c:dLblPos val="t"/>
              <c:showVal val="1"/>
            </c:dLbl>
            <c:dLbl>
              <c:idx val="14"/>
              <c:layout/>
              <c:tx>
                <c:strRef>
                  <c:f>'DATA2 (BASE) (2)'!$C$16</c:f>
                  <c:strCache>
                    <c:ptCount val="1"/>
                    <c:pt idx="0">
                      <c:v>MV</c:v>
                    </c:pt>
                  </c:strCache>
                </c:strRef>
              </c:tx>
              <c:dLblPos val="t"/>
              <c:showVal val="1"/>
            </c:dLbl>
            <c:dLbl>
              <c:idx val="15"/>
              <c:layout/>
              <c:tx>
                <c:strRef>
                  <c:f>'DATA2 (BASE) (2)'!$C$17</c:f>
                  <c:strCache>
                    <c:ptCount val="1"/>
                    <c:pt idx="0">
                      <c:v>MM</c:v>
                    </c:pt>
                  </c:strCache>
                </c:strRef>
              </c:tx>
              <c:dLblPos val="t"/>
              <c:showVal val="1"/>
            </c:dLbl>
            <c:dLbl>
              <c:idx val="16"/>
              <c:tx>
                <c:strRef>
                  <c:f>'DATA2 (BASE) (2)'!$C$18</c:f>
                  <c:strCache>
                    <c:ptCount val="1"/>
                    <c:pt idx="0">
                      <c:v>OM</c:v>
                    </c:pt>
                  </c:strCache>
                </c:strRef>
              </c:tx>
              <c:dLblPos val="t"/>
              <c:showVal val="1"/>
            </c:dLbl>
            <c:dLbl>
              <c:idx val="17"/>
              <c:layout/>
              <c:tx>
                <c:strRef>
                  <c:f>'DATA2 (BASE) (2)'!$C$19</c:f>
                  <c:strCache>
                    <c:ptCount val="1"/>
                    <c:pt idx="0">
                      <c:v>PK</c:v>
                    </c:pt>
                  </c:strCache>
                </c:strRef>
              </c:tx>
              <c:dLblPos val="t"/>
              <c:showVal val="1"/>
            </c:dLbl>
            <c:dLbl>
              <c:idx val="18"/>
              <c:layout/>
              <c:tx>
                <c:strRef>
                  <c:f>'DATA2 (BASE) (2)'!$C$20</c:f>
                  <c:strCache>
                    <c:ptCount val="1"/>
                    <c:pt idx="0">
                      <c:v>QA</c:v>
                    </c:pt>
                  </c:strCache>
                </c:strRef>
              </c:tx>
              <c:dLblPos val="t"/>
              <c:showVal val="1"/>
            </c:dLbl>
            <c:dLbl>
              <c:idx val="19"/>
              <c:layout/>
              <c:tx>
                <c:strRef>
                  <c:f>'DATA2 (BASE) (2)'!$C$21</c:f>
                  <c:strCache>
                    <c:ptCount val="1"/>
                    <c:pt idx="0">
                      <c:v>KR</c:v>
                    </c:pt>
                  </c:strCache>
                </c:strRef>
              </c:tx>
              <c:dLblPos val="t"/>
              <c:showVal val="1"/>
            </c:dLbl>
            <c:dLbl>
              <c:idx val="20"/>
              <c:layout/>
              <c:tx>
                <c:strRef>
                  <c:f>'DATA2 (BASE) (2)'!$C$22</c:f>
                  <c:strCache>
                    <c:ptCount val="1"/>
                    <c:pt idx="0">
                      <c:v>RU</c:v>
                    </c:pt>
                  </c:strCache>
                </c:strRef>
              </c:tx>
              <c:dLblPos val="t"/>
              <c:showVal val="1"/>
            </c:dLbl>
            <c:dLbl>
              <c:idx val="21"/>
              <c:layout/>
              <c:tx>
                <c:strRef>
                  <c:f>'DATA2 (BASE) (2)'!$C$23</c:f>
                  <c:strCache>
                    <c:ptCount val="1"/>
                    <c:pt idx="0">
                      <c:v>TH</c:v>
                    </c:pt>
                  </c:strCache>
                </c:strRef>
              </c:tx>
              <c:dLblPos val="t"/>
              <c:showVal val="1"/>
            </c:dLbl>
            <c:dLbl>
              <c:idx val="22"/>
              <c:layout/>
              <c:tx>
                <c:strRef>
                  <c:f>'DATA2 (BASE) (2)'!$C$24</c:f>
                  <c:strCache>
                    <c:ptCount val="1"/>
                    <c:pt idx="0">
                      <c:v>AE</c:v>
                    </c:pt>
                  </c:strCache>
                </c:strRef>
              </c:tx>
              <c:dLblPos val="t"/>
              <c:showVal val="1"/>
            </c:dLbl>
            <c:txPr>
              <a:bodyPr/>
              <a:lstStyle/>
              <a:p>
                <a:pPr>
                  <a:defRPr sz="800" b="1"/>
                </a:pPr>
                <a:endParaRPr lang="th-TH"/>
              </a:p>
            </c:txPr>
            <c:showVal val="1"/>
          </c:dLbls>
          <c:trendline>
            <c:trendlineType val="power"/>
            <c:dispRSqr val="1"/>
            <c:trendlineLbl>
              <c:layout>
                <c:manualLayout>
                  <c:x val="9.7824055826103446E-3"/>
                  <c:y val="0.15597067863189942"/>
                </c:manualLayout>
              </c:layout>
              <c:numFmt formatCode="General" sourceLinked="0"/>
              <c:txPr>
                <a:bodyPr/>
                <a:lstStyle/>
                <a:p>
                  <a:pPr>
                    <a:defRPr sz="1400" b="1"/>
                  </a:pPr>
                  <a:endParaRPr lang="th-TH"/>
                </a:p>
              </c:txPr>
            </c:trendlineLbl>
          </c:trendline>
          <c:xVal>
            <c:numRef>
              <c:f>'DATA2 (BASE) (2)'!$S$2:$S$24</c:f>
              <c:numCache>
                <c:formatCode>_-* #,##0.00_-;\-* #,##0.00_-;_-* "-"??_-;_-@_-</c:formatCode>
                <c:ptCount val="23"/>
                <c:pt idx="0">
                  <c:v>1.6772182721340216</c:v>
                </c:pt>
                <c:pt idx="1">
                  <c:v>60.047068612596014</c:v>
                </c:pt>
                <c:pt idx="2">
                  <c:v>15.783262175014752</c:v>
                </c:pt>
                <c:pt idx="3">
                  <c:v>83.04206117229657</c:v>
                </c:pt>
                <c:pt idx="4">
                  <c:v>7.5889744503493901</c:v>
                </c:pt>
                <c:pt idx="5">
                  <c:v>71.683833252140019</c:v>
                </c:pt>
                <c:pt idx="6">
                  <c:v>82.749085258624319</c:v>
                </c:pt>
                <c:pt idx="7">
                  <c:v>39.311131912682896</c:v>
                </c:pt>
                <c:pt idx="8">
                  <c:v>4.4554556117908692</c:v>
                </c:pt>
                <c:pt idx="9">
                  <c:v>1.9724206345543307</c:v>
                </c:pt>
                <c:pt idx="10">
                  <c:v>1.7996160942939341</c:v>
                </c:pt>
                <c:pt idx="11">
                  <c:v>80.554982811056405</c:v>
                </c:pt>
                <c:pt idx="12">
                  <c:v>5.0187515812020154</c:v>
                </c:pt>
                <c:pt idx="13">
                  <c:v>46.768589050286629</c:v>
                </c:pt>
                <c:pt idx="14">
                  <c:v>82.104611204347506</c:v>
                </c:pt>
                <c:pt idx="15">
                  <c:v>82.137366389886878</c:v>
                </c:pt>
                <c:pt idx="16">
                  <c:v>0.45658409938413386</c:v>
                </c:pt>
                <c:pt idx="17">
                  <c:v>57.391256512461062</c:v>
                </c:pt>
                <c:pt idx="18">
                  <c:v>1.5229859538014341</c:v>
                </c:pt>
                <c:pt idx="19">
                  <c:v>9.2612995043929249</c:v>
                </c:pt>
                <c:pt idx="20">
                  <c:v>6.1487889573651531</c:v>
                </c:pt>
                <c:pt idx="21">
                  <c:v>60.813206917970255</c:v>
                </c:pt>
                <c:pt idx="22">
                  <c:v>1.2985840707964602</c:v>
                </c:pt>
              </c:numCache>
            </c:numRef>
          </c:xVal>
          <c:yVal>
            <c:numRef>
              <c:f>'DATA2 (BASE) (2)'!$G$2:$G$24</c:f>
              <c:numCache>
                <c:formatCode>_-* #,##0.0_-;\-* #,##0.0_-;_-* "-"??_-;_-@_-</c:formatCode>
                <c:ptCount val="23"/>
                <c:pt idx="0">
                  <c:v>1.3</c:v>
                </c:pt>
                <c:pt idx="1">
                  <c:v>15.8</c:v>
                </c:pt>
                <c:pt idx="2">
                  <c:v>2.5</c:v>
                </c:pt>
                <c:pt idx="3">
                  <c:v>66.599999999999994</c:v>
                </c:pt>
                <c:pt idx="4">
                  <c:v>35</c:v>
                </c:pt>
                <c:pt idx="5">
                  <c:v>32.4</c:v>
                </c:pt>
                <c:pt idx="6">
                  <c:v>35.700000000000003</c:v>
                </c:pt>
                <c:pt idx="7">
                  <c:v>22.9</c:v>
                </c:pt>
                <c:pt idx="8">
                  <c:v>12.2</c:v>
                </c:pt>
                <c:pt idx="9">
                  <c:v>2.4</c:v>
                </c:pt>
                <c:pt idx="10">
                  <c:v>0.60000000000000009</c:v>
                </c:pt>
                <c:pt idx="11">
                  <c:v>74.400000000000006</c:v>
                </c:pt>
                <c:pt idx="12">
                  <c:v>18.600000000000001</c:v>
                </c:pt>
                <c:pt idx="13">
                  <c:v>58.7</c:v>
                </c:pt>
                <c:pt idx="14">
                  <c:v>33.300000000000011</c:v>
                </c:pt>
                <c:pt idx="15">
                  <c:v>22.9</c:v>
                </c:pt>
                <c:pt idx="16">
                  <c:v>2.9</c:v>
                </c:pt>
                <c:pt idx="17">
                  <c:v>38.6</c:v>
                </c:pt>
                <c:pt idx="18">
                  <c:v>3.1</c:v>
                </c:pt>
                <c:pt idx="19">
                  <c:v>19.7</c:v>
                </c:pt>
                <c:pt idx="20">
                  <c:v>6.7</c:v>
                </c:pt>
                <c:pt idx="21">
                  <c:v>73.5</c:v>
                </c:pt>
                <c:pt idx="22">
                  <c:v>2.7</c:v>
                </c:pt>
              </c:numCache>
            </c:numRef>
          </c:yVal>
        </c:ser>
        <c:ser>
          <c:idx val="1"/>
          <c:order val="1"/>
          <c:tx>
            <c:v>WHO (2009)</c:v>
          </c:tx>
          <c:spPr>
            <a:ln w="28575">
              <a:noFill/>
            </a:ln>
          </c:spPr>
          <c:marker>
            <c:symbol val="circle"/>
            <c:size val="7"/>
            <c:spPr>
              <a:solidFill>
                <a:srgbClr val="FF0000"/>
              </a:solidFill>
              <a:ln>
                <a:solidFill>
                  <a:srgbClr val="FF0000"/>
                </a:solidFill>
              </a:ln>
            </c:spPr>
          </c:marker>
          <c:dLbls>
            <c:dLbl>
              <c:idx val="0"/>
              <c:layout/>
              <c:tx>
                <c:strRef>
                  <c:f>'DATA2 (BASE) (2)'!$C$27</c:f>
                  <c:strCache>
                    <c:ptCount val="1"/>
                    <c:pt idx="0">
                      <c:v>MM</c:v>
                    </c:pt>
                  </c:strCache>
                </c:strRef>
              </c:tx>
              <c:dLblPos val="l"/>
              <c:showVal val="1"/>
            </c:dLbl>
            <c:dLbl>
              <c:idx val="1"/>
              <c:layout/>
              <c:tx>
                <c:strRef>
                  <c:f>'DATA2 (BASE) (2)'!$C$28</c:f>
                  <c:strCache>
                    <c:ptCount val="1"/>
                    <c:pt idx="0">
                      <c:v>TJ</c:v>
                    </c:pt>
                  </c:strCache>
                </c:strRef>
              </c:tx>
              <c:dLblPos val="l"/>
              <c:showVal val="1"/>
            </c:dLbl>
            <c:dLbl>
              <c:idx val="2"/>
              <c:layout/>
              <c:tx>
                <c:strRef>
                  <c:f>'DATA2 (BASE) (2)'!$C$29</c:f>
                  <c:strCache>
                    <c:ptCount val="1"/>
                    <c:pt idx="0">
                      <c:v>BD</c:v>
                    </c:pt>
                  </c:strCache>
                </c:strRef>
              </c:tx>
              <c:dLblPos val="l"/>
              <c:showVal val="1"/>
            </c:dLbl>
            <c:dLbl>
              <c:idx val="3"/>
              <c:layout/>
              <c:tx>
                <c:strRef>
                  <c:f>'DATA2 (BASE) (2)'!$C$30</c:f>
                  <c:strCache>
                    <c:ptCount val="1"/>
                    <c:pt idx="0">
                      <c:v>KH</c:v>
                    </c:pt>
                  </c:strCache>
                </c:strRef>
              </c:tx>
              <c:dLblPos val="l"/>
              <c:showVal val="1"/>
            </c:dLbl>
            <c:dLbl>
              <c:idx val="4"/>
              <c:layout/>
              <c:tx>
                <c:strRef>
                  <c:f>'DATA2 (BASE) (2)'!$C$31</c:f>
                  <c:strCache>
                    <c:ptCount val="1"/>
                    <c:pt idx="0">
                      <c:v>IN</c:v>
                    </c:pt>
                  </c:strCache>
                </c:strRef>
              </c:tx>
              <c:dLblPos val="l"/>
              <c:showVal val="1"/>
            </c:dLbl>
            <c:dLbl>
              <c:idx val="5"/>
              <c:layout/>
              <c:tx>
                <c:strRef>
                  <c:f>'DATA2 (BASE) (2)'!$C$32</c:f>
                  <c:strCache>
                    <c:ptCount val="1"/>
                    <c:pt idx="0">
                      <c:v>MN</c:v>
                    </c:pt>
                  </c:strCache>
                </c:strRef>
              </c:tx>
              <c:dLblPos val="l"/>
              <c:showVal val="1"/>
            </c:dLbl>
            <c:dLbl>
              <c:idx val="6"/>
              <c:layout/>
              <c:tx>
                <c:strRef>
                  <c:f>'DATA2 (BASE) (2)'!$C$33</c:f>
                  <c:strCache>
                    <c:ptCount val="1"/>
                    <c:pt idx="0">
                      <c:v>LK</c:v>
                    </c:pt>
                  </c:strCache>
                </c:strRef>
              </c:tx>
              <c:dLblPos val="l"/>
              <c:showVal val="1"/>
            </c:dLbl>
            <c:dLbl>
              <c:idx val="7"/>
              <c:layout/>
              <c:tx>
                <c:strRef>
                  <c:f>'DATA2 (BASE) (2)'!$C$34</c:f>
                  <c:strCache>
                    <c:ptCount val="1"/>
                    <c:pt idx="0">
                      <c:v>ID</c:v>
                    </c:pt>
                  </c:strCache>
                </c:strRef>
              </c:tx>
              <c:dLblPos val="l"/>
              <c:showVal val="1"/>
            </c:dLbl>
            <c:dLbl>
              <c:idx val="8"/>
              <c:layout/>
              <c:tx>
                <c:strRef>
                  <c:f>'DATA2 (BASE) (2)'!$C$35</c:f>
                  <c:strCache>
                    <c:ptCount val="1"/>
                    <c:pt idx="0">
                      <c:v>AZ</c:v>
                    </c:pt>
                  </c:strCache>
                </c:strRef>
              </c:tx>
              <c:dLblPos val="l"/>
              <c:showVal val="1"/>
            </c:dLbl>
            <c:dLbl>
              <c:idx val="9"/>
              <c:layout/>
              <c:tx>
                <c:strRef>
                  <c:f>'DATA2 (BASE) (2)'!$C$36</c:f>
                  <c:strCache>
                    <c:ptCount val="1"/>
                    <c:pt idx="0">
                      <c:v>JO</c:v>
                    </c:pt>
                  </c:strCache>
                </c:strRef>
              </c:tx>
              <c:dLblPos val="l"/>
              <c:showVal val="1"/>
            </c:dLbl>
            <c:dLbl>
              <c:idx val="10"/>
              <c:layout/>
              <c:tx>
                <c:strRef>
                  <c:f>'DATA2 (BASE) (2)'!$C$37</c:f>
                  <c:strCache>
                    <c:ptCount val="1"/>
                    <c:pt idx="0">
                      <c:v>MV</c:v>
                    </c:pt>
                  </c:strCache>
                </c:strRef>
              </c:tx>
              <c:dLblPos val="l"/>
              <c:showVal val="1"/>
            </c:dLbl>
            <c:dLbl>
              <c:idx val="11"/>
              <c:layout/>
              <c:tx>
                <c:strRef>
                  <c:f>'DATA2 (BASE) (2)'!$C$38</c:f>
                  <c:strCache>
                    <c:ptCount val="1"/>
                    <c:pt idx="0">
                      <c:v>TH</c:v>
                    </c:pt>
                  </c:strCache>
                </c:strRef>
              </c:tx>
              <c:dLblPos val="l"/>
              <c:showVal val="1"/>
            </c:dLbl>
            <c:dLbl>
              <c:idx val="12"/>
              <c:layout/>
              <c:tx>
                <c:strRef>
                  <c:f>'DATA2 (BASE) (2)'!$C$39</c:f>
                  <c:strCache>
                    <c:ptCount val="1"/>
                    <c:pt idx="0">
                      <c:v>IR</c:v>
                    </c:pt>
                  </c:strCache>
                </c:strRef>
              </c:tx>
              <c:dLblPos val="l"/>
              <c:showVal val="1"/>
            </c:dLbl>
            <c:dLbl>
              <c:idx val="13"/>
              <c:layout/>
              <c:tx>
                <c:strRef>
                  <c:f>'DATA2 (BASE) (2)'!$C$40</c:f>
                  <c:strCache>
                    <c:ptCount val="1"/>
                    <c:pt idx="0">
                      <c:v>MY</c:v>
                    </c:pt>
                  </c:strCache>
                </c:strRef>
              </c:tx>
              <c:dLblPos val="l"/>
              <c:showVal val="1"/>
            </c:dLbl>
            <c:dLbl>
              <c:idx val="14"/>
              <c:layout/>
              <c:tx>
                <c:strRef>
                  <c:f>'DATA2 (BASE) (2)'!$C$41</c:f>
                  <c:strCache>
                    <c:ptCount val="1"/>
                    <c:pt idx="0">
                      <c:v>RU</c:v>
                    </c:pt>
                  </c:strCache>
                </c:strRef>
              </c:tx>
              <c:dLblPos val="l"/>
              <c:showVal val="1"/>
            </c:dLbl>
            <c:dLbl>
              <c:idx val="15"/>
              <c:layout/>
              <c:tx>
                <c:strRef>
                  <c:f>'DATA2 (BASE) (2)'!$C$42</c:f>
                  <c:strCache>
                    <c:ptCount val="1"/>
                    <c:pt idx="0">
                      <c:v>KR</c:v>
                    </c:pt>
                  </c:strCache>
                </c:strRef>
              </c:tx>
              <c:dLblPos val="l"/>
              <c:showVal val="1"/>
            </c:dLbl>
            <c:dLbl>
              <c:idx val="16"/>
              <c:layout/>
              <c:tx>
                <c:strRef>
                  <c:f>'DATA2 (BASE) (2)'!$C$43</c:f>
                  <c:strCache>
                    <c:ptCount val="1"/>
                    <c:pt idx="0">
                      <c:v>BH</c:v>
                    </c:pt>
                  </c:strCache>
                </c:strRef>
              </c:tx>
              <c:dLblPos val="l"/>
              <c:showVal val="1"/>
            </c:dLbl>
            <c:dLbl>
              <c:idx val="17"/>
              <c:layout/>
              <c:tx>
                <c:strRef>
                  <c:f>'DATA2 (BASE) (2)'!$C$44</c:f>
                  <c:strCache>
                    <c:ptCount val="1"/>
                    <c:pt idx="0">
                      <c:v>IL</c:v>
                    </c:pt>
                  </c:strCache>
                </c:strRef>
              </c:tx>
              <c:dLblPos val="l"/>
              <c:showVal val="1"/>
            </c:dLbl>
            <c:dLbl>
              <c:idx val="18"/>
              <c:layout/>
              <c:tx>
                <c:strRef>
                  <c:f>'DATA2 (BASE) (2)'!$C$45</c:f>
                  <c:strCache>
                    <c:ptCount val="1"/>
                    <c:pt idx="0">
                      <c:v>CY</c:v>
                    </c:pt>
                  </c:strCache>
                </c:strRef>
              </c:tx>
              <c:dLblPos val="l"/>
              <c:showVal val="1"/>
            </c:dLbl>
            <c:dLbl>
              <c:idx val="19"/>
              <c:layout/>
              <c:tx>
                <c:strRef>
                  <c:f>'DATA2 (BASE) (2)'!$C$46</c:f>
                  <c:strCache>
                    <c:ptCount val="1"/>
                    <c:pt idx="0">
                      <c:v>BN</c:v>
                    </c:pt>
                  </c:strCache>
                </c:strRef>
              </c:tx>
              <c:dLblPos val="l"/>
              <c:showVal val="1"/>
            </c:dLbl>
            <c:dLbl>
              <c:idx val="20"/>
              <c:layout/>
              <c:tx>
                <c:strRef>
                  <c:f>'DATA2 (BASE) (2)'!$C$47</c:f>
                  <c:strCache>
                    <c:ptCount val="1"/>
                    <c:pt idx="0">
                      <c:v>SG</c:v>
                    </c:pt>
                  </c:strCache>
                </c:strRef>
              </c:tx>
              <c:dLblPos val="l"/>
              <c:showVal val="1"/>
            </c:dLbl>
            <c:dLbl>
              <c:idx val="21"/>
              <c:layout/>
              <c:tx>
                <c:strRef>
                  <c:f>'DATA2 (BASE) (2)'!$C$48</c:f>
                  <c:strCache>
                    <c:ptCount val="1"/>
                    <c:pt idx="0">
                      <c:v>JP</c:v>
                    </c:pt>
                  </c:strCache>
                </c:strRef>
              </c:tx>
              <c:dLblPos val="l"/>
              <c:showVal val="1"/>
            </c:dLbl>
            <c:dLbl>
              <c:idx val="22"/>
              <c:layout/>
              <c:tx>
                <c:strRef>
                  <c:f>'DATA2 (BASE) (2)'!$C$49</c:f>
                  <c:strCache>
                    <c:ptCount val="1"/>
                    <c:pt idx="0">
                      <c:v>AE</c:v>
                    </c:pt>
                  </c:strCache>
                </c:strRef>
              </c:tx>
              <c:dLblPos val="l"/>
              <c:showVal val="1"/>
            </c:dLbl>
            <c:txPr>
              <a:bodyPr/>
              <a:lstStyle/>
              <a:p>
                <a:pPr>
                  <a:defRPr sz="800" b="1">
                    <a:solidFill>
                      <a:srgbClr val="FF0000"/>
                    </a:solidFill>
                  </a:defRPr>
                </a:pPr>
                <a:endParaRPr lang="th-TH"/>
              </a:p>
            </c:txPr>
            <c:showVal val="1"/>
          </c:dLbls>
          <c:trendline>
            <c:spPr>
              <a:ln>
                <a:solidFill>
                  <a:srgbClr val="FF0000"/>
                </a:solidFill>
              </a:ln>
            </c:spPr>
            <c:trendlineType val="power"/>
            <c:dispRSqr val="1"/>
            <c:trendlineLbl>
              <c:layout>
                <c:manualLayout>
                  <c:x val="-9.0573990724750669E-2"/>
                  <c:y val="0.12723582329984787"/>
                </c:manualLayout>
              </c:layout>
              <c:numFmt formatCode="General" sourceLinked="0"/>
              <c:txPr>
                <a:bodyPr/>
                <a:lstStyle/>
                <a:p>
                  <a:pPr>
                    <a:defRPr sz="1400" b="1">
                      <a:solidFill>
                        <a:srgbClr val="FF0000"/>
                      </a:solidFill>
                    </a:defRPr>
                  </a:pPr>
                  <a:endParaRPr lang="th-TH"/>
                </a:p>
              </c:txPr>
            </c:trendlineLbl>
          </c:trendline>
          <c:xVal>
            <c:numRef>
              <c:f>'DATA2 (BASE) (2)'!$S$27:$S$49</c:f>
              <c:numCache>
                <c:formatCode>_-* #,##0.0_-;\-* #,##0.0_-;_-* "-"??_-;_-@_-</c:formatCode>
                <c:ptCount val="23"/>
                <c:pt idx="0">
                  <c:v>65</c:v>
                </c:pt>
                <c:pt idx="1">
                  <c:v>4</c:v>
                </c:pt>
                <c:pt idx="2">
                  <c:v>62</c:v>
                </c:pt>
                <c:pt idx="3">
                  <c:v>84</c:v>
                </c:pt>
                <c:pt idx="4">
                  <c:v>71</c:v>
                </c:pt>
                <c:pt idx="5">
                  <c:v>1</c:v>
                </c:pt>
                <c:pt idx="6">
                  <c:v>63</c:v>
                </c:pt>
                <c:pt idx="7">
                  <c:v>73</c:v>
                </c:pt>
                <c:pt idx="8">
                  <c:v>1</c:v>
                </c:pt>
                <c:pt idx="9">
                  <c:v>1</c:v>
                </c:pt>
                <c:pt idx="10">
                  <c:v>79</c:v>
                </c:pt>
                <c:pt idx="11">
                  <c:v>63</c:v>
                </c:pt>
                <c:pt idx="12">
                  <c:v>37</c:v>
                </c:pt>
                <c:pt idx="13">
                  <c:v>47</c:v>
                </c:pt>
                <c:pt idx="14">
                  <c:v>8</c:v>
                </c:pt>
                <c:pt idx="15">
                  <c:v>10</c:v>
                </c:pt>
                <c:pt idx="16">
                  <c:v>1</c:v>
                </c:pt>
                <c:pt idx="17">
                  <c:v>4</c:v>
                </c:pt>
                <c:pt idx="18">
                  <c:v>7</c:v>
                </c:pt>
                <c:pt idx="19">
                  <c:v>4</c:v>
                </c:pt>
                <c:pt idx="20">
                  <c:v>17</c:v>
                </c:pt>
                <c:pt idx="21">
                  <c:v>14</c:v>
                </c:pt>
                <c:pt idx="22">
                  <c:v>1</c:v>
                </c:pt>
              </c:numCache>
            </c:numRef>
          </c:xVal>
          <c:yVal>
            <c:numRef>
              <c:f>'DATA2 (BASE) (2)'!$G$27:$G$49</c:f>
              <c:numCache>
                <c:formatCode>_-* #,##0.0_-;\-* #,##0.0_-;_-* "-"??_-;_-@_-</c:formatCode>
                <c:ptCount val="23"/>
                <c:pt idx="0">
                  <c:v>9.6</c:v>
                </c:pt>
                <c:pt idx="1">
                  <c:v>1.1000000000000001</c:v>
                </c:pt>
                <c:pt idx="2">
                  <c:v>8.2000000000000011</c:v>
                </c:pt>
                <c:pt idx="3">
                  <c:v>62.8</c:v>
                </c:pt>
                <c:pt idx="4">
                  <c:v>27.4</c:v>
                </c:pt>
                <c:pt idx="5">
                  <c:v>16.7</c:v>
                </c:pt>
                <c:pt idx="6">
                  <c:v>65.2</c:v>
                </c:pt>
                <c:pt idx="7">
                  <c:v>61</c:v>
                </c:pt>
                <c:pt idx="8">
                  <c:v>1.2</c:v>
                </c:pt>
                <c:pt idx="9">
                  <c:v>0.1</c:v>
                </c:pt>
                <c:pt idx="10">
                  <c:v>75</c:v>
                </c:pt>
                <c:pt idx="11">
                  <c:v>69.7</c:v>
                </c:pt>
                <c:pt idx="12">
                  <c:v>11.4</c:v>
                </c:pt>
                <c:pt idx="13">
                  <c:v>58</c:v>
                </c:pt>
                <c:pt idx="14">
                  <c:v>2.1</c:v>
                </c:pt>
                <c:pt idx="15">
                  <c:v>20.7</c:v>
                </c:pt>
                <c:pt idx="16">
                  <c:v>5.5</c:v>
                </c:pt>
                <c:pt idx="17">
                  <c:v>9.3000000000000007</c:v>
                </c:pt>
                <c:pt idx="18">
                  <c:v>28.1</c:v>
                </c:pt>
                <c:pt idx="19">
                  <c:v>11.1</c:v>
                </c:pt>
                <c:pt idx="20">
                  <c:v>47.7</c:v>
                </c:pt>
                <c:pt idx="21">
                  <c:v>17.600000000000001</c:v>
                </c:pt>
                <c:pt idx="22">
                  <c:v>1.5</c:v>
                </c:pt>
              </c:numCache>
            </c:numRef>
          </c:yVal>
        </c:ser>
        <c:axId val="86799104"/>
        <c:axId val="86801024"/>
      </c:scatterChart>
      <c:valAx>
        <c:axId val="86799104"/>
        <c:scaling>
          <c:logBase val="10"/>
          <c:orientation val="minMax"/>
          <c:min val="1"/>
        </c:scaling>
        <c:axPos val="b"/>
        <c:title>
          <c:tx>
            <c:rich>
              <a:bodyPr/>
              <a:lstStyle/>
              <a:p>
                <a:pPr>
                  <a:defRPr/>
                </a:pPr>
                <a:r>
                  <a:rPr lang="en-US" sz="1800" b="1" i="0" baseline="0"/>
                  <a:t>Proportion of 2/3-wheel vehicles in country fleet, percent</a:t>
                </a:r>
                <a:endParaRPr lang="th-TH" sz="1800" b="1" i="0" baseline="0"/>
              </a:p>
            </c:rich>
          </c:tx>
          <c:layout/>
        </c:title>
        <c:numFmt formatCode="_-* #,##0.00_-;\-* #,##0.00_-;_-* &quot;-&quot;??_-;_-@_-" sourceLinked="1"/>
        <c:tickLblPos val="nextTo"/>
        <c:txPr>
          <a:bodyPr/>
          <a:lstStyle/>
          <a:p>
            <a:pPr>
              <a:defRPr b="1"/>
            </a:pPr>
            <a:endParaRPr lang="th-TH"/>
          </a:p>
        </c:txPr>
        <c:crossAx val="86801024"/>
        <c:crosses val="autoZero"/>
        <c:crossBetween val="midCat"/>
      </c:valAx>
      <c:valAx>
        <c:axId val="86801024"/>
        <c:scaling>
          <c:orientation val="minMax"/>
        </c:scaling>
        <c:axPos val="l"/>
        <c:majorGridlines/>
        <c:title>
          <c:tx>
            <c:rich>
              <a:bodyPr rot="-5400000" vert="horz"/>
              <a:lstStyle/>
              <a:p>
                <a:pPr>
                  <a:defRPr/>
                </a:pPr>
                <a:r>
                  <a:rPr lang="en-US" sz="1800" b="1" i="0" baseline="0"/>
                  <a:t>Proportion of 2/3-wheeler occupant fatalities (%)</a:t>
                </a:r>
                <a:endParaRPr lang="th-TH" sz="1800" b="1" i="0" baseline="0"/>
              </a:p>
            </c:rich>
          </c:tx>
          <c:layout/>
        </c:title>
        <c:numFmt formatCode="_-* #,##0.0_-;\-* #,##0.0_-;_-* &quot;-&quot;??_-;_-@_-" sourceLinked="1"/>
        <c:tickLblPos val="nextTo"/>
        <c:txPr>
          <a:bodyPr/>
          <a:lstStyle/>
          <a:p>
            <a:pPr>
              <a:defRPr b="1"/>
            </a:pPr>
            <a:endParaRPr lang="th-TH"/>
          </a:p>
        </c:txPr>
        <c:crossAx val="86799104"/>
        <c:crosses val="autoZero"/>
        <c:crossBetween val="midCat"/>
      </c:valAx>
    </c:plotArea>
    <c:legend>
      <c:legendPos val="l"/>
      <c:legendEntry>
        <c:idx val="2"/>
        <c:delete val="1"/>
      </c:legendEntry>
      <c:legendEntry>
        <c:idx val="3"/>
        <c:delete val="1"/>
      </c:legendEntry>
      <c:layout>
        <c:manualLayout>
          <c:xMode val="edge"/>
          <c:yMode val="edge"/>
          <c:x val="0.17655108880609816"/>
          <c:y val="4.1475425171082783E-2"/>
          <c:w val="9.2707336788059549E-2"/>
          <c:h val="7.5437925975223294E-2"/>
        </c:manualLayout>
      </c:layout>
      <c:overlay val="1"/>
      <c:txPr>
        <a:bodyPr/>
        <a:lstStyle/>
        <a:p>
          <a:pPr>
            <a:defRPr b="1"/>
          </a:pPr>
          <a:endParaRPr lang="th-TH"/>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th-TH"/>
  <c:chart>
    <c:autoTitleDeleted val="1"/>
    <c:plotArea>
      <c:layout/>
      <c:barChart>
        <c:barDir val="col"/>
        <c:grouping val="percentStacked"/>
        <c:ser>
          <c:idx val="0"/>
          <c:order val="0"/>
          <c:tx>
            <c:strRef>
              <c:f>DATA2!$R$1</c:f>
              <c:strCache>
                <c:ptCount val="1"/>
                <c:pt idx="0">
                  <c:v>Cars and 4-wheeled light vehicles</c:v>
                </c:pt>
              </c:strCache>
            </c:strRef>
          </c:tx>
          <c:dLbls>
            <c:numFmt formatCode="0.0" sourceLinked="0"/>
            <c:txPr>
              <a:bodyPr rot="-5400000" vert="horz"/>
              <a:lstStyle/>
              <a:p>
                <a:pPr>
                  <a:defRPr sz="1600" b="1">
                    <a:solidFill>
                      <a:srgbClr val="FFFF00"/>
                    </a:solidFill>
                  </a:defRPr>
                </a:pPr>
                <a:endParaRPr lang="th-TH"/>
              </a:p>
            </c:txPr>
            <c:dLblPos val="ctr"/>
            <c:showVal val="1"/>
          </c:dLbls>
          <c:cat>
            <c:strRef>
              <c:f>'DATA2 (BASE) (NEPAL)'!$B$2:$B$7</c:f>
              <c:strCache>
                <c:ptCount val="6"/>
                <c:pt idx="0">
                  <c:v>Nepal</c:v>
                </c:pt>
                <c:pt idx="1">
                  <c:v>Bangladesh</c:v>
                </c:pt>
                <c:pt idx="2">
                  <c:v>India</c:v>
                </c:pt>
                <c:pt idx="3">
                  <c:v>Bhutan</c:v>
                </c:pt>
                <c:pt idx="4">
                  <c:v>China</c:v>
                </c:pt>
                <c:pt idx="5">
                  <c:v>Thailand</c:v>
                </c:pt>
              </c:strCache>
            </c:strRef>
          </c:cat>
          <c:val>
            <c:numRef>
              <c:f>'DATA2 (BASE) (NEPAL)'!$R$2:$R$7</c:f>
              <c:numCache>
                <c:formatCode>_-* #,##0.00_-;\-* #,##0.00_-;_-* "-"??_-;_-@_-</c:formatCode>
                <c:ptCount val="6"/>
                <c:pt idx="0">
                  <c:v>11.365743470032944</c:v>
                </c:pt>
                <c:pt idx="1">
                  <c:v>32.569842854346994</c:v>
                </c:pt>
                <c:pt idx="2">
                  <c:v>13.321212332103835</c:v>
                </c:pt>
                <c:pt idx="3">
                  <c:v>65.149779582769241</c:v>
                </c:pt>
                <c:pt idx="4">
                  <c:v>0</c:v>
                </c:pt>
                <c:pt idx="5">
                  <c:v>34.712183106312466</c:v>
                </c:pt>
              </c:numCache>
            </c:numRef>
          </c:val>
        </c:ser>
        <c:ser>
          <c:idx val="1"/>
          <c:order val="1"/>
          <c:tx>
            <c:strRef>
              <c:f>DATA2!$S$1</c:f>
              <c:strCache>
                <c:ptCount val="1"/>
                <c:pt idx="0">
                  <c:v>Motorized 2- and 3-wheelers</c:v>
                </c:pt>
              </c:strCache>
            </c:strRef>
          </c:tx>
          <c:dLbls>
            <c:numFmt formatCode="#,##0.0" sourceLinked="0"/>
            <c:txPr>
              <a:bodyPr rot="-5400000" vert="horz"/>
              <a:lstStyle/>
              <a:p>
                <a:pPr>
                  <a:defRPr sz="1600" b="1">
                    <a:solidFill>
                      <a:srgbClr val="FFFF00"/>
                    </a:solidFill>
                  </a:defRPr>
                </a:pPr>
                <a:endParaRPr lang="th-TH"/>
              </a:p>
            </c:txPr>
            <c:dLblPos val="ctr"/>
            <c:showVal val="1"/>
          </c:dLbls>
          <c:cat>
            <c:strRef>
              <c:f>'DATA2 (BASE) (NEPAL)'!$B$2:$B$7</c:f>
              <c:strCache>
                <c:ptCount val="6"/>
                <c:pt idx="0">
                  <c:v>Nepal</c:v>
                </c:pt>
                <c:pt idx="1">
                  <c:v>Bangladesh</c:v>
                </c:pt>
                <c:pt idx="2">
                  <c:v>India</c:v>
                </c:pt>
                <c:pt idx="3">
                  <c:v>Bhutan</c:v>
                </c:pt>
                <c:pt idx="4">
                  <c:v>China</c:v>
                </c:pt>
                <c:pt idx="5">
                  <c:v>Thailand</c:v>
                </c:pt>
              </c:strCache>
            </c:strRef>
          </c:cat>
          <c:val>
            <c:numRef>
              <c:f>'DATA2 (BASE) (NEPAL)'!$S$2:$S$7</c:f>
              <c:numCache>
                <c:formatCode>_-* #,##0.00_-;\-* #,##0.00_-;_-* "-"??_-;_-@_-</c:formatCode>
                <c:ptCount val="6"/>
                <c:pt idx="0">
                  <c:v>75.579751143216058</c:v>
                </c:pt>
                <c:pt idx="1">
                  <c:v>60.047068612596</c:v>
                </c:pt>
                <c:pt idx="2">
                  <c:v>71.683833252140019</c:v>
                </c:pt>
                <c:pt idx="3">
                  <c:v>15.783262175014748</c:v>
                </c:pt>
                <c:pt idx="4">
                  <c:v>0</c:v>
                </c:pt>
                <c:pt idx="5">
                  <c:v>60.813206917970255</c:v>
                </c:pt>
              </c:numCache>
            </c:numRef>
          </c:val>
        </c:ser>
        <c:ser>
          <c:idx val="2"/>
          <c:order val="2"/>
          <c:tx>
            <c:strRef>
              <c:f>DATA2!$T$1</c:f>
              <c:strCache>
                <c:ptCount val="1"/>
                <c:pt idx="0">
                  <c:v>Heavy trucks</c:v>
                </c:pt>
              </c:strCache>
            </c:strRef>
          </c:tx>
          <c:cat>
            <c:strRef>
              <c:f>'DATA2 (BASE) (NEPAL)'!$B$2:$B$7</c:f>
              <c:strCache>
                <c:ptCount val="6"/>
                <c:pt idx="0">
                  <c:v>Nepal</c:v>
                </c:pt>
                <c:pt idx="1">
                  <c:v>Bangladesh</c:v>
                </c:pt>
                <c:pt idx="2">
                  <c:v>India</c:v>
                </c:pt>
                <c:pt idx="3">
                  <c:v>Bhutan</c:v>
                </c:pt>
                <c:pt idx="4">
                  <c:v>China</c:v>
                </c:pt>
                <c:pt idx="5">
                  <c:v>Thailand</c:v>
                </c:pt>
              </c:strCache>
            </c:strRef>
          </c:cat>
          <c:val>
            <c:numRef>
              <c:f>'DATA2 (BASE) (NEPAL)'!$T$2:$T$7</c:f>
              <c:numCache>
                <c:formatCode>_-* #,##0.00_-;\-* #,##0.00_-;_-* "-"??_-;_-@_-</c:formatCode>
                <c:ptCount val="6"/>
                <c:pt idx="0">
                  <c:v>4.0656164884372075</c:v>
                </c:pt>
                <c:pt idx="1">
                  <c:v>5.019564738420863</c:v>
                </c:pt>
                <c:pt idx="2">
                  <c:v>5.2552369684737954</c:v>
                </c:pt>
                <c:pt idx="3">
                  <c:v>12.350307195668027</c:v>
                </c:pt>
                <c:pt idx="4">
                  <c:v>0</c:v>
                </c:pt>
                <c:pt idx="5">
                  <c:v>2.8676457913789828</c:v>
                </c:pt>
              </c:numCache>
            </c:numRef>
          </c:val>
        </c:ser>
        <c:ser>
          <c:idx val="3"/>
          <c:order val="3"/>
          <c:tx>
            <c:strRef>
              <c:f>DATA2!$U$1</c:f>
              <c:strCache>
                <c:ptCount val="1"/>
                <c:pt idx="0">
                  <c:v>Buses</c:v>
                </c:pt>
              </c:strCache>
            </c:strRef>
          </c:tx>
          <c:spPr>
            <a:solidFill>
              <a:schemeClr val="accent6">
                <a:lumMod val="40000"/>
                <a:lumOff val="60000"/>
              </a:schemeClr>
            </a:solidFill>
          </c:spPr>
          <c:cat>
            <c:strRef>
              <c:f>'DATA2 (BASE) (NEPAL)'!$B$2:$B$7</c:f>
              <c:strCache>
                <c:ptCount val="6"/>
                <c:pt idx="0">
                  <c:v>Nepal</c:v>
                </c:pt>
                <c:pt idx="1">
                  <c:v>Bangladesh</c:v>
                </c:pt>
                <c:pt idx="2">
                  <c:v>India</c:v>
                </c:pt>
                <c:pt idx="3">
                  <c:v>Bhutan</c:v>
                </c:pt>
                <c:pt idx="4">
                  <c:v>China</c:v>
                </c:pt>
                <c:pt idx="5">
                  <c:v>Thailand</c:v>
                </c:pt>
              </c:strCache>
            </c:strRef>
          </c:cat>
          <c:val>
            <c:numRef>
              <c:f>'DATA2 (BASE) (NEPAL)'!$U$2:$U$7</c:f>
              <c:numCache>
                <c:formatCode>_-* #,##0.00_-;\-* #,##0.00_-;_-* "-"??_-;_-@_-</c:formatCode>
                <c:ptCount val="6"/>
                <c:pt idx="0">
                  <c:v>2.9773239879855233</c:v>
                </c:pt>
                <c:pt idx="1">
                  <c:v>2.3448760571667009</c:v>
                </c:pt>
                <c:pt idx="2">
                  <c:v>1.2927134804092142</c:v>
                </c:pt>
                <c:pt idx="3">
                  <c:v>0.48075254260821276</c:v>
                </c:pt>
                <c:pt idx="4">
                  <c:v>0</c:v>
                </c:pt>
                <c:pt idx="5">
                  <c:v>0.48426830998353548</c:v>
                </c:pt>
              </c:numCache>
            </c:numRef>
          </c:val>
        </c:ser>
        <c:ser>
          <c:idx val="4"/>
          <c:order val="4"/>
          <c:tx>
            <c:strRef>
              <c:f>DATA2!$V$1</c:f>
              <c:strCache>
                <c:ptCount val="1"/>
                <c:pt idx="0">
                  <c:v>Other</c:v>
                </c:pt>
              </c:strCache>
            </c:strRef>
          </c:tx>
          <c:spPr>
            <a:solidFill>
              <a:schemeClr val="bg1">
                <a:lumMod val="85000"/>
              </a:schemeClr>
            </a:solidFill>
          </c:spPr>
          <c:cat>
            <c:strRef>
              <c:f>'DATA2 (BASE) (NEPAL)'!$B$2:$B$7</c:f>
              <c:strCache>
                <c:ptCount val="6"/>
                <c:pt idx="0">
                  <c:v>Nepal</c:v>
                </c:pt>
                <c:pt idx="1">
                  <c:v>Bangladesh</c:v>
                </c:pt>
                <c:pt idx="2">
                  <c:v>India</c:v>
                </c:pt>
                <c:pt idx="3">
                  <c:v>Bhutan</c:v>
                </c:pt>
                <c:pt idx="4">
                  <c:v>China</c:v>
                </c:pt>
                <c:pt idx="5">
                  <c:v>Thailand</c:v>
                </c:pt>
              </c:strCache>
            </c:strRef>
          </c:cat>
          <c:val>
            <c:numRef>
              <c:f>'DATA2 (BASE) (NEPAL)'!$V$2:$V$7</c:f>
              <c:numCache>
                <c:formatCode>_-* #,##0.00_-;\-* #,##0.00_-;_-* "-"??_-;_-@_-</c:formatCode>
                <c:ptCount val="6"/>
                <c:pt idx="0">
                  <c:v>6.0115649103282607</c:v>
                </c:pt>
                <c:pt idx="1">
                  <c:v>1.8647737469397411E-2</c:v>
                </c:pt>
                <c:pt idx="2">
                  <c:v>8.4470039668731189</c:v>
                </c:pt>
                <c:pt idx="3">
                  <c:v>6.2358985039397412</c:v>
                </c:pt>
                <c:pt idx="4">
                  <c:v>0</c:v>
                </c:pt>
                <c:pt idx="5">
                  <c:v>1.1226958743547317</c:v>
                </c:pt>
              </c:numCache>
            </c:numRef>
          </c:val>
        </c:ser>
        <c:overlap val="100"/>
        <c:axId val="1233132160"/>
        <c:axId val="1233150720"/>
      </c:barChart>
      <c:catAx>
        <c:axId val="1233132160"/>
        <c:scaling>
          <c:orientation val="minMax"/>
        </c:scaling>
        <c:axPos val="b"/>
        <c:title>
          <c:tx>
            <c:rich>
              <a:bodyPr/>
              <a:lstStyle/>
              <a:p>
                <a:pPr>
                  <a:defRPr sz="1500"/>
                </a:pPr>
                <a:r>
                  <a:rPr lang="en-US" sz="1500"/>
                  <a:t>Countries</a:t>
                </a:r>
                <a:endParaRPr lang="th-TH" sz="1500"/>
              </a:p>
            </c:rich>
          </c:tx>
          <c:layout/>
        </c:title>
        <c:tickLblPos val="nextTo"/>
        <c:txPr>
          <a:bodyPr/>
          <a:lstStyle/>
          <a:p>
            <a:pPr>
              <a:defRPr sz="1100" b="1"/>
            </a:pPr>
            <a:endParaRPr lang="th-TH"/>
          </a:p>
        </c:txPr>
        <c:crossAx val="1233150720"/>
        <c:crosses val="autoZero"/>
        <c:auto val="1"/>
        <c:lblAlgn val="ctr"/>
        <c:lblOffset val="100"/>
      </c:catAx>
      <c:valAx>
        <c:axId val="1233150720"/>
        <c:scaling>
          <c:orientation val="minMax"/>
        </c:scaling>
        <c:axPos val="l"/>
        <c:majorGridlines/>
        <c:title>
          <c:tx>
            <c:rich>
              <a:bodyPr rot="-5400000" vert="horz"/>
              <a:lstStyle/>
              <a:p>
                <a:pPr>
                  <a:defRPr sz="1500"/>
                </a:pPr>
                <a:r>
                  <a:rPr lang="en-US" sz="1500"/>
                  <a:t>Registered vehicles composition by vehicle categories</a:t>
                </a:r>
                <a:r>
                  <a:rPr lang="en-US" sz="1500" baseline="0"/>
                  <a:t> (WHO2013)</a:t>
                </a:r>
                <a:endParaRPr lang="th-TH" sz="1500"/>
              </a:p>
            </c:rich>
          </c:tx>
          <c:layout/>
        </c:title>
        <c:numFmt formatCode="0%" sourceLinked="1"/>
        <c:tickLblPos val="nextTo"/>
        <c:txPr>
          <a:bodyPr/>
          <a:lstStyle/>
          <a:p>
            <a:pPr>
              <a:defRPr b="1"/>
            </a:pPr>
            <a:endParaRPr lang="th-TH"/>
          </a:p>
        </c:txPr>
        <c:crossAx val="1233132160"/>
        <c:crosses val="autoZero"/>
        <c:crossBetween val="between"/>
      </c:valAx>
    </c:plotArea>
    <c:legend>
      <c:legendPos val="b"/>
      <c:layout>
        <c:manualLayout>
          <c:xMode val="edge"/>
          <c:yMode val="edge"/>
          <c:x val="4.9228664550308564E-3"/>
          <c:y val="0.92696429630211175"/>
          <c:w val="0.99015415957325337"/>
          <c:h val="6.0520365428168271E-2"/>
        </c:manualLayout>
      </c:layout>
      <c:txPr>
        <a:bodyPr/>
        <a:lstStyle/>
        <a:p>
          <a:pPr>
            <a:defRPr sz="1200" b="1"/>
          </a:pPr>
          <a:endParaRPr lang="th-TH"/>
        </a:p>
      </c:txPr>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th-TH"/>
  <c:chart>
    <c:autoTitleDeleted val="1"/>
    <c:plotArea>
      <c:layout/>
      <c:barChart>
        <c:barDir val="col"/>
        <c:grouping val="percentStacked"/>
        <c:ser>
          <c:idx val="0"/>
          <c:order val="0"/>
          <c:tx>
            <c:strRef>
              <c:f>DATA2!$F$1</c:f>
              <c:strCache>
                <c:ptCount val="1"/>
                <c:pt idx="0">
                  <c:v>Drivers/
Passengers 
of 4-wheeled 
vehicles</c:v>
                </c:pt>
              </c:strCache>
            </c:strRef>
          </c:tx>
          <c:dLbls>
            <c:numFmt formatCode="#,##0.0" sourceLinked="0"/>
            <c:txPr>
              <a:bodyPr rot="-5400000" vert="horz"/>
              <a:lstStyle/>
              <a:p>
                <a:pPr>
                  <a:defRPr sz="1400" b="1">
                    <a:solidFill>
                      <a:srgbClr val="FFFF00"/>
                    </a:solidFill>
                  </a:defRPr>
                </a:pPr>
                <a:endParaRPr lang="th-TH"/>
              </a:p>
            </c:txPr>
            <c:dLblPos val="ctr"/>
            <c:showVal val="1"/>
          </c:dLbls>
          <c:cat>
            <c:strRef>
              <c:f>'DATA2 (BASE) (NEPAL)'!$B$2:$B$7</c:f>
              <c:strCache>
                <c:ptCount val="6"/>
                <c:pt idx="0">
                  <c:v>Nepal</c:v>
                </c:pt>
                <c:pt idx="1">
                  <c:v>Bangladesh</c:v>
                </c:pt>
                <c:pt idx="2">
                  <c:v>India</c:v>
                </c:pt>
                <c:pt idx="3">
                  <c:v>Bhutan</c:v>
                </c:pt>
                <c:pt idx="4">
                  <c:v>China</c:v>
                </c:pt>
                <c:pt idx="5">
                  <c:v>Thailand</c:v>
                </c:pt>
              </c:strCache>
            </c:strRef>
          </c:cat>
          <c:val>
            <c:numRef>
              <c:f>'DATA2 (BASE) (NEPAL)'!$F$2:$F$7</c:f>
              <c:numCache>
                <c:formatCode>_-* #,##0.0_-;\-* #,##0.0_-;_-* "-"??_-;_-@_-</c:formatCode>
                <c:ptCount val="6"/>
                <c:pt idx="0">
                  <c:v>0</c:v>
                </c:pt>
                <c:pt idx="1">
                  <c:v>23.6</c:v>
                </c:pt>
                <c:pt idx="2">
                  <c:v>15.5</c:v>
                </c:pt>
                <c:pt idx="3">
                  <c:v>60.8</c:v>
                </c:pt>
                <c:pt idx="4">
                  <c:v>22.6</c:v>
                </c:pt>
                <c:pt idx="5">
                  <c:v>13.3</c:v>
                </c:pt>
              </c:numCache>
            </c:numRef>
          </c:val>
        </c:ser>
        <c:ser>
          <c:idx val="1"/>
          <c:order val="1"/>
          <c:tx>
            <c:strRef>
              <c:f>DATA2!$G$1</c:f>
              <c:strCache>
                <c:ptCount val="1"/>
                <c:pt idx="0">
                  <c:v>Drivers/
Passengers 
of mortorized 2- or 3- 
wheelers</c:v>
                </c:pt>
              </c:strCache>
            </c:strRef>
          </c:tx>
          <c:dLbls>
            <c:numFmt formatCode="#,##0.0" sourceLinked="0"/>
            <c:txPr>
              <a:bodyPr rot="-5400000" vert="horz"/>
              <a:lstStyle/>
              <a:p>
                <a:pPr>
                  <a:defRPr sz="1400" b="1">
                    <a:solidFill>
                      <a:srgbClr val="FFFF00"/>
                    </a:solidFill>
                  </a:defRPr>
                </a:pPr>
                <a:endParaRPr lang="th-TH"/>
              </a:p>
            </c:txPr>
            <c:dLblPos val="ctr"/>
            <c:showVal val="1"/>
          </c:dLbls>
          <c:cat>
            <c:strRef>
              <c:f>'DATA2 (BASE) (NEPAL)'!$B$2:$B$7</c:f>
              <c:strCache>
                <c:ptCount val="6"/>
                <c:pt idx="0">
                  <c:v>Nepal</c:v>
                </c:pt>
                <c:pt idx="1">
                  <c:v>Bangladesh</c:v>
                </c:pt>
                <c:pt idx="2">
                  <c:v>India</c:v>
                </c:pt>
                <c:pt idx="3">
                  <c:v>Bhutan</c:v>
                </c:pt>
                <c:pt idx="4">
                  <c:v>China</c:v>
                </c:pt>
                <c:pt idx="5">
                  <c:v>Thailand</c:v>
                </c:pt>
              </c:strCache>
            </c:strRef>
          </c:cat>
          <c:val>
            <c:numRef>
              <c:f>'DATA2 (BASE) (NEPAL)'!$G$2:$G$7</c:f>
              <c:numCache>
                <c:formatCode>_-* #,##0.0_-;\-* #,##0.0_-;_-* "-"??_-;_-@_-</c:formatCode>
                <c:ptCount val="6"/>
                <c:pt idx="0">
                  <c:v>0</c:v>
                </c:pt>
                <c:pt idx="1">
                  <c:v>15.8</c:v>
                </c:pt>
                <c:pt idx="2">
                  <c:v>32.4</c:v>
                </c:pt>
                <c:pt idx="3">
                  <c:v>2.5</c:v>
                </c:pt>
                <c:pt idx="4">
                  <c:v>34.5</c:v>
                </c:pt>
                <c:pt idx="5">
                  <c:v>73.5</c:v>
                </c:pt>
              </c:numCache>
            </c:numRef>
          </c:val>
        </c:ser>
        <c:ser>
          <c:idx val="2"/>
          <c:order val="2"/>
          <c:tx>
            <c:strRef>
              <c:f>DATA2!$H$1</c:f>
              <c:strCache>
                <c:ptCount val="1"/>
                <c:pt idx="0">
                  <c:v>Cyclist</c:v>
                </c:pt>
              </c:strCache>
            </c:strRef>
          </c:tx>
          <c:cat>
            <c:strRef>
              <c:f>'DATA2 (BASE) (NEPAL)'!$B$2:$B$7</c:f>
              <c:strCache>
                <c:ptCount val="6"/>
                <c:pt idx="0">
                  <c:v>Nepal</c:v>
                </c:pt>
                <c:pt idx="1">
                  <c:v>Bangladesh</c:v>
                </c:pt>
                <c:pt idx="2">
                  <c:v>India</c:v>
                </c:pt>
                <c:pt idx="3">
                  <c:v>Bhutan</c:v>
                </c:pt>
                <c:pt idx="4">
                  <c:v>China</c:v>
                </c:pt>
                <c:pt idx="5">
                  <c:v>Thailand</c:v>
                </c:pt>
              </c:strCache>
            </c:strRef>
          </c:cat>
          <c:val>
            <c:numRef>
              <c:f>'DATA2 (BASE) (NEPAL)'!$H$2:$H$7</c:f>
              <c:numCache>
                <c:formatCode>_-* #,##0.0_-;\-* #,##0.0_-;_-* "-"??_-;_-@_-</c:formatCode>
                <c:ptCount val="6"/>
                <c:pt idx="0">
                  <c:v>0</c:v>
                </c:pt>
                <c:pt idx="1">
                  <c:v>2.8</c:v>
                </c:pt>
                <c:pt idx="2">
                  <c:v>4.5999999999999996</c:v>
                </c:pt>
                <c:pt idx="3">
                  <c:v>0</c:v>
                </c:pt>
                <c:pt idx="4">
                  <c:v>10.4</c:v>
                </c:pt>
                <c:pt idx="5">
                  <c:v>3</c:v>
                </c:pt>
              </c:numCache>
            </c:numRef>
          </c:val>
        </c:ser>
        <c:ser>
          <c:idx val="3"/>
          <c:order val="3"/>
          <c:tx>
            <c:strRef>
              <c:f>DATA2!$I$1</c:f>
              <c:strCache>
                <c:ptCount val="1"/>
                <c:pt idx="0">
                  <c:v>Pedestrians</c:v>
                </c:pt>
              </c:strCache>
            </c:strRef>
          </c:tx>
          <c:spPr>
            <a:solidFill>
              <a:schemeClr val="accent6">
                <a:lumMod val="40000"/>
                <a:lumOff val="60000"/>
              </a:schemeClr>
            </a:solidFill>
          </c:spPr>
          <c:cat>
            <c:strRef>
              <c:f>'DATA2 (BASE) (NEPAL)'!$B$2:$B$7</c:f>
              <c:strCache>
                <c:ptCount val="6"/>
                <c:pt idx="0">
                  <c:v>Nepal</c:v>
                </c:pt>
                <c:pt idx="1">
                  <c:v>Bangladesh</c:v>
                </c:pt>
                <c:pt idx="2">
                  <c:v>India</c:v>
                </c:pt>
                <c:pt idx="3">
                  <c:v>Bhutan</c:v>
                </c:pt>
                <c:pt idx="4">
                  <c:v>China</c:v>
                </c:pt>
                <c:pt idx="5">
                  <c:v>Thailand</c:v>
                </c:pt>
              </c:strCache>
            </c:strRef>
          </c:cat>
          <c:val>
            <c:numRef>
              <c:f>'DATA2 (BASE) (NEPAL)'!$I$2:$I$7</c:f>
              <c:numCache>
                <c:formatCode>_-* #,##0.0_-;\-* #,##0.0_-;_-* "-"??_-;_-@_-</c:formatCode>
                <c:ptCount val="6"/>
                <c:pt idx="0">
                  <c:v>0</c:v>
                </c:pt>
                <c:pt idx="1">
                  <c:v>40.800000000000004</c:v>
                </c:pt>
                <c:pt idx="2">
                  <c:v>8.7000000000000011</c:v>
                </c:pt>
                <c:pt idx="3">
                  <c:v>5.0999999999999996</c:v>
                </c:pt>
                <c:pt idx="4">
                  <c:v>25</c:v>
                </c:pt>
                <c:pt idx="5">
                  <c:v>7.8</c:v>
                </c:pt>
              </c:numCache>
            </c:numRef>
          </c:val>
        </c:ser>
        <c:ser>
          <c:idx val="4"/>
          <c:order val="4"/>
          <c:tx>
            <c:strRef>
              <c:f>DATA2!$J$1</c:f>
              <c:strCache>
                <c:ptCount val="1"/>
                <c:pt idx="0">
                  <c:v>Other or unspecified user</c:v>
                </c:pt>
              </c:strCache>
            </c:strRef>
          </c:tx>
          <c:spPr>
            <a:solidFill>
              <a:schemeClr val="bg1">
                <a:lumMod val="85000"/>
              </a:schemeClr>
            </a:solidFill>
          </c:spPr>
          <c:cat>
            <c:strRef>
              <c:f>'DATA2 (BASE) (NEPAL)'!$B$2:$B$7</c:f>
              <c:strCache>
                <c:ptCount val="6"/>
                <c:pt idx="0">
                  <c:v>Nepal</c:v>
                </c:pt>
                <c:pt idx="1">
                  <c:v>Bangladesh</c:v>
                </c:pt>
                <c:pt idx="2">
                  <c:v>India</c:v>
                </c:pt>
                <c:pt idx="3">
                  <c:v>Bhutan</c:v>
                </c:pt>
                <c:pt idx="4">
                  <c:v>China</c:v>
                </c:pt>
                <c:pt idx="5">
                  <c:v>Thailand</c:v>
                </c:pt>
              </c:strCache>
            </c:strRef>
          </c:cat>
          <c:val>
            <c:numRef>
              <c:f>'DATA2 (BASE) (NEPAL)'!$J$2:$J$7</c:f>
              <c:numCache>
                <c:formatCode>_-* #,##0.0_-;\-* #,##0.0_-;_-* "-"??_-;_-@_-</c:formatCode>
                <c:ptCount val="6"/>
                <c:pt idx="0">
                  <c:v>0</c:v>
                </c:pt>
                <c:pt idx="1">
                  <c:v>17</c:v>
                </c:pt>
                <c:pt idx="2">
                  <c:v>38.700000000000003</c:v>
                </c:pt>
                <c:pt idx="3">
                  <c:v>31.7</c:v>
                </c:pt>
                <c:pt idx="4">
                  <c:v>7.6</c:v>
                </c:pt>
                <c:pt idx="5">
                  <c:v>2.5</c:v>
                </c:pt>
              </c:numCache>
            </c:numRef>
          </c:val>
        </c:ser>
        <c:overlap val="100"/>
        <c:axId val="1233179392"/>
        <c:axId val="1233181312"/>
      </c:barChart>
      <c:catAx>
        <c:axId val="1233179392"/>
        <c:scaling>
          <c:orientation val="minMax"/>
        </c:scaling>
        <c:axPos val="b"/>
        <c:title>
          <c:tx>
            <c:rich>
              <a:bodyPr/>
              <a:lstStyle/>
              <a:p>
                <a:pPr>
                  <a:defRPr sz="1500"/>
                </a:pPr>
                <a:r>
                  <a:rPr lang="en-US" sz="1500"/>
                  <a:t>Countries</a:t>
                </a:r>
                <a:endParaRPr lang="th-TH" sz="1500"/>
              </a:p>
            </c:rich>
          </c:tx>
          <c:layout/>
        </c:title>
        <c:tickLblPos val="nextTo"/>
        <c:txPr>
          <a:bodyPr rot="-2700000" vert="horz"/>
          <a:lstStyle/>
          <a:p>
            <a:pPr>
              <a:defRPr b="1"/>
            </a:pPr>
            <a:endParaRPr lang="th-TH"/>
          </a:p>
        </c:txPr>
        <c:crossAx val="1233181312"/>
        <c:crosses val="autoZero"/>
        <c:auto val="1"/>
        <c:lblAlgn val="ctr"/>
        <c:lblOffset val="100"/>
      </c:catAx>
      <c:valAx>
        <c:axId val="1233181312"/>
        <c:scaling>
          <c:orientation val="minMax"/>
        </c:scaling>
        <c:axPos val="l"/>
        <c:majorGridlines/>
        <c:title>
          <c:tx>
            <c:rich>
              <a:bodyPr rot="-5400000" vert="horz"/>
              <a:lstStyle/>
              <a:p>
                <a:pPr>
                  <a:defRPr sz="1500"/>
                </a:pPr>
                <a:r>
                  <a:rPr lang="en-US" sz="1500"/>
                  <a:t>Percentage</a:t>
                </a:r>
                <a:r>
                  <a:rPr lang="en-US" sz="1500" baseline="0"/>
                  <a:t> of road user death(WHO2013)</a:t>
                </a:r>
              </a:p>
            </c:rich>
          </c:tx>
          <c:layout/>
        </c:title>
        <c:numFmt formatCode="0%" sourceLinked="1"/>
        <c:tickLblPos val="nextTo"/>
        <c:crossAx val="1233179392"/>
        <c:crosses val="autoZero"/>
        <c:crossBetween val="between"/>
      </c:valAx>
    </c:plotArea>
    <c:legend>
      <c:legendPos val="b"/>
      <c:layout>
        <c:manualLayout>
          <c:xMode val="edge"/>
          <c:yMode val="edge"/>
          <c:x val="4.9228664550308547E-3"/>
          <c:y val="0.85395815639541428"/>
          <c:w val="0.99015415957325337"/>
          <c:h val="0.13352650533486818"/>
        </c:manualLayout>
      </c:layout>
      <c:txPr>
        <a:bodyPr/>
        <a:lstStyle/>
        <a:p>
          <a:pPr>
            <a:defRPr sz="1200" b="1"/>
          </a:pPr>
          <a:endParaRPr lang="th-TH"/>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drawing1.xml><?xml version="1.0" encoding="utf-8"?>
<c:userShapes xmlns:c="http://schemas.openxmlformats.org/drawingml/2006/chart">
  <cdr:relSizeAnchor xmlns:cdr="http://schemas.openxmlformats.org/drawingml/2006/chartDrawing">
    <cdr:from>
      <cdr:x>0.80699</cdr:x>
      <cdr:y>0.05632</cdr:y>
    </cdr:from>
    <cdr:to>
      <cdr:x>0.9053</cdr:x>
      <cdr:y>0.2065</cdr:y>
    </cdr:to>
    <cdr:sp macro="" textlink="">
      <cdr:nvSpPr>
        <cdr:cNvPr id="2" name="TextBox 1"/>
        <cdr:cNvSpPr txBox="1"/>
      </cdr:nvSpPr>
      <cdr:spPr>
        <a:xfrm xmlns:a="http://schemas.openxmlformats.org/drawingml/2006/main">
          <a:off x="7505700" y="3429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th-TH"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0.83669</cdr:x>
      <cdr:y>0.05006</cdr:y>
    </cdr:from>
    <cdr:to>
      <cdr:x>0.935</cdr:x>
      <cdr:y>0.20025</cdr:y>
    </cdr:to>
    <cdr:sp macro="" textlink="">
      <cdr:nvSpPr>
        <cdr:cNvPr id="2" name="TextBox 1"/>
        <cdr:cNvSpPr txBox="1"/>
      </cdr:nvSpPr>
      <cdr:spPr>
        <a:xfrm xmlns:a="http://schemas.openxmlformats.org/drawingml/2006/main">
          <a:off x="7781925" y="3048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th-TH"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0.12187</cdr:x>
      <cdr:y>0.0438</cdr:y>
    </cdr:from>
    <cdr:to>
      <cdr:x>0.22018</cdr:x>
      <cdr:y>0.19399</cdr:y>
    </cdr:to>
    <cdr:sp macro="" textlink="">
      <cdr:nvSpPr>
        <cdr:cNvPr id="2" name="TextBox 1"/>
        <cdr:cNvSpPr txBox="1"/>
      </cdr:nvSpPr>
      <cdr:spPr>
        <a:xfrm xmlns:a="http://schemas.openxmlformats.org/drawingml/2006/main">
          <a:off x="1133475" y="2667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th-TH"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A1258-F188-4EC9-A9A2-5B665B31920D}" type="datetimeFigureOut">
              <a:rPr lang="th-TH" smtClean="0"/>
              <a:pPr/>
              <a:t>24/06/57</a:t>
            </a:fld>
            <a:endParaRPr lang="th-TH"/>
          </a:p>
        </p:txBody>
      </p:sp>
      <p:sp>
        <p:nvSpPr>
          <p:cNvPr id="4" name="ตัวแทนรูปบนภาพนิ่ง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017A58-87A3-4609-BDF0-D9B23D6B4DDC}" type="slidenum">
              <a:rPr lang="th-TH" smtClean="0"/>
              <a:pPr/>
              <a:t>‹#›</a:t>
            </a:fld>
            <a:endParaRPr lang="th-TH"/>
          </a:p>
        </p:txBody>
      </p:sp>
    </p:spTree>
    <p:extLst>
      <p:ext uri="{BB962C8B-B14F-4D97-AF65-F5344CB8AC3E}">
        <p14:creationId xmlns="" xmlns:p14="http://schemas.microsoft.com/office/powerpoint/2010/main" val="2496434024"/>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6FC955-1FF9-4980-9BCA-9274B23C5389}" type="slidenum">
              <a:rPr lang="en-US"/>
              <a:pPr/>
              <a:t>41</a:t>
            </a:fld>
            <a:endParaRPr lang="th-TH"/>
          </a:p>
        </p:txBody>
      </p:sp>
      <p:sp>
        <p:nvSpPr>
          <p:cNvPr id="58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8CF20E3-81F7-400D-8BD7-39A1750BDBD7}" type="slidenum">
              <a:rPr lang="en-US" sz="1200"/>
              <a:pPr algn="r"/>
              <a:t>41</a:t>
            </a:fld>
            <a:endParaRPr lang="th-TH" sz="120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p:txBody>
          <a:bodyPr/>
          <a:lstStyle/>
          <a:p>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41FB327-5DDF-414F-A9A0-A1763E48AFE9}" type="slidenum">
              <a:rPr lang="en-US"/>
              <a:pPr/>
              <a:t>46</a:t>
            </a:fld>
            <a:endParaRPr lang="th-TH"/>
          </a:p>
        </p:txBody>
      </p:sp>
      <p:sp>
        <p:nvSpPr>
          <p:cNvPr id="70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DD1229-F1E6-4D1E-AE97-E30C9DC99132}" type="slidenum">
              <a:rPr lang="en-US" sz="1800"/>
              <a:pPr algn="r"/>
              <a:t>46</a:t>
            </a:fld>
            <a:endParaRPr lang="th-TH" sz="1800"/>
          </a:p>
        </p:txBody>
      </p:sp>
      <p:sp>
        <p:nvSpPr>
          <p:cNvPr id="70659" name="Slide Image Placeholder 1"/>
          <p:cNvSpPr>
            <a:spLocks noGrp="1" noRot="1" noChangeAspect="1" noTextEdit="1"/>
          </p:cNvSpPr>
          <p:nvPr>
            <p:ph type="sldImg"/>
          </p:nvPr>
        </p:nvSpPr>
        <p:spPr>
          <a:xfrm>
            <a:off x="1373188" y="1143000"/>
            <a:ext cx="4113212" cy="3084513"/>
          </a:xfrm>
          <a:ln/>
        </p:spPr>
      </p:sp>
      <p:sp>
        <p:nvSpPr>
          <p:cNvPr id="70660" name="Notes Placeholder 2"/>
          <p:cNvSpPr>
            <a:spLocks noGrp="1"/>
          </p:cNvSpPr>
          <p:nvPr>
            <p:ph type="body" idx="1"/>
          </p:nvPr>
        </p:nvSpPr>
        <p:spPr>
          <a:xfrm>
            <a:off x="685800" y="4402138"/>
            <a:ext cx="5486400" cy="3598862"/>
          </a:xfrm>
          <a:ln/>
        </p:spPr>
        <p:txBody>
          <a:bodyPr/>
          <a:lstStyle/>
          <a:p>
            <a:endParaRPr lang="en-US" sz="2800"/>
          </a:p>
        </p:txBody>
      </p:sp>
      <p:sp>
        <p:nvSpPr>
          <p:cNvPr id="70661" name="Slide Number Placeholder 3"/>
          <p:cNvSpPr txBox="1">
            <a:spLocks noGrp="1"/>
          </p:cNvSpPr>
          <p:nvPr/>
        </p:nvSpPr>
        <p:spPr bwMode="auto">
          <a:xfrm>
            <a:off x="3886200" y="8685213"/>
            <a:ext cx="2970213" cy="458787"/>
          </a:xfrm>
          <a:prstGeom prst="rect">
            <a:avLst/>
          </a:prstGeom>
          <a:noFill/>
          <a:ln w="9525">
            <a:noFill/>
            <a:miter lim="800000"/>
            <a:headEnd/>
            <a:tailEnd/>
          </a:ln>
        </p:spPr>
        <p:txBody>
          <a:bodyPr anchor="b"/>
          <a:lstStyle/>
          <a:p>
            <a:pPr algn="r"/>
            <a:fld id="{48031466-C700-4039-8083-C0E545E51D53}" type="slidenum">
              <a:rPr lang="en-US" sz="1800">
                <a:latin typeface="Calibri" pitchFamily="34" charset="0"/>
                <a:cs typeface="Cordia New" pitchFamily="34" charset="-34"/>
              </a:rPr>
              <a:pPr algn="r"/>
              <a:t>46</a:t>
            </a:fld>
            <a:endParaRPr lang="th-TH" sz="1800">
              <a:latin typeface="Calibri" pitchFamily="34" charset="0"/>
              <a:cs typeface="Cordia New" pitchFamily="34" charset="-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ยึดวันที่ 3"/>
          <p:cNvSpPr>
            <a:spLocks noGrp="1"/>
          </p:cNvSpPr>
          <p:nvPr>
            <p:ph type="dt" sz="half" idx="10"/>
          </p:nvPr>
        </p:nvSpPr>
        <p:spPr/>
        <p:txBody>
          <a:body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วันที่ 4"/>
          <p:cNvSpPr>
            <a:spLocks noGrp="1"/>
          </p:cNvSpPr>
          <p:nvPr>
            <p:ph type="dt" sz="half" idx="10"/>
          </p:nvPr>
        </p:nvSpPr>
        <p:spPr/>
        <p:txBody>
          <a:bodyPr/>
          <a:lstStyle/>
          <a:p>
            <a:fld id="{C1E63672-E680-4176-99EC-1DA866887FAD}" type="datetimeFigureOut">
              <a:rPr lang="th-TH" smtClean="0"/>
              <a:pPr/>
              <a:t>24/06/57</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ยึด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ยึด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ยึดวันที่ 6"/>
          <p:cNvSpPr>
            <a:spLocks noGrp="1"/>
          </p:cNvSpPr>
          <p:nvPr>
            <p:ph type="dt" sz="half" idx="10"/>
          </p:nvPr>
        </p:nvSpPr>
        <p:spPr/>
        <p:txBody>
          <a:bodyPr/>
          <a:lstStyle/>
          <a:p>
            <a:fld id="{C1E63672-E680-4176-99EC-1DA866887FAD}" type="datetimeFigureOut">
              <a:rPr lang="th-TH" smtClean="0"/>
              <a:pPr/>
              <a:t>24/06/57</a:t>
            </a:fld>
            <a:endParaRPr lang="th-TH"/>
          </a:p>
        </p:txBody>
      </p:sp>
      <p:sp>
        <p:nvSpPr>
          <p:cNvPr id="8" name="ตัวยึดท้ายกระดาษ 7"/>
          <p:cNvSpPr>
            <a:spLocks noGrp="1"/>
          </p:cNvSpPr>
          <p:nvPr>
            <p:ph type="ftr" sz="quarter" idx="11"/>
          </p:nvPr>
        </p:nvSpPr>
        <p:spPr/>
        <p:txBody>
          <a:bodyPr/>
          <a:lstStyle/>
          <a:p>
            <a:endParaRPr lang="th-TH"/>
          </a:p>
        </p:txBody>
      </p:sp>
      <p:sp>
        <p:nvSpPr>
          <p:cNvPr id="9" name="ตัวยึดหมายเลขภาพนิ่ง 8"/>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วันที่ 2"/>
          <p:cNvSpPr>
            <a:spLocks noGrp="1"/>
          </p:cNvSpPr>
          <p:nvPr>
            <p:ph type="dt" sz="half" idx="10"/>
          </p:nvPr>
        </p:nvSpPr>
        <p:spPr/>
        <p:txBody>
          <a:bodyPr/>
          <a:lstStyle/>
          <a:p>
            <a:fld id="{C1E63672-E680-4176-99EC-1DA866887FAD}" type="datetimeFigureOut">
              <a:rPr lang="th-TH" smtClean="0"/>
              <a:pPr/>
              <a:t>24/06/57</a:t>
            </a:fld>
            <a:endParaRPr lang="th-TH"/>
          </a:p>
        </p:txBody>
      </p:sp>
      <p:sp>
        <p:nvSpPr>
          <p:cNvPr id="4" name="ตัวยึดท้ายกระดาษ 3"/>
          <p:cNvSpPr>
            <a:spLocks noGrp="1"/>
          </p:cNvSpPr>
          <p:nvPr>
            <p:ph type="ftr" sz="quarter" idx="11"/>
          </p:nvPr>
        </p:nvSpPr>
        <p:spPr/>
        <p:txBody>
          <a:bodyPr/>
          <a:lstStyle/>
          <a:p>
            <a:endParaRPr lang="th-TH"/>
          </a:p>
        </p:txBody>
      </p:sp>
      <p:sp>
        <p:nvSpPr>
          <p:cNvPr id="5" name="ตัวยึดหมายเลขภาพนิ่ง 4"/>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C1E63672-E680-4176-99EC-1DA866887FAD}" type="datetimeFigureOut">
              <a:rPr lang="th-TH" smtClean="0"/>
              <a:pPr/>
              <a:t>24/06/57</a:t>
            </a:fld>
            <a:endParaRPr lang="th-TH"/>
          </a:p>
        </p:txBody>
      </p:sp>
      <p:sp>
        <p:nvSpPr>
          <p:cNvPr id="3" name="ตัวยึดท้ายกระดาษ 2"/>
          <p:cNvSpPr>
            <a:spLocks noGrp="1"/>
          </p:cNvSpPr>
          <p:nvPr>
            <p:ph type="ftr" sz="quarter" idx="11"/>
          </p:nvPr>
        </p:nvSpPr>
        <p:spPr/>
        <p:txBody>
          <a:bodyPr/>
          <a:lstStyle/>
          <a:p>
            <a:endParaRPr lang="th-TH"/>
          </a:p>
        </p:txBody>
      </p:sp>
      <p:sp>
        <p:nvSpPr>
          <p:cNvPr id="4" name="ตัวยึดหมายเลขภาพนิ่ง 3"/>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C1E63672-E680-4176-99EC-1DA866887FAD}" type="datetimeFigureOut">
              <a:rPr lang="th-TH" smtClean="0"/>
              <a:pPr/>
              <a:t>24/06/57</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ยึด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C1E63672-E680-4176-99EC-1DA866887FAD}" type="datetimeFigureOut">
              <a:rPr lang="th-TH" smtClean="0"/>
              <a:pPr/>
              <a:t>24/06/57</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A79C5813-43DC-41C3-B64E-70FAD4771835}" type="slidenum">
              <a:rPr lang="th-TH" smtClean="0"/>
              <a:pPr/>
              <a:t>‹#›</a:t>
            </a:fld>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63672-E680-4176-99EC-1DA866887FAD}" type="datetimeFigureOut">
              <a:rPr lang="th-TH" smtClean="0"/>
              <a:pPr/>
              <a:t>24/06/57</a:t>
            </a:fld>
            <a:endParaRPr lang="th-TH"/>
          </a:p>
        </p:txBody>
      </p:sp>
      <p:sp>
        <p:nvSpPr>
          <p:cNvPr id="5" name="ตัวยึด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ยึด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C5813-43DC-41C3-B64E-70FAD4771835}"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washingtonpost.com/blogs/worldviews/files/2013/06/road-safety-map.jp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l="29375" t="54167" r="27969" b="14166"/>
          <a:stretch>
            <a:fillRect/>
          </a:stretch>
        </p:blipFill>
        <p:spPr bwMode="auto">
          <a:xfrm>
            <a:off x="1238258" y="3411045"/>
            <a:ext cx="2586316" cy="1080000"/>
          </a:xfrm>
          <a:prstGeom prst="rect">
            <a:avLst/>
          </a:prstGeom>
          <a:noFill/>
          <a:ln w="9525">
            <a:noFill/>
            <a:miter lim="800000"/>
            <a:headEnd/>
            <a:tailEnd/>
          </a:ln>
          <a:effectLst/>
        </p:spPr>
      </p:pic>
      <p:sp>
        <p:nvSpPr>
          <p:cNvPr id="19" name="TextBox 18"/>
          <p:cNvSpPr txBox="1"/>
          <p:nvPr/>
        </p:nvSpPr>
        <p:spPr>
          <a:xfrm>
            <a:off x="0" y="5079466"/>
            <a:ext cx="9144000" cy="1754326"/>
          </a:xfrm>
          <a:prstGeom prst="rect">
            <a:avLst/>
          </a:prstGeom>
          <a:noFill/>
        </p:spPr>
        <p:txBody>
          <a:bodyPr wrap="square" rtlCol="0">
            <a:spAutoFit/>
          </a:bodyPr>
          <a:lstStyle/>
          <a:p>
            <a:pPr algn="ctr"/>
            <a:r>
              <a:rPr lang="en-US" sz="3200" b="1" dirty="0" smtClean="0">
                <a:latin typeface="Browallia New" pitchFamily="34" charset="-34"/>
                <a:cs typeface="Browallia New" pitchFamily="34" charset="-34"/>
              </a:rPr>
              <a:t>Asst. Prof. Dr. </a:t>
            </a:r>
            <a:r>
              <a:rPr lang="en-US" sz="3200" b="1" dirty="0" err="1" smtClean="0">
                <a:latin typeface="Browallia New" pitchFamily="34" charset="-34"/>
                <a:cs typeface="Browallia New" pitchFamily="34" charset="-34"/>
              </a:rPr>
              <a:t>Pongrid</a:t>
            </a:r>
            <a:r>
              <a:rPr lang="en-US" sz="3200" b="1" dirty="0" smtClean="0">
                <a:latin typeface="Browallia New" pitchFamily="34" charset="-34"/>
                <a:cs typeface="Browallia New" pitchFamily="34" charset="-34"/>
              </a:rPr>
              <a:t> </a:t>
            </a:r>
            <a:r>
              <a:rPr lang="en-US" sz="3200" b="1" dirty="0" err="1" smtClean="0">
                <a:latin typeface="Browallia New" pitchFamily="34" charset="-34"/>
                <a:cs typeface="Browallia New" pitchFamily="34" charset="-34"/>
              </a:rPr>
              <a:t>Klungboonkrong</a:t>
            </a:r>
            <a:endParaRPr lang="en-US" sz="3200" b="1" dirty="0" smtClean="0">
              <a:latin typeface="Browallia New" pitchFamily="34" charset="-34"/>
              <a:cs typeface="Browallia New" pitchFamily="34" charset="-34"/>
            </a:endParaRPr>
          </a:p>
          <a:p>
            <a:pPr algn="ctr"/>
            <a:endParaRPr lang="en-US" sz="2000" b="1" dirty="0" smtClean="0">
              <a:latin typeface="Browallia New" pitchFamily="34" charset="-34"/>
              <a:cs typeface="Browallia New" pitchFamily="34" charset="-34"/>
            </a:endParaRPr>
          </a:p>
          <a:p>
            <a:pPr algn="ctr"/>
            <a:r>
              <a:rPr lang="en-US" b="1" dirty="0" smtClean="0">
                <a:latin typeface="Browallia New" pitchFamily="34" charset="-34"/>
                <a:cs typeface="Browallia New" pitchFamily="34" charset="-34"/>
              </a:rPr>
              <a:t>Sustainable Infrastructure Research and Development Center (SIRDC)</a:t>
            </a:r>
            <a:endParaRPr lang="en-US" sz="3200" b="1" dirty="0" smtClean="0">
              <a:latin typeface="Browallia New" pitchFamily="34" charset="-34"/>
              <a:cs typeface="Browallia New" pitchFamily="34" charset="-34"/>
            </a:endParaRPr>
          </a:p>
          <a:p>
            <a:pPr algn="ctr"/>
            <a:r>
              <a:rPr lang="en-US" sz="2400" b="1" dirty="0" smtClean="0">
                <a:latin typeface="Browallia New" pitchFamily="34" charset="-34"/>
                <a:cs typeface="Browallia New" pitchFamily="34" charset="-34"/>
              </a:rPr>
              <a:t>Department of Civil Engineering, Faculty of Engineering, </a:t>
            </a:r>
            <a:r>
              <a:rPr lang="en-US" sz="2400" b="1" dirty="0" err="1" smtClean="0">
                <a:latin typeface="Browallia New" pitchFamily="34" charset="-34"/>
                <a:cs typeface="Browallia New" pitchFamily="34" charset="-34"/>
              </a:rPr>
              <a:t>Khon</a:t>
            </a:r>
            <a:r>
              <a:rPr lang="en-US" sz="2400" b="1" dirty="0" smtClean="0">
                <a:latin typeface="Browallia New" pitchFamily="34" charset="-34"/>
                <a:cs typeface="Browallia New" pitchFamily="34" charset="-34"/>
              </a:rPr>
              <a:t> </a:t>
            </a:r>
            <a:r>
              <a:rPr lang="en-US" sz="2400" b="1" dirty="0" err="1" smtClean="0">
                <a:latin typeface="Browallia New" pitchFamily="34" charset="-34"/>
                <a:cs typeface="Browallia New" pitchFamily="34" charset="-34"/>
              </a:rPr>
              <a:t>Kaen</a:t>
            </a:r>
            <a:r>
              <a:rPr lang="en-US" sz="2400" b="1" dirty="0" smtClean="0">
                <a:latin typeface="Browallia New" pitchFamily="34" charset="-34"/>
                <a:cs typeface="Browallia New" pitchFamily="34" charset="-34"/>
              </a:rPr>
              <a:t> University, Thailand</a:t>
            </a:r>
            <a:endParaRPr lang="en-US" sz="2400" b="1" dirty="0">
              <a:latin typeface="Browallia New" pitchFamily="34" charset="-34"/>
              <a:cs typeface="Browallia New" pitchFamily="34" charset="-34"/>
            </a:endParaRPr>
          </a:p>
        </p:txBody>
      </p:sp>
      <p:sp>
        <p:nvSpPr>
          <p:cNvPr id="11" name="สี่เหลี่ยมผืนผ้า 10"/>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สี่เหลี่ยมผืนผ้า 12"/>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 name="Picture 2" descr="http://www.siamintelligence.com/wp-content/uploads/2013/10/ASEAN-flag-4.jpeg"/>
          <p:cNvPicPr>
            <a:picLocks noChangeAspect="1" noChangeArrowheads="1"/>
          </p:cNvPicPr>
          <p:nvPr/>
        </p:nvPicPr>
        <p:blipFill>
          <a:blip r:embed="rId3" cstate="print"/>
          <a:srcRect t="5624" b="84524"/>
          <a:stretch>
            <a:fillRect/>
          </a:stretch>
        </p:blipFill>
        <p:spPr bwMode="auto">
          <a:xfrm>
            <a:off x="2643174" y="4786322"/>
            <a:ext cx="3868367" cy="214314"/>
          </a:xfrm>
          <a:prstGeom prst="rect">
            <a:avLst/>
          </a:prstGeom>
          <a:noFill/>
        </p:spPr>
      </p:pic>
      <p:pic>
        <p:nvPicPr>
          <p:cNvPr id="7171" name="Picture 3"/>
          <p:cNvPicPr>
            <a:picLocks noChangeAspect="1" noChangeArrowheads="1"/>
          </p:cNvPicPr>
          <p:nvPr/>
        </p:nvPicPr>
        <p:blipFill>
          <a:blip r:embed="rId4" cstate="print"/>
          <a:srcRect l="33648" t="30833" r="28281" b="30000"/>
          <a:stretch>
            <a:fillRect/>
          </a:stretch>
        </p:blipFill>
        <p:spPr bwMode="auto">
          <a:xfrm>
            <a:off x="0" y="3407979"/>
            <a:ext cx="1866282" cy="10800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cstate="print"/>
          <a:srcRect l="34062" t="38333" r="31719" b="20833"/>
          <a:stretch>
            <a:fillRect/>
          </a:stretch>
        </p:blipFill>
        <p:spPr bwMode="auto">
          <a:xfrm>
            <a:off x="3733828" y="3412741"/>
            <a:ext cx="1608979" cy="1080000"/>
          </a:xfrm>
          <a:prstGeom prst="rect">
            <a:avLst/>
          </a:prstGeom>
          <a:noFill/>
          <a:ln w="9525">
            <a:noFill/>
            <a:miter lim="800000"/>
            <a:headEnd/>
            <a:tailEnd/>
          </a:ln>
          <a:effectLst/>
        </p:spPr>
      </p:pic>
      <p:sp>
        <p:nvSpPr>
          <p:cNvPr id="18" name="สี่เหลี่ยมผืนผ้า 17"/>
          <p:cNvSpPr/>
          <p:nvPr/>
        </p:nvSpPr>
        <p:spPr>
          <a:xfrm>
            <a:off x="0" y="150017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74" name="Picture 6"/>
          <p:cNvPicPr>
            <a:picLocks noChangeAspect="1" noChangeArrowheads="1"/>
          </p:cNvPicPr>
          <p:nvPr/>
        </p:nvPicPr>
        <p:blipFill>
          <a:blip r:embed="rId6" cstate="print"/>
          <a:srcRect l="29844" t="33333" r="28437" b="23333"/>
          <a:stretch>
            <a:fillRect/>
          </a:stretch>
        </p:blipFill>
        <p:spPr bwMode="auto">
          <a:xfrm>
            <a:off x="5286412" y="3411045"/>
            <a:ext cx="1848461" cy="1080000"/>
          </a:xfrm>
          <a:prstGeom prst="rect">
            <a:avLst/>
          </a:prstGeom>
          <a:noFill/>
          <a:ln w="9525">
            <a:noFill/>
            <a:miter lim="800000"/>
            <a:headEnd/>
            <a:tailEnd/>
          </a:ln>
          <a:effectLst/>
        </p:spPr>
      </p:pic>
      <p:pic>
        <p:nvPicPr>
          <p:cNvPr id="7175" name="Picture 7"/>
          <p:cNvPicPr>
            <a:picLocks noChangeAspect="1" noChangeArrowheads="1"/>
          </p:cNvPicPr>
          <p:nvPr/>
        </p:nvPicPr>
        <p:blipFill>
          <a:blip r:embed="rId7" cstate="print"/>
          <a:srcRect l="29844" t="21666" r="37729" b="47500"/>
          <a:stretch>
            <a:fillRect/>
          </a:stretch>
        </p:blipFill>
        <p:spPr bwMode="auto">
          <a:xfrm>
            <a:off x="7124751" y="3420570"/>
            <a:ext cx="2019249" cy="1080000"/>
          </a:xfrm>
          <a:prstGeom prst="rect">
            <a:avLst/>
          </a:prstGeom>
          <a:noFill/>
          <a:ln w="9525">
            <a:noFill/>
            <a:miter lim="800000"/>
            <a:headEnd/>
            <a:tailEnd/>
          </a:ln>
          <a:effectLst/>
        </p:spPr>
      </p:pic>
      <p:pic>
        <p:nvPicPr>
          <p:cNvPr id="17" name="Picture 2" descr="D:\Mee's stuff\Logo\Logo SIRDC_2.jpg"/>
          <p:cNvPicPr>
            <a:picLocks noChangeAspect="1" noChangeArrowheads="1"/>
          </p:cNvPicPr>
          <p:nvPr/>
        </p:nvPicPr>
        <p:blipFill>
          <a:blip r:embed="rId8" cstate="print"/>
          <a:srcRect/>
          <a:stretch>
            <a:fillRect/>
          </a:stretch>
        </p:blipFill>
        <p:spPr bwMode="auto">
          <a:xfrm>
            <a:off x="4214810" y="214290"/>
            <a:ext cx="785818" cy="1194532"/>
          </a:xfrm>
          <a:prstGeom prst="rect">
            <a:avLst/>
          </a:prstGeom>
          <a:noFill/>
        </p:spPr>
      </p:pic>
      <p:sp>
        <p:nvSpPr>
          <p:cNvPr id="16" name="สี่เหลี่ยมผืนผ้า 15"/>
          <p:cNvSpPr/>
          <p:nvPr/>
        </p:nvSpPr>
        <p:spPr>
          <a:xfrm>
            <a:off x="0" y="1500174"/>
            <a:ext cx="9144000" cy="1938992"/>
          </a:xfrm>
          <a:prstGeom prst="rect">
            <a:avLst/>
          </a:prstGeom>
          <a:solidFill>
            <a:srgbClr val="0070C0"/>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dirty="0" smtClean="0">
                <a:solidFill>
                  <a:schemeClr val="bg1"/>
                </a:solidFill>
                <a:effectLst>
                  <a:outerShdw blurRad="38100" dist="38100" dir="2700000" algn="tl">
                    <a:srgbClr val="000000">
                      <a:alpha val="43137"/>
                    </a:srgbClr>
                  </a:outerShdw>
                </a:effectLst>
              </a:rPr>
              <a:t>ROAD SAFETY </a:t>
            </a:r>
            <a:r>
              <a:rPr lang="en-US" sz="4000" b="1" dirty="0" smtClean="0">
                <a:solidFill>
                  <a:schemeClr val="bg1"/>
                </a:solidFill>
                <a:effectLst>
                  <a:outerShdw blurRad="38100" dist="38100" dir="2700000" algn="tl">
                    <a:srgbClr val="000000">
                      <a:alpha val="43137"/>
                    </a:srgbClr>
                  </a:outerShdw>
                </a:effectLst>
              </a:rPr>
              <a:t>EXPERIENCES OF THAILAND AND UNIVERSITY COURSE CURRICULUM ON ROAD SAFETY</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 name="สี่เหลี่ยมผืนผ้า 14"/>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สี่เหลี่ยมผืนผ้า 1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23" name="แผนภูมิ 22"/>
          <p:cNvGraphicFramePr>
            <a:graphicFrameLocks noGrp="1"/>
          </p:cNvGraphicFramePr>
          <p:nvPr/>
        </p:nvGraphicFramePr>
        <p:xfrm>
          <a:off x="119679" y="1054622"/>
          <a:ext cx="8865283" cy="5803378"/>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2578560" y="5681324"/>
            <a:ext cx="285752"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Oval 13"/>
          <p:cNvSpPr/>
          <p:nvPr/>
        </p:nvSpPr>
        <p:spPr>
          <a:xfrm>
            <a:off x="4929190" y="5643578"/>
            <a:ext cx="285752"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Oval 20"/>
          <p:cNvSpPr/>
          <p:nvPr/>
        </p:nvSpPr>
        <p:spPr>
          <a:xfrm>
            <a:off x="2573938" y="5115648"/>
            <a:ext cx="285752"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Oval 21"/>
          <p:cNvSpPr/>
          <p:nvPr/>
        </p:nvSpPr>
        <p:spPr>
          <a:xfrm>
            <a:off x="4924638" y="5795978"/>
            <a:ext cx="285752"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ชื่อเรื่อง 1"/>
          <p:cNvSpPr txBox="1">
            <a:spLocks/>
          </p:cNvSpPr>
          <p:nvPr/>
        </p:nvSpPr>
        <p:spPr>
          <a:xfrm>
            <a:off x="0" y="142852"/>
            <a:ext cx="9144000" cy="65403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Browallia New" pitchFamily="34" charset="-34"/>
                <a:ea typeface="+mj-ea"/>
                <a:cs typeface="Browallia New" pitchFamily="34" charset="-34"/>
              </a:rPr>
              <a:t>RTFs per 1,000 </a:t>
            </a:r>
            <a:r>
              <a:rPr kumimoji="0" lang="en-US" sz="4400" b="1" i="0" u="none" strike="noStrike" kern="1200" cap="none" spc="0" normalizeH="0" baseline="0" noProof="0" dirty="0" err="1" smtClean="0">
                <a:ln>
                  <a:noFill/>
                </a:ln>
                <a:solidFill>
                  <a:schemeClr val="tx1"/>
                </a:solidFill>
                <a:effectLst/>
                <a:uLnTx/>
                <a:uFillTx/>
                <a:latin typeface="Browallia New" pitchFamily="34" charset="-34"/>
                <a:ea typeface="+mj-ea"/>
                <a:cs typeface="Browallia New" pitchFamily="34" charset="-34"/>
              </a:rPr>
              <a:t>veh</a:t>
            </a:r>
            <a:r>
              <a:rPr kumimoji="0" lang="en-US" sz="4400" b="1" i="0" u="none" strike="noStrike" kern="1200" cap="none" spc="0" normalizeH="0" baseline="0" noProof="0" dirty="0" smtClean="0">
                <a:ln>
                  <a:noFill/>
                </a:ln>
                <a:solidFill>
                  <a:schemeClr val="tx1"/>
                </a:solidFill>
                <a:effectLst/>
                <a:uLnTx/>
                <a:uFillTx/>
                <a:latin typeface="Browallia New" pitchFamily="34" charset="-34"/>
                <a:ea typeface="+mj-ea"/>
                <a:cs typeface="Browallia New" pitchFamily="34" charset="-34"/>
              </a:rPr>
              <a:t>. </a:t>
            </a:r>
            <a:r>
              <a:rPr kumimoji="0" lang="en-US" sz="4400" b="1" i="0" u="none" strike="noStrike" kern="1200" cap="none" spc="0" normalizeH="0" baseline="0" noProof="0" dirty="0" err="1" smtClean="0">
                <a:ln>
                  <a:noFill/>
                </a:ln>
                <a:solidFill>
                  <a:schemeClr val="tx1"/>
                </a:solidFill>
                <a:effectLst/>
                <a:uLnTx/>
                <a:uFillTx/>
                <a:latin typeface="Browallia New" pitchFamily="34" charset="-34"/>
                <a:ea typeface="+mj-ea"/>
                <a:cs typeface="Browallia New" pitchFamily="34" charset="-34"/>
              </a:rPr>
              <a:t>vs</a:t>
            </a:r>
            <a:r>
              <a:rPr kumimoji="0" lang="en-US" sz="4400" b="1" i="0" u="none" strike="noStrike" kern="1200" cap="none" spc="0" normalizeH="0" baseline="0" noProof="0" dirty="0" smtClean="0">
                <a:ln>
                  <a:noFill/>
                </a:ln>
                <a:solidFill>
                  <a:schemeClr val="tx1"/>
                </a:solidFill>
                <a:effectLst/>
                <a:uLnTx/>
                <a:uFillTx/>
                <a:latin typeface="Browallia New" pitchFamily="34" charset="-34"/>
                <a:ea typeface="+mj-ea"/>
                <a:cs typeface="Browallia New" pitchFamily="34" charset="-34"/>
              </a:rPr>
              <a:t> GNI per capita (WHO,2013)</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สี่เหลี่ยมผืนผ้า 1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13" name="แผนภูมิ 12"/>
          <p:cNvGraphicFramePr>
            <a:graphicFrameLocks noGrp="1"/>
          </p:cNvGraphicFramePr>
          <p:nvPr/>
        </p:nvGraphicFramePr>
        <p:xfrm>
          <a:off x="226359" y="1088679"/>
          <a:ext cx="8625592" cy="5646471"/>
        </p:xfrm>
        <a:graphic>
          <a:graphicData uri="http://schemas.openxmlformats.org/drawingml/2006/chart">
            <c:chart xmlns:c="http://schemas.openxmlformats.org/drawingml/2006/chart" xmlns:r="http://schemas.openxmlformats.org/officeDocument/2006/relationships" r:id="rId2"/>
          </a:graphicData>
        </a:graphic>
      </p:graphicFrame>
      <p:sp>
        <p:nvSpPr>
          <p:cNvPr id="21" name="ชื่อเรื่อง 1"/>
          <p:cNvSpPr>
            <a:spLocks noGrp="1"/>
          </p:cNvSpPr>
          <p:nvPr>
            <p:ph type="title"/>
          </p:nvPr>
        </p:nvSpPr>
        <p:spPr>
          <a:xfrm>
            <a:off x="0" y="274638"/>
            <a:ext cx="9144000" cy="654032"/>
          </a:xfrm>
        </p:spPr>
        <p:txBody>
          <a:bodyPr>
            <a:noAutofit/>
          </a:bodyPr>
          <a:lstStyle/>
          <a:p>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RTFs </a:t>
            </a:r>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per 1,000 </a:t>
            </a:r>
            <a:r>
              <a:rPr lang="en-US" sz="3600" b="1" dirty="0" err="1" smtClean="0">
                <a:effectLst>
                  <a:outerShdw blurRad="38100" dist="38100" dir="2700000" algn="tl">
                    <a:srgbClr val="000000">
                      <a:alpha val="43137"/>
                    </a:srgbClr>
                  </a:outerShdw>
                </a:effectLst>
                <a:latin typeface="Browallia New" pitchFamily="34" charset="-34"/>
                <a:cs typeface="Browallia New" pitchFamily="34" charset="-34"/>
              </a:rPr>
              <a:t>veh</a:t>
            </a:r>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 </a:t>
            </a:r>
            <a:r>
              <a:rPr lang="en-US" sz="3600" b="1" dirty="0" err="1" smtClean="0">
                <a:effectLst>
                  <a:outerShdw blurRad="38100" dist="38100" dir="2700000" algn="tl">
                    <a:srgbClr val="000000">
                      <a:alpha val="43137"/>
                    </a:srgbClr>
                  </a:outerShdw>
                </a:effectLst>
                <a:latin typeface="Browallia New" pitchFamily="34" charset="-34"/>
                <a:cs typeface="Browallia New" pitchFamily="34" charset="-34"/>
              </a:rPr>
              <a:t>vs</a:t>
            </a:r>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 vehicles </a:t>
            </a:r>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per 1,000 </a:t>
            </a:r>
            <a:r>
              <a:rPr lang="en-US" sz="3600" b="1" dirty="0" smtClean="0">
                <a:effectLst>
                  <a:outerShdw blurRad="38100" dist="38100" dir="2700000" algn="tl">
                    <a:srgbClr val="000000">
                      <a:alpha val="43137"/>
                    </a:srgbClr>
                  </a:outerShdw>
                </a:effectLst>
                <a:latin typeface="Browallia New" pitchFamily="34" charset="-34"/>
                <a:cs typeface="Browallia New" pitchFamily="34" charset="-34"/>
              </a:rPr>
              <a:t>pop. (WHO, 2013)</a:t>
            </a:r>
            <a:endParaRPr lang="en-US" sz="3600" b="1" dirty="0" smtClean="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22" name="Oval 21"/>
          <p:cNvSpPr/>
          <p:nvPr/>
        </p:nvSpPr>
        <p:spPr>
          <a:xfrm>
            <a:off x="7400260" y="5522647"/>
            <a:ext cx="500066" cy="50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Oval 22"/>
          <p:cNvSpPr/>
          <p:nvPr/>
        </p:nvSpPr>
        <p:spPr>
          <a:xfrm>
            <a:off x="4929190" y="5429264"/>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Oval 23"/>
          <p:cNvSpPr/>
          <p:nvPr/>
        </p:nvSpPr>
        <p:spPr>
          <a:xfrm>
            <a:off x="4936505" y="4879705"/>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สี่เหลี่ยมผืนผ้า 19"/>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สี่เหลี่ยมผืนผ้า 20"/>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สี่เหลี่ยมผืนผ้า 21"/>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 name="สี่เหลี่ยมผืนผ้า 22"/>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26" name="แผนภูมิ 25"/>
          <p:cNvGraphicFramePr>
            <a:graphicFrameLocks noGrp="1"/>
          </p:cNvGraphicFramePr>
          <p:nvPr/>
        </p:nvGraphicFramePr>
        <p:xfrm>
          <a:off x="218367" y="1031948"/>
          <a:ext cx="8715403" cy="5705264"/>
        </p:xfrm>
        <a:graphic>
          <a:graphicData uri="http://schemas.openxmlformats.org/drawingml/2006/chart">
            <c:chart xmlns:c="http://schemas.openxmlformats.org/drawingml/2006/chart" xmlns:r="http://schemas.openxmlformats.org/officeDocument/2006/relationships" r:id="rId2"/>
          </a:graphicData>
        </a:graphic>
      </p:graphicFrame>
      <p:sp>
        <p:nvSpPr>
          <p:cNvPr id="27" name="สี่เหลี่ยมผืนผ้า 26"/>
          <p:cNvSpPr/>
          <p:nvPr/>
        </p:nvSpPr>
        <p:spPr>
          <a:xfrm>
            <a:off x="1521938" y="857232"/>
            <a:ext cx="214314" cy="5214974"/>
          </a:xfrm>
          <a:prstGeom prst="rect">
            <a:avLst/>
          </a:prstGeom>
          <a:solidFill>
            <a:srgbClr val="FFFF0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Rectangle 12"/>
          <p:cNvSpPr/>
          <p:nvPr/>
        </p:nvSpPr>
        <p:spPr>
          <a:xfrm>
            <a:off x="1500166" y="857232"/>
            <a:ext cx="222688" cy="521497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14" name="Rectangle 13"/>
          <p:cNvSpPr/>
          <p:nvPr/>
        </p:nvSpPr>
        <p:spPr>
          <a:xfrm>
            <a:off x="5357818" y="857232"/>
            <a:ext cx="222688" cy="521497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16" name="ชื่อเรื่อง 1"/>
          <p:cNvSpPr>
            <a:spLocks noGrp="1"/>
          </p:cNvSpPr>
          <p:nvPr>
            <p:ph type="title"/>
          </p:nvPr>
        </p:nvSpPr>
        <p:spPr>
          <a:xfrm>
            <a:off x="457200" y="274638"/>
            <a:ext cx="8229600" cy="654032"/>
          </a:xfrm>
        </p:spPr>
        <p:txBody>
          <a:bodyPr>
            <a:noAutofit/>
          </a:bodyPr>
          <a:lstStyle/>
          <a:p>
            <a:r>
              <a:rPr lang="en-US" sz="5400" b="1" dirty="0" smtClean="0">
                <a:latin typeface="Browallia New" pitchFamily="34" charset="-34"/>
                <a:cs typeface="Browallia New" pitchFamily="34" charset="-34"/>
              </a:rPr>
              <a:t>Fleet composition </a:t>
            </a:r>
            <a:r>
              <a:rPr lang="en-US" sz="5400" b="1" dirty="0" smtClean="0">
                <a:latin typeface="Browallia New" pitchFamily="34" charset="-34"/>
                <a:cs typeface="Browallia New" pitchFamily="34" charset="-34"/>
              </a:rPr>
              <a:t>(</a:t>
            </a:r>
            <a:r>
              <a:rPr lang="en-US" sz="5400" b="1" dirty="0" smtClean="0">
                <a:latin typeface="Browallia New" pitchFamily="34" charset="-34"/>
                <a:cs typeface="Browallia New" pitchFamily="34" charset="-34"/>
              </a:rPr>
              <a:t>WHO, 2013)</a:t>
            </a:r>
            <a:endParaRPr lang="en-US" sz="5400" b="1" dirty="0" smtClean="0">
              <a:latin typeface="Browallia New" pitchFamily="34" charset="-34"/>
              <a:cs typeface="Browallia New" pitchFamily="34" charset="-34"/>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สี่เหลี่ยมผืนผ้า 19"/>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สี่เหลี่ยมผืนผ้า 20"/>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สี่เหลี่ยมผืนผ้า 21"/>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 name="สี่เหลี่ยมผืนผ้า 22"/>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13" name="แผนภูมิ 12"/>
          <p:cNvGraphicFramePr>
            <a:graphicFrameLocks noGrp="1"/>
          </p:cNvGraphicFramePr>
          <p:nvPr/>
        </p:nvGraphicFramePr>
        <p:xfrm>
          <a:off x="85015" y="1012442"/>
          <a:ext cx="8929718" cy="5845559"/>
        </p:xfrm>
        <a:graphic>
          <a:graphicData uri="http://schemas.openxmlformats.org/drawingml/2006/chart">
            <c:chart xmlns:c="http://schemas.openxmlformats.org/drawingml/2006/chart" xmlns:r="http://schemas.openxmlformats.org/officeDocument/2006/relationships" r:id="rId2"/>
          </a:graphicData>
        </a:graphic>
      </p:graphicFrame>
      <p:sp>
        <p:nvSpPr>
          <p:cNvPr id="15" name="ชื่อเรื่อง 1"/>
          <p:cNvSpPr>
            <a:spLocks noGrp="1"/>
          </p:cNvSpPr>
          <p:nvPr>
            <p:ph type="title"/>
          </p:nvPr>
        </p:nvSpPr>
        <p:spPr>
          <a:xfrm>
            <a:off x="0" y="274638"/>
            <a:ext cx="9144000" cy="654032"/>
          </a:xfrm>
        </p:spPr>
        <p:txBody>
          <a:bodyPr>
            <a:noAutofit/>
          </a:bodyPr>
          <a:lstStyle/>
          <a:p>
            <a:r>
              <a:rPr lang="en-US" sz="4800" b="1" dirty="0" smtClean="0">
                <a:latin typeface="Browallia New" pitchFamily="34" charset="-34"/>
                <a:cs typeface="Browallia New" pitchFamily="34" charset="-34"/>
              </a:rPr>
              <a:t>P</a:t>
            </a:r>
            <a:r>
              <a:rPr lang="en-US" sz="4800" b="1" dirty="0" smtClean="0">
                <a:latin typeface="Browallia New" pitchFamily="34" charset="-34"/>
                <a:cs typeface="Browallia New" pitchFamily="34" charset="-34"/>
              </a:rPr>
              <a:t>roportion </a:t>
            </a:r>
            <a:r>
              <a:rPr lang="en-US" sz="4800" b="1" dirty="0" smtClean="0">
                <a:latin typeface="Browallia New" pitchFamily="34" charset="-34"/>
                <a:cs typeface="Browallia New" pitchFamily="34" charset="-34"/>
              </a:rPr>
              <a:t>of RTFs by road user </a:t>
            </a:r>
            <a:r>
              <a:rPr lang="en-US" sz="4800" b="1" dirty="0" smtClean="0">
                <a:latin typeface="Browallia New" pitchFamily="34" charset="-34"/>
                <a:cs typeface="Browallia New" pitchFamily="34" charset="-34"/>
              </a:rPr>
              <a:t>(WHO, 2013)</a:t>
            </a:r>
            <a:endParaRPr lang="en-US" sz="4800" b="1" dirty="0" smtClean="0">
              <a:latin typeface="Browallia New" pitchFamily="34" charset="-34"/>
              <a:cs typeface="Browallia New" pitchFamily="34" charset="-34"/>
            </a:endParaRPr>
          </a:p>
        </p:txBody>
      </p:sp>
      <p:sp>
        <p:nvSpPr>
          <p:cNvPr id="16" name="Rectangle 15"/>
          <p:cNvSpPr/>
          <p:nvPr/>
        </p:nvSpPr>
        <p:spPr>
          <a:xfrm>
            <a:off x="4742172" y="1173478"/>
            <a:ext cx="285752" cy="4184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214290"/>
            <a:ext cx="9144000" cy="654032"/>
          </a:xfrm>
        </p:spPr>
        <p:txBody>
          <a:bodyPr>
            <a:noAutofit/>
          </a:bodyPr>
          <a:lstStyle/>
          <a:p>
            <a:r>
              <a:rPr lang="en-US" sz="2800" b="1" dirty="0" smtClean="0"/>
              <a:t>Proportion of </a:t>
            </a:r>
            <a:r>
              <a:rPr lang="en-US" sz="2800" b="1" dirty="0" smtClean="0"/>
              <a:t>2/3-wheelers RTF </a:t>
            </a:r>
            <a:r>
              <a:rPr lang="en-US" sz="2800" b="1" dirty="0" err="1" smtClean="0"/>
              <a:t>vs</a:t>
            </a:r>
            <a:r>
              <a:rPr lang="en-US" sz="2800" b="1" dirty="0" smtClean="0"/>
              <a:t> </a:t>
            </a:r>
            <a:br>
              <a:rPr lang="en-US" sz="2800" b="1" dirty="0" smtClean="0"/>
            </a:br>
            <a:r>
              <a:rPr lang="en-US" sz="2800" b="1" dirty="0" smtClean="0"/>
              <a:t> </a:t>
            </a:r>
            <a:r>
              <a:rPr lang="en-US" sz="2800" b="1" dirty="0" smtClean="0"/>
              <a:t>2/3-wheelers Composition </a:t>
            </a:r>
            <a:r>
              <a:rPr lang="en-US" sz="2800" b="1" dirty="0" smtClean="0"/>
              <a:t>(</a:t>
            </a:r>
            <a:r>
              <a:rPr lang="en-US" sz="2800" b="1" dirty="0" smtClean="0"/>
              <a:t>WHO, 2009 &amp; 2013</a:t>
            </a:r>
            <a:r>
              <a:rPr lang="en-US" sz="2800" b="1" dirty="0" smtClean="0"/>
              <a:t>)</a:t>
            </a:r>
            <a:endParaRPr lang="en-US" sz="2800" b="1" dirty="0"/>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 name="สี่เหลี่ยมผืนผ้า 14"/>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สี่เหลี่ยมผืนผ้า 1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23" name="แผนภูมิ 22"/>
          <p:cNvGraphicFramePr>
            <a:graphicFrameLocks noGrp="1"/>
          </p:cNvGraphicFramePr>
          <p:nvPr/>
        </p:nvGraphicFramePr>
        <p:xfrm>
          <a:off x="-78441" y="1277826"/>
          <a:ext cx="9222441" cy="51954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แผนภูมิ 2"/>
          <p:cNvGraphicFramePr>
            <a:graphicFrameLocks noGrp="1"/>
          </p:cNvGraphicFramePr>
          <p:nvPr/>
        </p:nvGraphicFramePr>
        <p:xfrm>
          <a:off x="-78441" y="384735"/>
          <a:ext cx="9300882" cy="608852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แผนภูมิ 2"/>
          <p:cNvGraphicFramePr>
            <a:graphicFrameLocks noGrp="1"/>
          </p:cNvGraphicFramePr>
          <p:nvPr/>
        </p:nvGraphicFramePr>
        <p:xfrm>
          <a:off x="-78441" y="384735"/>
          <a:ext cx="9300882" cy="608852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928662" y="428604"/>
            <a:ext cx="1000132" cy="45005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แผนภูมิ 3"/>
          <p:cNvGraphicFramePr>
            <a:graphicFrameLocks noGrp="1"/>
          </p:cNvGraphicFramePr>
          <p:nvPr/>
        </p:nvGraphicFramePr>
        <p:xfrm>
          <a:off x="-78441" y="384735"/>
          <a:ext cx="9300882" cy="608852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642910" y="857232"/>
            <a:ext cx="1071570" cy="47967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Rectangle 5"/>
          <p:cNvSpPr/>
          <p:nvPr/>
        </p:nvSpPr>
        <p:spPr>
          <a:xfrm>
            <a:off x="7715272" y="846782"/>
            <a:ext cx="1071570" cy="47967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แผนภูมิ 2"/>
          <p:cNvGraphicFramePr>
            <a:graphicFrameLocks noGrp="1"/>
          </p:cNvGraphicFramePr>
          <p:nvPr/>
        </p:nvGraphicFramePr>
        <p:xfrm>
          <a:off x="-78441" y="384735"/>
          <a:ext cx="9300882" cy="608852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42910" y="928670"/>
            <a:ext cx="1071570" cy="47253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p:cNvSpPr/>
          <p:nvPr/>
        </p:nvSpPr>
        <p:spPr>
          <a:xfrm>
            <a:off x="7715272" y="918220"/>
            <a:ext cx="1071570" cy="47253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54032"/>
          </a:xfrm>
        </p:spPr>
        <p:txBody>
          <a:bodyPr>
            <a:noAutofit/>
          </a:bodyPr>
          <a:lstStyle/>
          <a:p>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Conclusions</a:t>
            </a:r>
            <a:endParaRPr lang="th-TH"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137892" y="1071546"/>
            <a:ext cx="8863264" cy="5214974"/>
          </a:xfrm>
        </p:spPr>
        <p:txBody>
          <a:bodyPr>
            <a:noAutofit/>
          </a:bodyPr>
          <a:lstStyle/>
          <a:p>
            <a:pPr>
              <a:buBlip>
                <a:blip r:embed="rId2"/>
              </a:buBlip>
            </a:pPr>
            <a:r>
              <a:rPr lang="en-US" b="1" dirty="0" smtClean="0">
                <a:latin typeface="Browallia New" pitchFamily="34" charset="-34"/>
                <a:cs typeface="Browallia New" pitchFamily="34" charset="-34"/>
              </a:rPr>
              <a:t>RTFs per population showed low correlation with GNIs per capita.</a:t>
            </a:r>
          </a:p>
          <a:p>
            <a:pPr>
              <a:buBlip>
                <a:blip r:embed="rId2"/>
              </a:buBlip>
            </a:pPr>
            <a:r>
              <a:rPr lang="en-US" b="1" dirty="0" smtClean="0">
                <a:latin typeface="Browallia New" pitchFamily="34" charset="-34"/>
                <a:cs typeface="Browallia New" pitchFamily="34" charset="-34"/>
              </a:rPr>
              <a:t>RTFs per vehicles showed relatively high correlation with GNIs per capita and number of vehicles per population.</a:t>
            </a:r>
          </a:p>
          <a:p>
            <a:pPr>
              <a:buBlip>
                <a:blip r:embed="rId2"/>
              </a:buBlip>
            </a:pPr>
            <a:r>
              <a:rPr lang="en-US" b="1" dirty="0" smtClean="0">
                <a:latin typeface="Browallia New" pitchFamily="34" charset="-34"/>
                <a:cs typeface="Browallia New" pitchFamily="34" charset="-34"/>
              </a:rPr>
              <a:t>As GNI per capita increases, the proportion of 4-wheelers will rise and the proportion of 2- and 3- wheelers will decline.</a:t>
            </a:r>
          </a:p>
          <a:p>
            <a:pPr>
              <a:buBlip>
                <a:blip r:embed="rId2"/>
              </a:buBlip>
            </a:pPr>
            <a:r>
              <a:rPr lang="en-US" b="1" dirty="0">
                <a:latin typeface="Browallia New" pitchFamily="34" charset="-34"/>
                <a:cs typeface="Browallia New" pitchFamily="34" charset="-34"/>
              </a:rPr>
              <a:t>For </a:t>
            </a:r>
            <a:r>
              <a:rPr lang="en-US" b="1" dirty="0" smtClean="0">
                <a:latin typeface="Browallia New" pitchFamily="34" charset="-34"/>
                <a:cs typeface="Browallia New" pitchFamily="34" charset="-34"/>
              </a:rPr>
              <a:t>L &amp; M </a:t>
            </a:r>
            <a:r>
              <a:rPr lang="en-US" b="1" dirty="0">
                <a:latin typeface="Browallia New" pitchFamily="34" charset="-34"/>
                <a:cs typeface="Browallia New" pitchFamily="34" charset="-34"/>
              </a:rPr>
              <a:t>income countries, </a:t>
            </a:r>
            <a:r>
              <a:rPr lang="en-US" b="1" dirty="0" smtClean="0">
                <a:latin typeface="Browallia New" pitchFamily="34" charset="-34"/>
                <a:cs typeface="Browallia New" pitchFamily="34" charset="-34"/>
              </a:rPr>
              <a:t>pedestrians, cyclists and 2/3- wheelers were </a:t>
            </a:r>
            <a:r>
              <a:rPr lang="en-US" b="1" dirty="0">
                <a:latin typeface="Browallia New" pitchFamily="34" charset="-34"/>
                <a:cs typeface="Browallia New" pitchFamily="34" charset="-34"/>
              </a:rPr>
              <a:t>the main contributor to RTFs. </a:t>
            </a:r>
          </a:p>
          <a:p>
            <a:pPr>
              <a:buBlip>
                <a:blip r:embed="rId2"/>
              </a:buBlip>
            </a:pPr>
            <a:r>
              <a:rPr lang="en-US" b="1" dirty="0" smtClean="0">
                <a:latin typeface="Browallia New" pitchFamily="34" charset="-34"/>
                <a:cs typeface="Browallia New" pitchFamily="34" charset="-34"/>
              </a:rPr>
              <a:t>Safer infrastructure, safer vehicles and more effective adoption </a:t>
            </a:r>
            <a:r>
              <a:rPr lang="en-US" b="1" dirty="0" smtClean="0">
                <a:latin typeface="Browallia New" pitchFamily="34" charset="-34"/>
                <a:cs typeface="Browallia New" pitchFamily="34" charset="-34"/>
              </a:rPr>
              <a:t>and enforcement of road safety laws, </a:t>
            </a:r>
            <a:r>
              <a:rPr lang="en-US" b="1" dirty="0" smtClean="0">
                <a:latin typeface="Browallia New" pitchFamily="34" charset="-34"/>
                <a:cs typeface="Browallia New" pitchFamily="34" charset="-34"/>
              </a:rPr>
              <a:t>for cyclists, pedestrians and </a:t>
            </a:r>
            <a:r>
              <a:rPr lang="en-US" b="1" dirty="0" smtClean="0">
                <a:latin typeface="Browallia New" pitchFamily="34" charset="-34"/>
                <a:cs typeface="Browallia New" pitchFamily="34" charset="-34"/>
              </a:rPr>
              <a:t>2/3 wheelers </a:t>
            </a:r>
            <a:r>
              <a:rPr lang="en-US" b="1" dirty="0" smtClean="0">
                <a:latin typeface="Browallia New" pitchFamily="34" charset="-34"/>
                <a:cs typeface="Browallia New" pitchFamily="34" charset="-34"/>
              </a:rPr>
              <a:t>must be critically considered.</a:t>
            </a:r>
            <a:endParaRPr lang="en-US" b="1" dirty="0">
              <a:latin typeface="Browallia New" pitchFamily="34" charset="-34"/>
              <a:cs typeface="Browallia New" pitchFamily="34" charset="-34"/>
            </a:endParaRPr>
          </a:p>
          <a:p>
            <a:pPr>
              <a:buBlip>
                <a:blip r:embed="rId2"/>
              </a:buBlip>
            </a:pPr>
            <a:endParaRPr lang="en-US" b="1" dirty="0" smtClean="0">
              <a:latin typeface="Browallia New" pitchFamily="34" charset="-34"/>
              <a:cs typeface="Browallia New" pitchFamily="34" charset="-34"/>
            </a:endParaRPr>
          </a:p>
          <a:p>
            <a:pPr>
              <a:buBlip>
                <a:blip r:embed="rId2"/>
              </a:buBlip>
            </a:pPr>
            <a:endParaRPr lang="th-TH"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สี่เหลี่ยมผืนผ้า 17"/>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274638"/>
            <a:ext cx="9144000" cy="654032"/>
          </a:xfrm>
          <a:solidFill>
            <a:schemeClr val="tx1"/>
          </a:solidFill>
        </p:spPr>
        <p:txBody>
          <a:bodyPr>
            <a:noAutofit/>
          </a:bodyPr>
          <a:lstStyle/>
          <a:p>
            <a:r>
              <a:rPr lang="en-US" b="1" dirty="0" smtClean="0">
                <a:solidFill>
                  <a:schemeClr val="bg1"/>
                </a:solidFill>
                <a:effectLst>
                  <a:outerShdw blurRad="38100" dist="38100" dir="2700000" algn="tl">
                    <a:srgbClr val="000000">
                      <a:alpha val="43137"/>
                    </a:srgbClr>
                  </a:outerShdw>
                </a:effectLst>
                <a:latin typeface="Browallia New" pitchFamily="34" charset="-34"/>
                <a:cs typeface="Browallia New" pitchFamily="34" charset="-34"/>
              </a:rPr>
              <a:t>Global Status on Road Safety for Nepal &amp; Thailand</a:t>
            </a:r>
            <a:endParaRPr lang="th-TH" b="1" dirty="0">
              <a:solidFill>
                <a:schemeClr val="bg1"/>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348524" y="1526394"/>
            <a:ext cx="8543956" cy="5214974"/>
          </a:xfrm>
        </p:spPr>
        <p:txBody>
          <a:bodyPr>
            <a:noAutofit/>
          </a:bodyPr>
          <a:lstStyle/>
          <a:p>
            <a:pPr>
              <a:buBlip>
                <a:blip r:embed="rId2"/>
              </a:buBlip>
            </a:pPr>
            <a:r>
              <a:rPr lang="en-US" sz="2800" b="1" dirty="0" smtClean="0">
                <a:latin typeface="Browallia New" pitchFamily="34" charset="-34"/>
                <a:cs typeface="Browallia New" pitchFamily="34" charset="-34"/>
              </a:rPr>
              <a:t>Based </a:t>
            </a:r>
            <a:r>
              <a:rPr lang="en-US" sz="2800" b="1" dirty="0">
                <a:latin typeface="Browallia New" pitchFamily="34" charset="-34"/>
                <a:cs typeface="Browallia New" pitchFamily="34" charset="-34"/>
              </a:rPr>
              <a:t>on the Global Status Report on Road </a:t>
            </a:r>
            <a:r>
              <a:rPr lang="en-US" sz="2800" b="1" dirty="0" smtClean="0">
                <a:latin typeface="Browallia New" pitchFamily="34" charset="-34"/>
                <a:cs typeface="Browallia New" pitchFamily="34" charset="-34"/>
              </a:rPr>
              <a:t>safety reported by WHO (2009 and </a:t>
            </a:r>
            <a:r>
              <a:rPr lang="en-US" sz="2800" b="1" dirty="0" smtClean="0">
                <a:latin typeface="Browallia New" pitchFamily="34" charset="-34"/>
                <a:cs typeface="Browallia New" pitchFamily="34" charset="-34"/>
              </a:rPr>
              <a:t>20</a:t>
            </a:r>
            <a:r>
              <a:rPr lang="en-US" sz="2800" b="1" dirty="0" smtClean="0">
                <a:latin typeface="Browallia New" pitchFamily="34" charset="-34"/>
                <a:cs typeface="Browallia New" pitchFamily="34" charset="-34"/>
              </a:rPr>
              <a:t>13) in 2007 </a:t>
            </a:r>
            <a:r>
              <a:rPr lang="en-US" sz="2800" b="1" dirty="0">
                <a:latin typeface="Browallia New" pitchFamily="34" charset="-34"/>
                <a:cs typeface="Browallia New" pitchFamily="34" charset="-34"/>
              </a:rPr>
              <a:t>and </a:t>
            </a:r>
            <a:r>
              <a:rPr lang="en-US" sz="2800" b="1" dirty="0" smtClean="0">
                <a:latin typeface="Browallia New" pitchFamily="34" charset="-34"/>
                <a:cs typeface="Browallia New" pitchFamily="34" charset="-34"/>
              </a:rPr>
              <a:t>2010 and </a:t>
            </a:r>
            <a:r>
              <a:rPr lang="en-US" sz="2800" b="1" dirty="0" err="1" smtClean="0">
                <a:latin typeface="Browallia New" pitchFamily="34" charset="-34"/>
                <a:cs typeface="Browallia New" pitchFamily="34" charset="-34"/>
              </a:rPr>
              <a:t>Sivak</a:t>
            </a:r>
            <a:r>
              <a:rPr lang="en-US" sz="2800" b="1" dirty="0" smtClean="0">
                <a:latin typeface="Browallia New" pitchFamily="34" charset="-34"/>
                <a:cs typeface="Browallia New" pitchFamily="34" charset="-34"/>
              </a:rPr>
              <a:t> and </a:t>
            </a:r>
            <a:r>
              <a:rPr lang="en-US" sz="2800" b="1" dirty="0" err="1" smtClean="0">
                <a:latin typeface="Browallia New" pitchFamily="34" charset="-34"/>
                <a:cs typeface="Browallia New" pitchFamily="34" charset="-34"/>
              </a:rPr>
              <a:t>Schoettle</a:t>
            </a:r>
            <a:r>
              <a:rPr lang="en-US" sz="2800" b="1" dirty="0" smtClean="0">
                <a:latin typeface="Browallia New" pitchFamily="34" charset="-34"/>
                <a:cs typeface="Browallia New" pitchFamily="34" charset="-34"/>
              </a:rPr>
              <a:t> </a:t>
            </a:r>
            <a:r>
              <a:rPr lang="en-US" sz="2800" b="1" dirty="0" smtClean="0">
                <a:latin typeface="Browallia New" pitchFamily="34" charset="-34"/>
                <a:cs typeface="Browallia New" pitchFamily="34" charset="-34"/>
              </a:rPr>
              <a:t>(2014), </a:t>
            </a:r>
            <a:r>
              <a:rPr lang="en-US" sz="2800" b="1" dirty="0">
                <a:latin typeface="Browallia New" pitchFamily="34" charset="-34"/>
                <a:cs typeface="Browallia New" pitchFamily="34" charset="-34"/>
              </a:rPr>
              <a:t>Road </a:t>
            </a:r>
            <a:r>
              <a:rPr lang="en-US" sz="2800" b="1" dirty="0">
                <a:latin typeface="Browallia New" pitchFamily="34" charset="-34"/>
                <a:cs typeface="Browallia New" pitchFamily="34" charset="-34"/>
              </a:rPr>
              <a:t>Traffic Fatalities (RTFs) and other related information of each </a:t>
            </a:r>
            <a:r>
              <a:rPr lang="en-US" sz="2800" b="1" dirty="0" smtClean="0">
                <a:latin typeface="Browallia New" pitchFamily="34" charset="-34"/>
                <a:cs typeface="Browallia New" pitchFamily="34" charset="-34"/>
              </a:rPr>
              <a:t>Asian countries </a:t>
            </a:r>
            <a:r>
              <a:rPr lang="en-US" sz="2800" b="1" dirty="0">
                <a:latin typeface="Browallia New" pitchFamily="34" charset="-34"/>
                <a:cs typeface="Browallia New" pitchFamily="34" charset="-34"/>
              </a:rPr>
              <a:t>were analyzed and compared.</a:t>
            </a: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 name="สี่เหลี่ยมผืนผ้า 12"/>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pic>
        <p:nvPicPr>
          <p:cNvPr id="17" name="Picture 2"/>
          <p:cNvPicPr>
            <a:picLocks noChangeAspect="1" noChangeArrowheads="1"/>
          </p:cNvPicPr>
          <p:nvPr/>
        </p:nvPicPr>
        <p:blipFill>
          <a:blip r:embed="rId3" cstate="print"/>
          <a:srcRect l="30219" r="30156" b="139"/>
          <a:stretch>
            <a:fillRect/>
          </a:stretch>
        </p:blipFill>
        <p:spPr bwMode="auto">
          <a:xfrm>
            <a:off x="1972642" y="3957336"/>
            <a:ext cx="1643074" cy="2329184"/>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4" cstate="print"/>
          <a:srcRect l="51625" r="9000" b="1444"/>
          <a:stretch>
            <a:fillRect/>
          </a:stretch>
        </p:blipFill>
        <p:spPr bwMode="auto">
          <a:xfrm>
            <a:off x="166942" y="3958652"/>
            <a:ext cx="1643074" cy="2313354"/>
          </a:xfrm>
          <a:prstGeom prst="rect">
            <a:avLst/>
          </a:prstGeom>
          <a:ln>
            <a:noFill/>
          </a:ln>
          <a:effectLst>
            <a:outerShdw blurRad="292100" dist="139700" dir="2700000" algn="tl" rotWithShape="0">
              <a:srgbClr val="333333">
                <a:alpha val="65000"/>
              </a:srgbClr>
            </a:outerShdw>
          </a:effectLst>
        </p:spPr>
      </p:pic>
      <p:sp>
        <p:nvSpPr>
          <p:cNvPr id="22" name="สี่เหลี่ยมผืนผ้า 21"/>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สี่เหลี่ยมผืนผ้า 22"/>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 name="สี่เหลี่ยมผืนผ้า 23"/>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สี่เหลี่ยมผืนผ้า 2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สี่เหลี่ยมผืนผ้า 2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0" name="Picture 2"/>
          <p:cNvPicPr>
            <a:picLocks noChangeAspect="1" noChangeArrowheads="1"/>
          </p:cNvPicPr>
          <p:nvPr/>
        </p:nvPicPr>
        <p:blipFill rotWithShape="1">
          <a:blip r:embed="rId5"/>
          <a:srcRect l="34110" t="11423" r="31781" b="10129"/>
          <a:stretch/>
        </p:blipFill>
        <p:spPr bwMode="auto">
          <a:xfrm>
            <a:off x="3581462" y="3929066"/>
            <a:ext cx="1714512" cy="2357454"/>
          </a:xfrm>
          <a:prstGeom prst="rect">
            <a:avLst/>
          </a:prstGeom>
          <a:noFill/>
          <a:ln w="3175">
            <a:solidFill>
              <a:schemeClr val="tx1"/>
            </a:solidFill>
          </a:ln>
          <a:effectLst>
            <a:prstShdw prst="shdw12">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descr="Map of Asia"/>
          <p:cNvPicPr>
            <a:picLocks noChangeAspect="1" noChangeArrowheads="1"/>
          </p:cNvPicPr>
          <p:nvPr/>
        </p:nvPicPr>
        <p:blipFill>
          <a:blip r:embed="rId6"/>
          <a:srcRect/>
          <a:stretch>
            <a:fillRect/>
          </a:stretch>
        </p:blipFill>
        <p:spPr bwMode="auto">
          <a:xfrm>
            <a:off x="5429256" y="3714752"/>
            <a:ext cx="3609080" cy="2571768"/>
          </a:xfrm>
          <a:prstGeom prst="rect">
            <a:avLst/>
          </a:prstGeom>
          <a:noFill/>
        </p:spPr>
      </p:pic>
      <p:pic>
        <p:nvPicPr>
          <p:cNvPr id="21" name="Picture 2"/>
          <p:cNvPicPr>
            <a:picLocks noChangeAspect="1" noChangeArrowheads="1"/>
          </p:cNvPicPr>
          <p:nvPr/>
        </p:nvPicPr>
        <p:blipFill>
          <a:blip r:embed="rId3" cstate="print"/>
          <a:srcRect l="30219" r="30156" b="139"/>
          <a:stretch>
            <a:fillRect/>
          </a:stretch>
        </p:blipFill>
        <p:spPr bwMode="auto">
          <a:xfrm>
            <a:off x="1843708" y="3929066"/>
            <a:ext cx="1643074" cy="2329184"/>
          </a:xfrm>
          <a:prstGeom prst="rect">
            <a:avLst/>
          </a:prstGeom>
          <a:ln>
            <a:noFill/>
          </a:ln>
          <a:effectLst>
            <a:outerShdw blurRad="292100" dist="139700" dir="2700000" algn="tl" rotWithShape="0">
              <a:srgbClr val="333333">
                <a:alpha val="65000"/>
              </a:srgbClr>
            </a:outerShdw>
          </a:effectLst>
        </p:spPr>
      </p:pic>
      <p:pic>
        <p:nvPicPr>
          <p:cNvPr id="27" name="Picture 2"/>
          <p:cNvPicPr>
            <a:picLocks noChangeAspect="1" noChangeArrowheads="1"/>
          </p:cNvPicPr>
          <p:nvPr/>
        </p:nvPicPr>
        <p:blipFill>
          <a:blip r:embed="rId4" cstate="print"/>
          <a:srcRect l="51625" r="9000" b="1444"/>
          <a:stretch>
            <a:fillRect/>
          </a:stretch>
        </p:blipFill>
        <p:spPr bwMode="auto">
          <a:xfrm>
            <a:off x="98996" y="3930382"/>
            <a:ext cx="1643074" cy="23133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54032"/>
          </a:xfrm>
        </p:spPr>
        <p:txBody>
          <a:bodyPr>
            <a:noAutofit/>
          </a:bodyPr>
          <a:lstStyle/>
          <a:p>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Conclusions</a:t>
            </a:r>
            <a:endParaRPr lang="th-TH"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137892" y="1071546"/>
            <a:ext cx="8863264" cy="5214974"/>
          </a:xfrm>
        </p:spPr>
        <p:txBody>
          <a:bodyPr>
            <a:noAutofit/>
          </a:bodyPr>
          <a:lstStyle/>
          <a:p>
            <a:pPr>
              <a:buBlip>
                <a:blip r:embed="rId2"/>
              </a:buBlip>
            </a:pPr>
            <a:r>
              <a:rPr lang="en-US" b="1" dirty="0" smtClean="0">
                <a:latin typeface="Browallia New" pitchFamily="34" charset="-34"/>
                <a:cs typeface="Browallia New" pitchFamily="34" charset="-34"/>
              </a:rPr>
              <a:t>The analysis results must be carefully interpreted. </a:t>
            </a:r>
          </a:p>
          <a:p>
            <a:pPr>
              <a:buBlip>
                <a:blip r:embed="rId2"/>
              </a:buBlip>
            </a:pPr>
            <a:r>
              <a:rPr lang="en-US" b="1" dirty="0" smtClean="0">
                <a:latin typeface="Browallia New" pitchFamily="34" charset="-34"/>
                <a:cs typeface="Browallia New" pitchFamily="34" charset="-34"/>
              </a:rPr>
              <a:t>Besides number of </a:t>
            </a:r>
            <a:r>
              <a:rPr lang="en-US" b="1" dirty="0" smtClean="0">
                <a:latin typeface="Browallia New" pitchFamily="34" charset="-34"/>
                <a:cs typeface="Browallia New" pitchFamily="34" charset="-34"/>
              </a:rPr>
              <a:t>population and vehicles, distance travelled (VKT) by road users </a:t>
            </a:r>
            <a:r>
              <a:rPr lang="en-US" b="1" dirty="0" smtClean="0">
                <a:latin typeface="Browallia New" pitchFamily="34" charset="-34"/>
                <a:cs typeface="Browallia New" pitchFamily="34" charset="-34"/>
              </a:rPr>
              <a:t>should be </a:t>
            </a:r>
            <a:r>
              <a:rPr lang="en-US" b="1" dirty="0" smtClean="0">
                <a:latin typeface="Browallia New" pitchFamily="34" charset="-34"/>
                <a:cs typeface="Browallia New" pitchFamily="34" charset="-34"/>
              </a:rPr>
              <a:t>examined as exposure</a:t>
            </a:r>
            <a:r>
              <a:rPr lang="en-US" b="1" dirty="0" smtClean="0">
                <a:latin typeface="Browallia New" pitchFamily="34" charset="-34"/>
                <a:cs typeface="Browallia New" pitchFamily="34" charset="-34"/>
              </a:rPr>
              <a:t>. </a:t>
            </a:r>
          </a:p>
          <a:p>
            <a:pPr>
              <a:buBlip>
                <a:blip r:embed="rId2"/>
              </a:buBlip>
            </a:pPr>
            <a:r>
              <a:rPr lang="en-US" b="1" dirty="0" smtClean="0">
                <a:latin typeface="Browallia New" pitchFamily="34" charset="-34"/>
                <a:cs typeface="Browallia New" pitchFamily="34" charset="-34"/>
              </a:rPr>
              <a:t>Development of </a:t>
            </a:r>
            <a:r>
              <a:rPr lang="en-US" b="1" dirty="0" smtClean="0">
                <a:latin typeface="Browallia New" pitchFamily="34" charset="-34"/>
                <a:cs typeface="Browallia New" pitchFamily="34" charset="-34"/>
              </a:rPr>
              <a:t>systematic and reliable road </a:t>
            </a:r>
            <a:r>
              <a:rPr lang="en-US" b="1" dirty="0" smtClean="0">
                <a:latin typeface="Browallia New" pitchFamily="34" charset="-34"/>
                <a:cs typeface="Browallia New" pitchFamily="34" charset="-34"/>
              </a:rPr>
              <a:t>safety database systems among </a:t>
            </a:r>
            <a:r>
              <a:rPr lang="en-US" b="1" dirty="0" smtClean="0">
                <a:latin typeface="Browallia New" pitchFamily="34" charset="-34"/>
                <a:cs typeface="Browallia New" pitchFamily="34" charset="-34"/>
              </a:rPr>
              <a:t>Asian </a:t>
            </a:r>
            <a:r>
              <a:rPr lang="en-US" b="1" dirty="0" smtClean="0">
                <a:latin typeface="Browallia New" pitchFamily="34" charset="-34"/>
                <a:cs typeface="Browallia New" pitchFamily="34" charset="-34"/>
              </a:rPr>
              <a:t>countries is crucially needed.</a:t>
            </a:r>
            <a:endParaRPr lang="th-TH"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สี่เหลี่ยมผืนผ้า 17"/>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สี่เหลี่ยมผืนผ้า 12"/>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928934"/>
            <a:ext cx="9144000" cy="646331"/>
          </a:xfrm>
          <a:prstGeom prst="rect">
            <a:avLst/>
          </a:prstGeom>
          <a:solidFill>
            <a:srgbClr val="0070C0"/>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dirty="0" smtClean="0">
                <a:solidFill>
                  <a:schemeClr val="bg1"/>
                </a:solidFill>
                <a:effectLst>
                  <a:outerShdw blurRad="38100" dist="38100" dir="2700000" algn="tl">
                    <a:srgbClr val="000000">
                      <a:alpha val="43137"/>
                    </a:srgbClr>
                  </a:outerShdw>
                </a:effectLst>
              </a:rPr>
              <a:t>ROAD SAFETY </a:t>
            </a:r>
            <a:r>
              <a:rPr lang="en-US" sz="3600" b="1" dirty="0" smtClean="0">
                <a:solidFill>
                  <a:schemeClr val="bg1"/>
                </a:solidFill>
                <a:effectLst>
                  <a:outerShdw blurRad="38100" dist="38100" dir="2700000" algn="tl">
                    <a:srgbClr val="000000">
                      <a:alpha val="43137"/>
                    </a:srgbClr>
                  </a:outerShdw>
                </a:effectLst>
              </a:rPr>
              <a:t>EXPERIENCES OF THAILAND</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7" name="Text Box 3"/>
          <p:cNvSpPr txBox="1">
            <a:spLocks noChangeArrowheads="1"/>
          </p:cNvSpPr>
          <p:nvPr/>
        </p:nvSpPr>
        <p:spPr bwMode="auto">
          <a:xfrm>
            <a:off x="250825" y="115888"/>
            <a:ext cx="1512888" cy="519112"/>
          </a:xfrm>
          <a:prstGeom prst="rect">
            <a:avLst/>
          </a:prstGeom>
          <a:noFill/>
          <a:ln w="9525">
            <a:noFill/>
            <a:miter lim="800000"/>
            <a:headEnd/>
            <a:tailEnd/>
          </a:ln>
        </p:spPr>
        <p:txBody>
          <a:bodyPr>
            <a:spAutoFit/>
          </a:bodyPr>
          <a:lstStyle/>
          <a:p>
            <a:pPr>
              <a:spcBef>
                <a:spcPct val="50000"/>
              </a:spcBef>
            </a:pPr>
            <a:endParaRPr lang="th-TH" sz="2800"/>
          </a:p>
        </p:txBody>
      </p:sp>
      <p:sp>
        <p:nvSpPr>
          <p:cNvPr id="436228" name="Text Box 4"/>
          <p:cNvSpPr txBox="1">
            <a:spLocks noChangeArrowheads="1"/>
          </p:cNvSpPr>
          <p:nvPr/>
        </p:nvSpPr>
        <p:spPr bwMode="auto">
          <a:xfrm>
            <a:off x="6732588" y="188913"/>
            <a:ext cx="1800225" cy="519112"/>
          </a:xfrm>
          <a:prstGeom prst="rect">
            <a:avLst/>
          </a:prstGeom>
          <a:noFill/>
          <a:ln w="9525">
            <a:noFill/>
            <a:miter lim="800000"/>
            <a:headEnd/>
            <a:tailEnd/>
          </a:ln>
        </p:spPr>
        <p:txBody>
          <a:bodyPr>
            <a:spAutoFit/>
          </a:bodyPr>
          <a:lstStyle/>
          <a:p>
            <a:pPr>
              <a:spcBef>
                <a:spcPct val="50000"/>
              </a:spcBef>
            </a:pPr>
            <a:endParaRPr lang="th-TH" sz="2800"/>
          </a:p>
        </p:txBody>
      </p:sp>
      <p:sp>
        <p:nvSpPr>
          <p:cNvPr id="436231" name="Line 7"/>
          <p:cNvSpPr>
            <a:spLocks noChangeShapeType="1"/>
          </p:cNvSpPr>
          <p:nvPr/>
        </p:nvSpPr>
        <p:spPr bwMode="auto">
          <a:xfrm>
            <a:off x="0" y="1484313"/>
            <a:ext cx="9144000" cy="0"/>
          </a:xfrm>
          <a:prstGeom prst="line">
            <a:avLst/>
          </a:prstGeom>
          <a:noFill/>
          <a:ln w="28575">
            <a:solidFill>
              <a:schemeClr val="bg1"/>
            </a:solidFill>
            <a:round/>
            <a:headEnd/>
            <a:tailEnd/>
          </a:ln>
        </p:spPr>
        <p:txBody>
          <a:bodyPr/>
          <a:lstStyle/>
          <a:p>
            <a:endParaRPr lang="th-TH"/>
          </a:p>
        </p:txBody>
      </p:sp>
      <p:sp>
        <p:nvSpPr>
          <p:cNvPr id="436232" name="Text Box 8"/>
          <p:cNvSpPr txBox="1">
            <a:spLocks noChangeArrowheads="1"/>
          </p:cNvSpPr>
          <p:nvPr/>
        </p:nvSpPr>
        <p:spPr bwMode="auto">
          <a:xfrm>
            <a:off x="5580063" y="5084763"/>
            <a:ext cx="2520950" cy="366712"/>
          </a:xfrm>
          <a:prstGeom prst="rect">
            <a:avLst/>
          </a:prstGeom>
          <a:noFill/>
          <a:ln w="9525">
            <a:noFill/>
            <a:miter lim="800000"/>
            <a:headEnd/>
            <a:tailEnd/>
          </a:ln>
        </p:spPr>
        <p:txBody>
          <a:bodyPr>
            <a:spAutoFit/>
          </a:bodyPr>
          <a:lstStyle/>
          <a:p>
            <a:pPr algn="r">
              <a:spcBef>
                <a:spcPct val="50000"/>
              </a:spcBef>
            </a:pPr>
            <a:r>
              <a:rPr lang="th-TH" sz="1800"/>
              <a:t> </a:t>
            </a:r>
            <a:r>
              <a:rPr lang="en-US" sz="1800"/>
              <a:t> </a:t>
            </a:r>
          </a:p>
        </p:txBody>
      </p:sp>
      <p:pic>
        <p:nvPicPr>
          <p:cNvPr id="436234" name="Picture 10"/>
          <p:cNvPicPr>
            <a:picLocks noChangeAspect="1" noChangeArrowheads="1"/>
          </p:cNvPicPr>
          <p:nvPr/>
        </p:nvPicPr>
        <p:blipFill>
          <a:blip r:embed="rId2"/>
          <a:srcRect/>
          <a:stretch>
            <a:fillRect/>
          </a:stretch>
        </p:blipFill>
        <p:spPr bwMode="auto">
          <a:xfrm>
            <a:off x="0" y="1502746"/>
            <a:ext cx="9144000" cy="4454525"/>
          </a:xfrm>
          <a:prstGeom prst="rect">
            <a:avLst/>
          </a:prstGeom>
          <a:noFill/>
          <a:ln w="9525">
            <a:noFill/>
            <a:miter lim="800000"/>
            <a:headEnd/>
            <a:tailEnd/>
          </a:ln>
        </p:spPr>
      </p:pic>
      <p:sp>
        <p:nvSpPr>
          <p:cNvPr id="11" name="Rectangle 10"/>
          <p:cNvSpPr/>
          <p:nvPr/>
        </p:nvSpPr>
        <p:spPr>
          <a:xfrm>
            <a:off x="0" y="26416"/>
            <a:ext cx="9144000" cy="1446550"/>
          </a:xfrm>
          <a:prstGeom prst="rect">
            <a:avLst/>
          </a:prstGeom>
          <a:solidFill>
            <a:schemeClr val="tx1"/>
          </a:solidFill>
        </p:spPr>
        <p:txBody>
          <a:bodyPr wrap="square">
            <a:spAutoFit/>
          </a:bodyPr>
          <a:lstStyle/>
          <a:p>
            <a:pPr algn="ctr"/>
            <a:r>
              <a:rPr lang="en-US" sz="4400" b="1" dirty="0" smtClean="0">
                <a:solidFill>
                  <a:schemeClr val="bg1"/>
                </a:solidFill>
                <a:latin typeface="4804_KwangMD_PukluK" pitchFamily="2" charset="0"/>
              </a:rPr>
              <a:t>Road Alignment of Highway 118                  between </a:t>
            </a:r>
            <a:r>
              <a:rPr lang="en-US" sz="4400" b="1" dirty="0" err="1" smtClean="0">
                <a:solidFill>
                  <a:schemeClr val="bg1"/>
                </a:solidFill>
                <a:latin typeface="4804_KwangMD_PukluK" pitchFamily="2" charset="0"/>
              </a:rPr>
              <a:t>Chiangmai</a:t>
            </a:r>
            <a:r>
              <a:rPr lang="en-US" sz="4400" b="1" dirty="0" smtClean="0">
                <a:solidFill>
                  <a:schemeClr val="bg1"/>
                </a:solidFill>
                <a:latin typeface="4804_KwangMD_PukluK" pitchFamily="2" charset="0"/>
              </a:rPr>
              <a:t> Province and </a:t>
            </a:r>
            <a:r>
              <a:rPr lang="en-US" sz="4400" b="1" dirty="0" err="1" smtClean="0">
                <a:solidFill>
                  <a:schemeClr val="bg1"/>
                </a:solidFill>
                <a:latin typeface="4804_KwangMD_PukluK" pitchFamily="2" charset="0"/>
              </a:rPr>
              <a:t>Chiangrai</a:t>
            </a:r>
            <a:r>
              <a:rPr lang="en-US" sz="4400" b="1" dirty="0" smtClean="0">
                <a:solidFill>
                  <a:schemeClr val="bg1"/>
                </a:solidFill>
                <a:latin typeface="4804_KwangMD_PukluK" pitchFamily="2" charset="0"/>
              </a:rPr>
              <a:t> Province </a:t>
            </a:r>
            <a:endParaRPr lang="th-TH" sz="4400" dirty="0"/>
          </a:p>
        </p:txBody>
      </p:sp>
      <p:sp>
        <p:nvSpPr>
          <p:cNvPr id="1454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Cordia New" pitchFamily="34" charset="-34"/>
                <a:cs typeface="Times New Roman" pitchFamily="18" charset="0"/>
              </a:rPr>
              <a:t>Mr. Lamduan Srisakda</a:t>
            </a:r>
            <a:endParaRPr kumimoji="0" lang="en-US"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1454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Cordia New" pitchFamily="34" charset="-34"/>
                <a:cs typeface="Times New Roman" pitchFamily="18" charset="0"/>
              </a:rPr>
              <a:t>Mr. Lamduan Srisakda</a:t>
            </a:r>
            <a:endParaRPr kumimoji="0" lang="en-US"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14" name="Rectangle 13"/>
          <p:cNvSpPr/>
          <p:nvPr/>
        </p:nvSpPr>
        <p:spPr>
          <a:xfrm>
            <a:off x="5354180" y="6072206"/>
            <a:ext cx="3789820" cy="443198"/>
          </a:xfrm>
          <a:prstGeom prst="rect">
            <a:avLst/>
          </a:prstGeom>
        </p:spPr>
        <p:txBody>
          <a:bodyPr wrap="none">
            <a:spAutoFit/>
          </a:bodyPr>
          <a:lstStyle/>
          <a:p>
            <a:pPr algn="ctr">
              <a:lnSpc>
                <a:spcPct val="95000"/>
              </a:lnSpc>
            </a:pPr>
            <a:r>
              <a:rPr lang="en-US" sz="2400" dirty="0" err="1" smtClean="0">
                <a:latin typeface="Calibri" pitchFamily="34" charset="0"/>
              </a:rPr>
              <a:t>Assc</a:t>
            </a:r>
            <a:r>
              <a:rPr lang="en-US" sz="2400" dirty="0" smtClean="0">
                <a:latin typeface="Calibri" pitchFamily="34" charset="0"/>
              </a:rPr>
              <a:t>. Prof. </a:t>
            </a:r>
            <a:r>
              <a:rPr lang="en-US" sz="2400" dirty="0" err="1" smtClean="0">
                <a:latin typeface="Calibri" pitchFamily="34" charset="0"/>
              </a:rPr>
              <a:t>Landuan</a:t>
            </a:r>
            <a:r>
              <a:rPr lang="en-US" sz="2400" dirty="0" smtClean="0">
                <a:latin typeface="Calibri" pitchFamily="34" charset="0"/>
              </a:rPr>
              <a:t> </a:t>
            </a:r>
            <a:r>
              <a:rPr lang="en-US" sz="2400" dirty="0" err="1" smtClean="0">
                <a:latin typeface="Calibri" pitchFamily="34" charset="0"/>
              </a:rPr>
              <a:t>Srisakda</a:t>
            </a:r>
            <a:endParaRPr lang="en-US" sz="2400" dirty="0">
              <a:latin typeface="Calibri"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4"/>
          <p:cNvSpPr>
            <a:spLocks noChangeArrowheads="1"/>
          </p:cNvSpPr>
          <p:nvPr/>
        </p:nvSpPr>
        <p:spPr bwMode="auto">
          <a:xfrm>
            <a:off x="-323850" y="-242888"/>
            <a:ext cx="10728325" cy="7632701"/>
          </a:xfrm>
          <a:prstGeom prst="rect">
            <a:avLst/>
          </a:prstGeom>
          <a:solidFill>
            <a:srgbClr val="000000"/>
          </a:solidFill>
          <a:ln w="9525">
            <a:noFill/>
            <a:miter lim="800000"/>
            <a:headEnd/>
            <a:tailEnd/>
          </a:ln>
          <a:effectLst/>
        </p:spPr>
        <p:txBody>
          <a:bodyPr wrap="none" anchor="ctr"/>
          <a:lstStyle/>
          <a:p>
            <a:endParaRPr lang="th-TH"/>
          </a:p>
        </p:txBody>
      </p:sp>
      <p:sp>
        <p:nvSpPr>
          <p:cNvPr id="108547" name="Rectangle 3"/>
          <p:cNvSpPr>
            <a:spLocks noGrp="1" noChangeArrowheads="1"/>
          </p:cNvSpPr>
          <p:nvPr>
            <p:ph type="subTitle" idx="1"/>
          </p:nvPr>
        </p:nvSpPr>
        <p:spPr>
          <a:xfrm>
            <a:off x="1312863" y="3022600"/>
            <a:ext cx="6400800" cy="1752600"/>
          </a:xfrm>
        </p:spPr>
        <p:txBody>
          <a:bodyPr/>
          <a:lstStyle/>
          <a:p>
            <a:endParaRPr lang="th-TH" smtClean="0"/>
          </a:p>
        </p:txBody>
      </p:sp>
      <p:pic>
        <p:nvPicPr>
          <p:cNvPr id="108548" name="Picture 11" descr="DSC03113"/>
          <p:cNvPicPr>
            <a:picLocks noChangeAspect="1" noChangeArrowheads="1"/>
          </p:cNvPicPr>
          <p:nvPr/>
        </p:nvPicPr>
        <p:blipFill>
          <a:blip r:embed="rId2"/>
          <a:srcRect/>
          <a:stretch>
            <a:fillRect/>
          </a:stretch>
        </p:blipFill>
        <p:spPr bwMode="auto">
          <a:xfrm>
            <a:off x="-252413" y="-674688"/>
            <a:ext cx="10755313" cy="8064501"/>
          </a:xfrm>
          <a:prstGeom prst="rect">
            <a:avLst/>
          </a:prstGeom>
          <a:noFill/>
          <a:ln w="9525">
            <a:noFill/>
            <a:miter lim="800000"/>
            <a:headEnd/>
            <a:tailEnd/>
          </a:ln>
        </p:spPr>
      </p:pic>
      <p:sp>
        <p:nvSpPr>
          <p:cNvPr id="6" name="Text Box 4"/>
          <p:cNvSpPr txBox="1">
            <a:spLocks noChangeArrowheads="1"/>
          </p:cNvSpPr>
          <p:nvPr/>
        </p:nvSpPr>
        <p:spPr bwMode="auto">
          <a:xfrm>
            <a:off x="6229350" y="6256338"/>
            <a:ext cx="41036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endParaRPr lang="th-TH" sz="4000" b="1" dirty="0">
              <a:solidFill>
                <a:srgbClr val="FFFF00"/>
              </a:solidFill>
              <a:effectLst>
                <a:outerShdw blurRad="38100" dist="38100" dir="2700000" algn="tl">
                  <a:srgbClr val="000000">
                    <a:alpha val="43137"/>
                  </a:srgbClr>
                </a:outerShdw>
              </a:effectLst>
            </a:endParaRPr>
          </a:p>
        </p:txBody>
      </p:sp>
      <p:sp>
        <p:nvSpPr>
          <p:cNvPr id="7" name="Text Box 12"/>
          <p:cNvSpPr txBox="1">
            <a:spLocks noChangeArrowheads="1"/>
          </p:cNvSpPr>
          <p:nvPr/>
        </p:nvSpPr>
        <p:spPr bwMode="auto">
          <a:xfrm>
            <a:off x="-466406" y="-12542"/>
            <a:ext cx="10830354" cy="1877437"/>
          </a:xfrm>
          <a:prstGeom prst="rect">
            <a:avLst/>
          </a:prstGeom>
          <a:solidFill>
            <a:srgbClr val="000000"/>
          </a:solidFill>
          <a:ln w="9525">
            <a:noFill/>
            <a:miter lim="800000"/>
            <a:headEnd/>
            <a:tailEnd/>
          </a:ln>
        </p:spPr>
        <p:txBody>
          <a:bodyPr wrap="square">
            <a:spAutoFit/>
          </a:bodyPr>
          <a:lstStyle/>
          <a:p>
            <a:pPr algn="ctr">
              <a:spcBef>
                <a:spcPct val="50000"/>
              </a:spcBef>
            </a:pPr>
            <a:r>
              <a:rPr lang="en-US" sz="3600" b="1" dirty="0" smtClean="0">
                <a:solidFill>
                  <a:schemeClr val="bg1"/>
                </a:solidFill>
                <a:latin typeface="4804_KwangMD_PukluK" pitchFamily="2" charset="0"/>
              </a:rPr>
              <a:t>A two-floor bus accident at Highway 118 (Sta. 42) </a:t>
            </a:r>
            <a:r>
              <a:rPr lang="en-US" sz="3600" b="1" dirty="0" err="1" smtClean="0">
                <a:solidFill>
                  <a:schemeClr val="bg1"/>
                </a:solidFill>
                <a:latin typeface="4804_KwangMD_PukluK" pitchFamily="2" charset="0"/>
              </a:rPr>
              <a:t>Doysaket</a:t>
            </a:r>
            <a:r>
              <a:rPr lang="en-US" sz="3600" b="1" dirty="0" smtClean="0">
                <a:solidFill>
                  <a:schemeClr val="bg1"/>
                </a:solidFill>
                <a:latin typeface="4804_KwangMD_PukluK" pitchFamily="2" charset="0"/>
              </a:rPr>
              <a:t> </a:t>
            </a:r>
            <a:r>
              <a:rPr lang="en-US" sz="3600" b="1" dirty="0" err="1" smtClean="0">
                <a:solidFill>
                  <a:schemeClr val="bg1"/>
                </a:solidFill>
                <a:latin typeface="4804_KwangMD_PukluK" pitchFamily="2" charset="0"/>
              </a:rPr>
              <a:t>Amphur</a:t>
            </a:r>
            <a:r>
              <a:rPr lang="en-US" sz="3600" b="1" dirty="0" smtClean="0">
                <a:solidFill>
                  <a:schemeClr val="bg1"/>
                </a:solidFill>
                <a:latin typeface="4804_KwangMD_PukluK" pitchFamily="2" charset="0"/>
              </a:rPr>
              <a:t>, </a:t>
            </a:r>
            <a:r>
              <a:rPr lang="en-US" sz="3600" b="1" dirty="0" err="1" smtClean="0">
                <a:solidFill>
                  <a:schemeClr val="bg1"/>
                </a:solidFill>
                <a:latin typeface="4804_KwangMD_PukluK" pitchFamily="2" charset="0"/>
              </a:rPr>
              <a:t>Chiangmai</a:t>
            </a:r>
            <a:r>
              <a:rPr lang="en-US" sz="3600" b="1" dirty="0" smtClean="0">
                <a:solidFill>
                  <a:schemeClr val="bg1"/>
                </a:solidFill>
                <a:latin typeface="4804_KwangMD_PukluK" pitchFamily="2" charset="0"/>
              </a:rPr>
              <a:t> province </a:t>
            </a:r>
            <a:r>
              <a:rPr lang="en-US" sz="3600" b="1" dirty="0" smtClean="0">
                <a:solidFill>
                  <a:schemeClr val="bg1"/>
                </a:solidFill>
                <a:latin typeface="4804_KwangMD_PukluK" pitchFamily="2" charset="0"/>
              </a:rPr>
              <a:t>on 19 January 2007 (9:30) </a:t>
            </a:r>
            <a:r>
              <a:rPr lang="en-US" sz="3600" b="1" dirty="0" smtClean="0">
                <a:solidFill>
                  <a:schemeClr val="bg1"/>
                </a:solidFill>
                <a:latin typeface="4804_KwangMD_PukluK" pitchFamily="2" charset="0"/>
              </a:rPr>
              <a:t>                    causing </a:t>
            </a:r>
            <a:r>
              <a:rPr lang="en-US" sz="4400" b="1" dirty="0" smtClean="0">
                <a:solidFill>
                  <a:schemeClr val="bg1"/>
                </a:solidFill>
                <a:latin typeface="4804_KwangMD_PukluK" pitchFamily="2" charset="0"/>
              </a:rPr>
              <a:t>17</a:t>
            </a:r>
            <a:r>
              <a:rPr lang="en-US" sz="3600" b="1" dirty="0" smtClean="0">
                <a:solidFill>
                  <a:schemeClr val="bg1"/>
                </a:solidFill>
                <a:latin typeface="4804_KwangMD_PukluK" pitchFamily="2" charset="0"/>
              </a:rPr>
              <a:t> fatalities and </a:t>
            </a:r>
            <a:r>
              <a:rPr lang="en-US" sz="4400" b="1" dirty="0" smtClean="0">
                <a:solidFill>
                  <a:schemeClr val="bg1"/>
                </a:solidFill>
                <a:latin typeface="4804_KwangMD_PukluK" pitchFamily="2" charset="0"/>
              </a:rPr>
              <a:t>37</a:t>
            </a:r>
            <a:r>
              <a:rPr lang="en-US" sz="3600" b="1" dirty="0" smtClean="0">
                <a:solidFill>
                  <a:schemeClr val="bg1"/>
                </a:solidFill>
                <a:latin typeface="4804_KwangMD_PukluK" pitchFamily="2" charset="0"/>
              </a:rPr>
              <a:t> serious injuries</a:t>
            </a:r>
            <a:endParaRPr lang="th-TH" sz="3600" b="1" dirty="0">
              <a:solidFill>
                <a:schemeClr val="bg1"/>
              </a:solidFill>
              <a:latin typeface="4804_KwangMD_PukluK" pitchFamily="2" charset="0"/>
            </a:endParaRPr>
          </a:p>
        </p:txBody>
      </p:sp>
      <p:sp>
        <p:nvSpPr>
          <p:cNvPr id="8" name="Rectangle 7"/>
          <p:cNvSpPr/>
          <p:nvPr/>
        </p:nvSpPr>
        <p:spPr>
          <a:xfrm>
            <a:off x="0" y="6751638"/>
            <a:ext cx="4397679" cy="501676"/>
          </a:xfrm>
          <a:prstGeom prst="rect">
            <a:avLst/>
          </a:prstGeom>
        </p:spPr>
        <p:txBody>
          <a:bodyPr wrap="none">
            <a:spAutoFit/>
          </a:bodyPr>
          <a:lstStyle/>
          <a:p>
            <a:pPr algn="ctr">
              <a:lnSpc>
                <a:spcPct val="95000"/>
              </a:lnSpc>
            </a:pPr>
            <a:r>
              <a:rPr lang="en-US" b="1" dirty="0" err="1" smtClean="0">
                <a:solidFill>
                  <a:schemeClr val="bg1"/>
                </a:solidFill>
                <a:effectLst>
                  <a:outerShdw blurRad="38100" dist="38100" dir="2700000" algn="tl">
                    <a:srgbClr val="000000">
                      <a:alpha val="43137"/>
                    </a:srgbClr>
                  </a:outerShdw>
                </a:effectLst>
                <a:latin typeface="Calibri" pitchFamily="34" charset="0"/>
              </a:rPr>
              <a:t>Assc</a:t>
            </a:r>
            <a:r>
              <a:rPr lang="en-US" b="1" dirty="0" smtClean="0">
                <a:solidFill>
                  <a:schemeClr val="bg1"/>
                </a:solidFill>
                <a:effectLst>
                  <a:outerShdw blurRad="38100" dist="38100" dir="2700000" algn="tl">
                    <a:srgbClr val="000000">
                      <a:alpha val="43137"/>
                    </a:srgbClr>
                  </a:outerShdw>
                </a:effectLst>
                <a:latin typeface="Calibri" pitchFamily="34" charset="0"/>
              </a:rPr>
              <a:t>. Prof. </a:t>
            </a:r>
            <a:r>
              <a:rPr lang="en-US" b="1" dirty="0" err="1" smtClean="0">
                <a:solidFill>
                  <a:schemeClr val="bg1"/>
                </a:solidFill>
                <a:effectLst>
                  <a:outerShdw blurRad="38100" dist="38100" dir="2700000" algn="tl">
                    <a:srgbClr val="000000">
                      <a:alpha val="43137"/>
                    </a:srgbClr>
                  </a:outerShdw>
                </a:effectLst>
                <a:latin typeface="Calibri" pitchFamily="34" charset="0"/>
              </a:rPr>
              <a:t>Landuan</a:t>
            </a:r>
            <a:r>
              <a:rPr lang="en-US" b="1" dirty="0" smtClean="0">
                <a:solidFill>
                  <a:schemeClr val="bg1"/>
                </a:solidFill>
                <a:effectLst>
                  <a:outerShdw blurRad="38100" dist="38100" dir="2700000" algn="tl">
                    <a:srgbClr val="000000">
                      <a:alpha val="43137"/>
                    </a:srgbClr>
                  </a:outerShdw>
                </a:effectLst>
                <a:latin typeface="Calibri" pitchFamily="34" charset="0"/>
              </a:rPr>
              <a:t> </a:t>
            </a:r>
            <a:r>
              <a:rPr lang="en-US" b="1" dirty="0" err="1" smtClean="0">
                <a:solidFill>
                  <a:schemeClr val="bg1"/>
                </a:solidFill>
                <a:effectLst>
                  <a:outerShdw blurRad="38100" dist="38100" dir="2700000" algn="tl">
                    <a:srgbClr val="000000">
                      <a:alpha val="43137"/>
                    </a:srgbClr>
                  </a:outerShdw>
                </a:effectLst>
                <a:latin typeface="Calibri" pitchFamily="34" charset="0"/>
              </a:rPr>
              <a:t>Srisakda</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4" name="Picture 17" descr="DSC03116"/>
          <p:cNvPicPr>
            <a:picLocks noChangeAspect="1" noChangeArrowheads="1"/>
          </p:cNvPicPr>
          <p:nvPr/>
        </p:nvPicPr>
        <p:blipFill>
          <a:blip r:embed="rId2"/>
          <a:srcRect/>
          <a:stretch>
            <a:fillRect/>
          </a:stretch>
        </p:blipFill>
        <p:spPr bwMode="auto">
          <a:xfrm>
            <a:off x="0" y="744850"/>
            <a:ext cx="9110155" cy="5495604"/>
          </a:xfrm>
          <a:prstGeom prst="rect">
            <a:avLst/>
          </a:prstGeom>
          <a:noFill/>
          <a:ln w="9525">
            <a:noFill/>
            <a:miter lim="800000"/>
            <a:headEnd/>
            <a:tailEnd/>
          </a:ln>
        </p:spPr>
      </p:pic>
      <p:sp>
        <p:nvSpPr>
          <p:cNvPr id="109570" name="Rectangle 1"/>
          <p:cNvSpPr>
            <a:spLocks noChangeArrowheads="1"/>
          </p:cNvSpPr>
          <p:nvPr/>
        </p:nvSpPr>
        <p:spPr bwMode="auto">
          <a:xfrm>
            <a:off x="0" y="0"/>
            <a:ext cx="9144000" cy="769441"/>
          </a:xfrm>
          <a:prstGeom prst="rect">
            <a:avLst/>
          </a:prstGeom>
          <a:solidFill>
            <a:schemeClr val="tx1"/>
          </a:solidFill>
          <a:ln w="9525">
            <a:noFill/>
            <a:miter lim="800000"/>
            <a:headEnd/>
            <a:tailEnd/>
          </a:ln>
        </p:spPr>
        <p:txBody>
          <a:bodyPr wrap="square" anchor="ctr">
            <a:spAutoFit/>
          </a:bodyPr>
          <a:lstStyle/>
          <a:p>
            <a:pPr algn="ctr"/>
            <a:r>
              <a:rPr lang="en-US" sz="4400" b="1" dirty="0" smtClean="0">
                <a:solidFill>
                  <a:schemeClr val="bg1"/>
                </a:solidFill>
                <a:ea typeface="Batang" pitchFamily="18" charset="-127"/>
              </a:rPr>
              <a:t>Road and Environment Damages</a:t>
            </a:r>
            <a:endParaRPr lang="th-TH" sz="4400" b="1" dirty="0">
              <a:solidFill>
                <a:schemeClr val="bg1"/>
              </a:solidFill>
              <a:ea typeface="Batang" pitchFamily="18" charset="-127"/>
            </a:endParaRPr>
          </a:p>
        </p:txBody>
      </p:sp>
      <p:sp>
        <p:nvSpPr>
          <p:cNvPr id="143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Cordia New" pitchFamily="34" charset="-34"/>
                <a:cs typeface="Times New Roman" pitchFamily="18" charset="0"/>
              </a:rPr>
              <a:t>Mr. Lamduan Srisakda</a:t>
            </a:r>
            <a:endParaRPr kumimoji="0" lang="en-US"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15" name="Rectangle 14"/>
          <p:cNvSpPr/>
          <p:nvPr/>
        </p:nvSpPr>
        <p:spPr>
          <a:xfrm>
            <a:off x="31445" y="6286520"/>
            <a:ext cx="4397679" cy="501676"/>
          </a:xfrm>
          <a:prstGeom prst="rect">
            <a:avLst/>
          </a:prstGeom>
        </p:spPr>
        <p:txBody>
          <a:bodyPr wrap="none">
            <a:spAutoFit/>
          </a:bodyPr>
          <a:lstStyle/>
          <a:p>
            <a:pPr algn="ctr">
              <a:lnSpc>
                <a:spcPct val="95000"/>
              </a:lnSpc>
            </a:pPr>
            <a:r>
              <a:rPr lang="en-US" dirty="0" err="1" smtClean="0">
                <a:effectLst>
                  <a:outerShdw blurRad="38100" dist="38100" dir="2700000" algn="tl">
                    <a:srgbClr val="000000">
                      <a:alpha val="43137"/>
                    </a:srgbClr>
                  </a:outerShdw>
                </a:effectLst>
                <a:latin typeface="Calibri" pitchFamily="34" charset="0"/>
              </a:rPr>
              <a:t>Assc</a:t>
            </a:r>
            <a:r>
              <a:rPr lang="en-US" dirty="0" smtClean="0">
                <a:effectLst>
                  <a:outerShdw blurRad="38100" dist="38100" dir="2700000" algn="tl">
                    <a:srgbClr val="000000">
                      <a:alpha val="43137"/>
                    </a:srgbClr>
                  </a:outerShdw>
                </a:effectLst>
                <a:latin typeface="Calibri" pitchFamily="34" charset="0"/>
              </a:rPr>
              <a:t>. Prof. </a:t>
            </a:r>
            <a:r>
              <a:rPr lang="en-US" dirty="0" err="1" smtClean="0">
                <a:effectLst>
                  <a:outerShdw blurRad="38100" dist="38100" dir="2700000" algn="tl">
                    <a:srgbClr val="000000">
                      <a:alpha val="43137"/>
                    </a:srgbClr>
                  </a:outerShdw>
                </a:effectLst>
                <a:latin typeface="Calibri" pitchFamily="34" charset="0"/>
              </a:rPr>
              <a:t>Landuan</a:t>
            </a:r>
            <a:r>
              <a:rPr lang="en-US" dirty="0" smtClean="0">
                <a:effectLst>
                  <a:outerShdw blurRad="38100" dist="38100" dir="2700000" algn="tl">
                    <a:srgbClr val="000000">
                      <a:alpha val="43137"/>
                    </a:srgbClr>
                  </a:outerShdw>
                </a:effectLst>
                <a:latin typeface="Calibri" pitchFamily="34" charset="0"/>
              </a:rPr>
              <a:t> </a:t>
            </a:r>
            <a:r>
              <a:rPr lang="en-US" dirty="0" err="1" smtClean="0">
                <a:effectLst>
                  <a:outerShdw blurRad="38100" dist="38100" dir="2700000" algn="tl">
                    <a:srgbClr val="000000">
                      <a:alpha val="43137"/>
                    </a:srgbClr>
                  </a:outerShdw>
                </a:effectLst>
                <a:latin typeface="Calibri" pitchFamily="34" charset="0"/>
              </a:rPr>
              <a:t>Srisakda</a:t>
            </a:r>
            <a:endParaRPr lang="en-US"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th-TH" smtClean="0"/>
          </a:p>
        </p:txBody>
      </p:sp>
      <p:sp>
        <p:nvSpPr>
          <p:cNvPr id="110595" name="Rectangle 3"/>
          <p:cNvSpPr>
            <a:spLocks noGrp="1" noChangeArrowheads="1"/>
          </p:cNvSpPr>
          <p:nvPr>
            <p:ph type="body" idx="1"/>
          </p:nvPr>
        </p:nvSpPr>
        <p:spPr/>
        <p:txBody>
          <a:bodyPr/>
          <a:lstStyle/>
          <a:p>
            <a:endParaRPr lang="th-TH" smtClean="0"/>
          </a:p>
        </p:txBody>
      </p:sp>
      <p:grpSp>
        <p:nvGrpSpPr>
          <p:cNvPr id="2" name="Group 4"/>
          <p:cNvGrpSpPr>
            <a:grpSpLocks/>
          </p:cNvGrpSpPr>
          <p:nvPr/>
        </p:nvGrpSpPr>
        <p:grpSpPr bwMode="auto">
          <a:xfrm>
            <a:off x="0" y="-1108075"/>
            <a:ext cx="9144000" cy="7966075"/>
            <a:chOff x="2812" y="5206"/>
            <a:chExt cx="11294" cy="8640"/>
          </a:xfrm>
        </p:grpSpPr>
        <p:pic>
          <p:nvPicPr>
            <p:cNvPr id="110605" name="Picture 5" descr="DSCF1305"/>
            <p:cNvPicPr>
              <a:picLocks noChangeAspect="1" noChangeArrowheads="1"/>
            </p:cNvPicPr>
            <p:nvPr/>
          </p:nvPicPr>
          <p:blipFill>
            <a:blip r:embed="rId2" cstate="print">
              <a:lum bright="6000"/>
            </a:blip>
            <a:srcRect/>
            <a:stretch>
              <a:fillRect/>
            </a:stretch>
          </p:blipFill>
          <p:spPr bwMode="auto">
            <a:xfrm>
              <a:off x="8348" y="5206"/>
              <a:ext cx="5758" cy="4329"/>
            </a:xfrm>
            <a:prstGeom prst="rect">
              <a:avLst/>
            </a:prstGeom>
            <a:noFill/>
            <a:ln w="9525">
              <a:noFill/>
              <a:miter lim="800000"/>
              <a:headEnd/>
              <a:tailEnd/>
            </a:ln>
          </p:spPr>
        </p:pic>
        <p:pic>
          <p:nvPicPr>
            <p:cNvPr id="110606" name="Picture 6" descr="DSCF1342"/>
            <p:cNvPicPr>
              <a:picLocks noChangeAspect="1" noChangeArrowheads="1"/>
            </p:cNvPicPr>
            <p:nvPr/>
          </p:nvPicPr>
          <p:blipFill>
            <a:blip r:embed="rId3" cstate="print">
              <a:lum bright="6000"/>
            </a:blip>
            <a:srcRect/>
            <a:stretch>
              <a:fillRect/>
            </a:stretch>
          </p:blipFill>
          <p:spPr bwMode="auto">
            <a:xfrm>
              <a:off x="8459" y="9526"/>
              <a:ext cx="5647" cy="4320"/>
            </a:xfrm>
            <a:prstGeom prst="rect">
              <a:avLst/>
            </a:prstGeom>
            <a:noFill/>
            <a:ln w="9525">
              <a:noFill/>
              <a:miter lim="800000"/>
              <a:headEnd/>
              <a:tailEnd/>
            </a:ln>
          </p:spPr>
        </p:pic>
        <p:pic>
          <p:nvPicPr>
            <p:cNvPr id="110607" name="Picture 7" descr="DSC03113"/>
            <p:cNvPicPr>
              <a:picLocks noChangeAspect="1" noChangeArrowheads="1"/>
            </p:cNvPicPr>
            <p:nvPr/>
          </p:nvPicPr>
          <p:blipFill>
            <a:blip r:embed="rId4" cstate="print">
              <a:lum bright="12000"/>
            </a:blip>
            <a:srcRect/>
            <a:stretch>
              <a:fillRect/>
            </a:stretch>
          </p:blipFill>
          <p:spPr bwMode="auto">
            <a:xfrm>
              <a:off x="2812" y="5206"/>
              <a:ext cx="5647" cy="4524"/>
            </a:xfrm>
            <a:prstGeom prst="rect">
              <a:avLst/>
            </a:prstGeom>
            <a:noFill/>
            <a:ln w="9525">
              <a:noFill/>
              <a:miter lim="800000"/>
              <a:headEnd/>
              <a:tailEnd/>
            </a:ln>
          </p:spPr>
        </p:pic>
        <p:pic>
          <p:nvPicPr>
            <p:cNvPr id="110608" name="Picture 8" descr="DSCF1288"/>
            <p:cNvPicPr>
              <a:picLocks noChangeAspect="1" noChangeArrowheads="1"/>
            </p:cNvPicPr>
            <p:nvPr/>
          </p:nvPicPr>
          <p:blipFill>
            <a:blip r:embed="rId5" cstate="print">
              <a:lum bright="6000"/>
            </a:blip>
            <a:srcRect/>
            <a:stretch>
              <a:fillRect/>
            </a:stretch>
          </p:blipFill>
          <p:spPr bwMode="auto">
            <a:xfrm>
              <a:off x="2812" y="9527"/>
              <a:ext cx="5647" cy="4319"/>
            </a:xfrm>
            <a:prstGeom prst="rect">
              <a:avLst/>
            </a:prstGeom>
            <a:noFill/>
            <a:ln w="9525">
              <a:noFill/>
              <a:miter lim="800000"/>
              <a:headEnd/>
              <a:tailEnd/>
            </a:ln>
          </p:spPr>
        </p:pic>
        <p:sp>
          <p:nvSpPr>
            <p:cNvPr id="110609" name="Text Box 9"/>
            <p:cNvSpPr txBox="1">
              <a:spLocks noChangeArrowheads="1"/>
            </p:cNvSpPr>
            <p:nvPr/>
          </p:nvSpPr>
          <p:spPr bwMode="auto">
            <a:xfrm>
              <a:off x="2812" y="5206"/>
              <a:ext cx="11294" cy="1129"/>
            </a:xfrm>
            <a:prstGeom prst="rect">
              <a:avLst/>
            </a:prstGeom>
            <a:solidFill>
              <a:srgbClr val="FFFFFF"/>
            </a:solidFill>
            <a:ln w="9525">
              <a:noFill/>
              <a:miter lim="800000"/>
              <a:headEnd/>
              <a:tailEnd/>
            </a:ln>
          </p:spPr>
          <p:txBody>
            <a:bodyPr lIns="58522" tIns="29261" rIns="58522" bIns="29261"/>
            <a:lstStyle/>
            <a:p>
              <a:endParaRPr lang="th-TH"/>
            </a:p>
          </p:txBody>
        </p:sp>
      </p:grpSp>
      <p:sp>
        <p:nvSpPr>
          <p:cNvPr id="17" name="Text Box 4"/>
          <p:cNvSpPr txBox="1">
            <a:spLocks noChangeArrowheads="1"/>
          </p:cNvSpPr>
          <p:nvPr/>
        </p:nvSpPr>
        <p:spPr bwMode="auto">
          <a:xfrm>
            <a:off x="107950" y="6256338"/>
            <a:ext cx="41036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endParaRPr lang="th-TH" sz="4000" b="1" dirty="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0" y="6414802"/>
            <a:ext cx="3789820" cy="443198"/>
          </a:xfrm>
          <a:prstGeom prst="rect">
            <a:avLst/>
          </a:prstGeom>
        </p:spPr>
        <p:txBody>
          <a:bodyPr wrap="none">
            <a:spAutoFit/>
          </a:bodyPr>
          <a:lstStyle/>
          <a:p>
            <a:pPr algn="ctr">
              <a:lnSpc>
                <a:spcPct val="95000"/>
              </a:lnSpc>
            </a:pPr>
            <a:r>
              <a:rPr lang="en-US" sz="2400" b="1" dirty="0" err="1" smtClean="0">
                <a:latin typeface="Calibri" pitchFamily="34" charset="0"/>
              </a:rPr>
              <a:t>Assc</a:t>
            </a:r>
            <a:r>
              <a:rPr lang="en-US" sz="2400" b="1" dirty="0" smtClean="0">
                <a:latin typeface="Calibri" pitchFamily="34" charset="0"/>
              </a:rPr>
              <a:t>. Prof. </a:t>
            </a:r>
            <a:r>
              <a:rPr lang="en-US" sz="2400" b="1" dirty="0" err="1" smtClean="0">
                <a:latin typeface="Calibri" pitchFamily="34" charset="0"/>
              </a:rPr>
              <a:t>Landuan</a:t>
            </a:r>
            <a:r>
              <a:rPr lang="en-US" sz="2400" b="1" dirty="0" smtClean="0">
                <a:latin typeface="Calibri" pitchFamily="34" charset="0"/>
              </a:rPr>
              <a:t> </a:t>
            </a:r>
            <a:r>
              <a:rPr lang="en-US" sz="2400" b="1" dirty="0" err="1" smtClean="0">
                <a:latin typeface="Calibri" pitchFamily="34" charset="0"/>
              </a:rPr>
              <a:t>Srisakda</a:t>
            </a:r>
            <a:endParaRPr lang="en-US" sz="2400" b="1" dirty="0">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3"/>
          <p:cNvGrpSpPr>
            <a:grpSpLocks/>
          </p:cNvGrpSpPr>
          <p:nvPr/>
        </p:nvGrpSpPr>
        <p:grpSpPr bwMode="auto">
          <a:xfrm>
            <a:off x="0" y="1241719"/>
            <a:ext cx="9144000" cy="5643578"/>
            <a:chOff x="214282" y="785794"/>
            <a:chExt cx="8786874" cy="5929330"/>
          </a:xfrm>
        </p:grpSpPr>
        <p:grpSp>
          <p:nvGrpSpPr>
            <p:cNvPr id="3" name="กลุ่ม 8"/>
            <p:cNvGrpSpPr>
              <a:grpSpLocks/>
            </p:cNvGrpSpPr>
            <p:nvPr/>
          </p:nvGrpSpPr>
          <p:grpSpPr bwMode="auto">
            <a:xfrm>
              <a:off x="4143372" y="3500438"/>
              <a:ext cx="4857752" cy="3214686"/>
              <a:chOff x="285720" y="3918660"/>
              <a:chExt cx="3500462" cy="2439297"/>
            </a:xfrm>
          </p:grpSpPr>
          <p:pic>
            <p:nvPicPr>
              <p:cNvPr id="120846" name="Picture 3"/>
              <p:cNvPicPr>
                <a:picLocks noChangeAspect="1" noChangeArrowheads="1"/>
              </p:cNvPicPr>
              <p:nvPr/>
            </p:nvPicPr>
            <p:blipFill>
              <a:blip r:embed="rId2"/>
              <a:srcRect l="18454" t="27899" r="46944" b="38750"/>
              <a:stretch>
                <a:fillRect/>
              </a:stretch>
            </p:blipFill>
            <p:spPr bwMode="auto">
              <a:xfrm>
                <a:off x="295903" y="3918660"/>
                <a:ext cx="3490279" cy="2439297"/>
              </a:xfrm>
              <a:prstGeom prst="rect">
                <a:avLst/>
              </a:prstGeom>
              <a:noFill/>
              <a:ln w="9525">
                <a:noFill/>
                <a:miter lim="800000"/>
                <a:headEnd/>
                <a:tailEnd/>
              </a:ln>
            </p:spPr>
          </p:pic>
          <p:pic>
            <p:nvPicPr>
              <p:cNvPr id="120847" name="Picture 3"/>
              <p:cNvPicPr>
                <a:picLocks noChangeAspect="1" noChangeArrowheads="1"/>
              </p:cNvPicPr>
              <p:nvPr/>
            </p:nvPicPr>
            <p:blipFill>
              <a:blip r:embed="rId2"/>
              <a:srcRect l="30881" t="9380" r="31329" b="85048"/>
              <a:stretch>
                <a:fillRect/>
              </a:stretch>
            </p:blipFill>
            <p:spPr bwMode="auto">
              <a:xfrm>
                <a:off x="285720" y="5985728"/>
                <a:ext cx="3500462" cy="290386"/>
              </a:xfrm>
              <a:prstGeom prst="rect">
                <a:avLst/>
              </a:prstGeom>
              <a:noFill/>
              <a:ln w="9525">
                <a:noFill/>
                <a:miter lim="800000"/>
                <a:headEnd/>
                <a:tailEnd/>
              </a:ln>
            </p:spPr>
          </p:pic>
        </p:grpSp>
        <p:grpSp>
          <p:nvGrpSpPr>
            <p:cNvPr id="4" name="กลุ่ม 14"/>
            <p:cNvGrpSpPr>
              <a:grpSpLocks/>
            </p:cNvGrpSpPr>
            <p:nvPr/>
          </p:nvGrpSpPr>
          <p:grpSpPr bwMode="auto">
            <a:xfrm>
              <a:off x="5000628" y="785794"/>
              <a:ext cx="4000528" cy="2928958"/>
              <a:chOff x="3929058" y="1857364"/>
              <a:chExt cx="2571768" cy="1643074"/>
            </a:xfrm>
          </p:grpSpPr>
          <p:pic>
            <p:nvPicPr>
              <p:cNvPr id="120844" name="Picture 7"/>
              <p:cNvPicPr>
                <a:picLocks noChangeAspect="1" noChangeArrowheads="1"/>
              </p:cNvPicPr>
              <p:nvPr/>
            </p:nvPicPr>
            <p:blipFill>
              <a:blip r:embed="rId3"/>
              <a:srcRect l="19569" t="41406" r="40247" b="12952"/>
              <a:stretch>
                <a:fillRect/>
              </a:stretch>
            </p:blipFill>
            <p:spPr bwMode="auto">
              <a:xfrm>
                <a:off x="3929058" y="1857364"/>
                <a:ext cx="2571768" cy="1643074"/>
              </a:xfrm>
              <a:prstGeom prst="rect">
                <a:avLst/>
              </a:prstGeom>
              <a:noFill/>
              <a:ln w="9525">
                <a:noFill/>
                <a:miter lim="800000"/>
                <a:headEnd/>
                <a:tailEnd/>
              </a:ln>
            </p:spPr>
          </p:pic>
          <p:pic>
            <p:nvPicPr>
              <p:cNvPr id="120845" name="Picture 7"/>
              <p:cNvPicPr>
                <a:picLocks noChangeAspect="1" noChangeArrowheads="1"/>
              </p:cNvPicPr>
              <p:nvPr/>
            </p:nvPicPr>
            <p:blipFill>
              <a:blip r:embed="rId4"/>
              <a:srcRect l="14511" t="9921" r="67630" b="78172"/>
              <a:stretch>
                <a:fillRect/>
              </a:stretch>
            </p:blipFill>
            <p:spPr bwMode="auto">
              <a:xfrm>
                <a:off x="5582337" y="3084567"/>
                <a:ext cx="918489" cy="344433"/>
              </a:xfrm>
              <a:prstGeom prst="rect">
                <a:avLst/>
              </a:prstGeom>
              <a:noFill/>
              <a:ln w="9525">
                <a:noFill/>
                <a:miter lim="800000"/>
                <a:headEnd/>
                <a:tailEnd/>
              </a:ln>
            </p:spPr>
          </p:pic>
        </p:grpSp>
        <p:grpSp>
          <p:nvGrpSpPr>
            <p:cNvPr id="5" name="กลุ่ม 16"/>
            <p:cNvGrpSpPr>
              <a:grpSpLocks/>
            </p:cNvGrpSpPr>
            <p:nvPr/>
          </p:nvGrpSpPr>
          <p:grpSpPr bwMode="auto">
            <a:xfrm>
              <a:off x="285720" y="785794"/>
              <a:ext cx="4714908" cy="3214710"/>
              <a:chOff x="714347" y="1500174"/>
              <a:chExt cx="3286149" cy="2214578"/>
            </a:xfrm>
          </p:grpSpPr>
          <p:pic>
            <p:nvPicPr>
              <p:cNvPr id="120842" name="Picture 2"/>
              <p:cNvPicPr>
                <a:picLocks noChangeAspect="1" noChangeArrowheads="1"/>
              </p:cNvPicPr>
              <p:nvPr/>
            </p:nvPicPr>
            <p:blipFill>
              <a:blip r:embed="rId5"/>
              <a:srcRect l="18974" t="25797" r="39725" b="24594"/>
              <a:stretch>
                <a:fillRect/>
              </a:stretch>
            </p:blipFill>
            <p:spPr bwMode="auto">
              <a:xfrm>
                <a:off x="714347" y="1500174"/>
                <a:ext cx="3277575" cy="2214578"/>
              </a:xfrm>
              <a:prstGeom prst="rect">
                <a:avLst/>
              </a:prstGeom>
              <a:noFill/>
              <a:ln w="9525">
                <a:noFill/>
                <a:miter lim="800000"/>
                <a:headEnd/>
                <a:tailEnd/>
              </a:ln>
            </p:spPr>
          </p:pic>
          <p:pic>
            <p:nvPicPr>
              <p:cNvPr id="120843" name="Picture 8"/>
              <p:cNvPicPr>
                <a:picLocks noChangeAspect="1" noChangeArrowheads="1"/>
              </p:cNvPicPr>
              <p:nvPr/>
            </p:nvPicPr>
            <p:blipFill>
              <a:blip r:embed="rId6"/>
              <a:srcRect l="14511" t="10703" r="62048" b="81361"/>
              <a:stretch>
                <a:fillRect/>
              </a:stretch>
            </p:blipFill>
            <p:spPr bwMode="auto">
              <a:xfrm>
                <a:off x="2500298" y="3429000"/>
                <a:ext cx="1500198" cy="285752"/>
              </a:xfrm>
              <a:prstGeom prst="rect">
                <a:avLst/>
              </a:prstGeom>
              <a:noFill/>
              <a:ln w="9525">
                <a:noFill/>
                <a:miter lim="800000"/>
                <a:headEnd/>
                <a:tailEnd/>
              </a:ln>
            </p:spPr>
          </p:pic>
        </p:grpSp>
        <p:grpSp>
          <p:nvGrpSpPr>
            <p:cNvPr id="6" name="กลุ่ม 18"/>
            <p:cNvGrpSpPr>
              <a:grpSpLocks/>
            </p:cNvGrpSpPr>
            <p:nvPr/>
          </p:nvGrpSpPr>
          <p:grpSpPr bwMode="auto">
            <a:xfrm>
              <a:off x="214282" y="4000528"/>
              <a:ext cx="3919510" cy="2643182"/>
              <a:chOff x="509614" y="3786214"/>
              <a:chExt cx="3562320" cy="2643182"/>
            </a:xfrm>
          </p:grpSpPr>
          <p:pic>
            <p:nvPicPr>
              <p:cNvPr id="120840" name="Picture 5"/>
              <p:cNvPicPr>
                <a:picLocks noChangeAspect="1" noChangeArrowheads="1"/>
              </p:cNvPicPr>
              <p:nvPr/>
            </p:nvPicPr>
            <p:blipFill>
              <a:blip r:embed="rId7"/>
              <a:srcRect l="20277" t="36514" r="41212" b="12688"/>
              <a:stretch>
                <a:fillRect/>
              </a:stretch>
            </p:blipFill>
            <p:spPr bwMode="auto">
              <a:xfrm>
                <a:off x="509614" y="3786214"/>
                <a:ext cx="3562320" cy="2643182"/>
              </a:xfrm>
              <a:prstGeom prst="rect">
                <a:avLst/>
              </a:prstGeom>
              <a:noFill/>
              <a:ln w="9525">
                <a:noFill/>
                <a:miter lim="800000"/>
                <a:headEnd/>
                <a:tailEnd/>
              </a:ln>
            </p:spPr>
          </p:pic>
          <p:pic>
            <p:nvPicPr>
              <p:cNvPr id="120841" name="Picture 9"/>
              <p:cNvPicPr>
                <a:picLocks noChangeAspect="1" noChangeArrowheads="1"/>
              </p:cNvPicPr>
              <p:nvPr/>
            </p:nvPicPr>
            <p:blipFill>
              <a:blip r:embed="rId8"/>
              <a:srcRect l="21404" t="19121" r="69363" b="69514"/>
              <a:stretch>
                <a:fillRect/>
              </a:stretch>
            </p:blipFill>
            <p:spPr bwMode="auto">
              <a:xfrm>
                <a:off x="3286116" y="5918338"/>
                <a:ext cx="714380" cy="494571"/>
              </a:xfrm>
              <a:prstGeom prst="rect">
                <a:avLst/>
              </a:prstGeom>
              <a:noFill/>
              <a:ln w="9525">
                <a:noFill/>
                <a:miter lim="800000"/>
                <a:headEnd/>
                <a:tailEnd/>
              </a:ln>
            </p:spPr>
          </p:pic>
        </p:grpSp>
      </p:grpSp>
      <p:sp>
        <p:nvSpPr>
          <p:cNvPr id="16" name="ชื่อเรื่อง 1"/>
          <p:cNvSpPr txBox="1">
            <a:spLocks/>
          </p:cNvSpPr>
          <p:nvPr/>
        </p:nvSpPr>
        <p:spPr>
          <a:xfrm>
            <a:off x="0" y="0"/>
            <a:ext cx="9144000" cy="1428736"/>
          </a:xfrm>
          <a:prstGeom prst="rect">
            <a:avLst/>
          </a:prstGeom>
          <a:solidFill>
            <a:srgbClr val="000000"/>
          </a:solidFill>
        </p:spPr>
        <p:txBody>
          <a:bodyPr vert="horz" lIns="91440" tIns="45720" rIns="91440" bIns="45720" rtlCol="0" anchor="ctr">
            <a:noAutofit/>
          </a:bodyPr>
          <a:lstStyle/>
          <a:p>
            <a:pPr algn="ctr">
              <a:spcBef>
                <a:spcPct val="0"/>
              </a:spcBef>
            </a:pPr>
            <a:r>
              <a:rPr kumimoji="0" lang="en-US" sz="2400" b="1" i="0" u="none" strike="noStrike" kern="1200" cap="none" spc="0" normalizeH="0" baseline="0" noProof="0" dirty="0" smtClean="0">
                <a:ln>
                  <a:noFill/>
                </a:ln>
                <a:solidFill>
                  <a:schemeClr val="bg1"/>
                </a:solidFill>
                <a:effectLst/>
                <a:uLnTx/>
                <a:uFillTx/>
                <a:latin typeface="+mj-lt"/>
                <a:ea typeface="+mj-ea"/>
                <a:cs typeface="+mj-cs"/>
              </a:rPr>
              <a:t>A Thai 2-floor bus </a:t>
            </a:r>
            <a:r>
              <a:rPr lang="en-US" sz="2400" b="1" dirty="0" smtClean="0">
                <a:solidFill>
                  <a:schemeClr val="bg1"/>
                </a:solidFill>
                <a:latin typeface="+mj-lt"/>
                <a:ea typeface="+mj-ea"/>
                <a:cs typeface="+mj-cs"/>
              </a:rPr>
              <a:t>plunged </a:t>
            </a:r>
            <a:r>
              <a:rPr lang="en-US" sz="2400" b="1" dirty="0" smtClean="0">
                <a:solidFill>
                  <a:schemeClr val="bg1"/>
                </a:solidFill>
                <a:latin typeface="+mj-lt"/>
                <a:ea typeface="+mj-ea"/>
                <a:cs typeface="+mj-cs"/>
              </a:rPr>
              <a:t>off the </a:t>
            </a:r>
            <a:r>
              <a:rPr lang="en-US" sz="2400" b="1" dirty="0" err="1" smtClean="0">
                <a:solidFill>
                  <a:schemeClr val="bg1"/>
                </a:solidFill>
                <a:latin typeface="+mj-lt"/>
                <a:ea typeface="+mj-ea"/>
                <a:cs typeface="+mj-cs"/>
              </a:rPr>
              <a:t>Khun</a:t>
            </a:r>
            <a:r>
              <a:rPr lang="en-US" sz="2400" b="1" dirty="0" smtClean="0">
                <a:solidFill>
                  <a:schemeClr val="bg1"/>
                </a:solidFill>
                <a:latin typeface="+mj-lt"/>
                <a:ea typeface="+mj-ea"/>
                <a:cs typeface="+mj-cs"/>
              </a:rPr>
              <a:t> </a:t>
            </a:r>
            <a:r>
              <a:rPr lang="en-US" sz="2400" b="1" dirty="0" err="1" smtClean="0">
                <a:solidFill>
                  <a:schemeClr val="bg1"/>
                </a:solidFill>
                <a:latin typeface="+mj-lt"/>
                <a:ea typeface="+mj-ea"/>
                <a:cs typeface="+mj-cs"/>
              </a:rPr>
              <a:t>Pha</a:t>
            </a:r>
            <a:r>
              <a:rPr lang="en-US" sz="2400" b="1" dirty="0" smtClean="0">
                <a:solidFill>
                  <a:schemeClr val="bg1"/>
                </a:solidFill>
                <a:latin typeface="+mj-lt"/>
                <a:ea typeface="+mj-ea"/>
                <a:cs typeface="+mj-cs"/>
              </a:rPr>
              <a:t> </a:t>
            </a:r>
            <a:r>
              <a:rPr lang="en-US" sz="2400" b="1" dirty="0" err="1" smtClean="0">
                <a:solidFill>
                  <a:schemeClr val="bg1"/>
                </a:solidFill>
                <a:latin typeface="+mj-lt"/>
                <a:ea typeface="+mj-ea"/>
                <a:cs typeface="+mj-cs"/>
              </a:rPr>
              <a:t>Muang</a:t>
            </a:r>
            <a:r>
              <a:rPr lang="en-US" sz="2400" b="1" dirty="0" smtClean="0">
                <a:solidFill>
                  <a:schemeClr val="bg1"/>
                </a:solidFill>
                <a:latin typeface="+mj-lt"/>
                <a:ea typeface="+mj-ea"/>
                <a:cs typeface="+mj-cs"/>
              </a:rPr>
              <a:t> bridge </a:t>
            </a:r>
            <a:r>
              <a:rPr lang="en-US" sz="2400" b="1" dirty="0" smtClean="0">
                <a:solidFill>
                  <a:schemeClr val="bg1"/>
                </a:solidFill>
                <a:latin typeface="+mj-lt"/>
                <a:ea typeface="+mj-ea"/>
                <a:cs typeface="+mj-cs"/>
              </a:rPr>
              <a:t>near </a:t>
            </a:r>
            <a:r>
              <a:rPr lang="en-US" sz="2400" b="1" dirty="0" smtClean="0">
                <a:solidFill>
                  <a:schemeClr val="bg1"/>
                </a:solidFill>
                <a:latin typeface="+mj-lt"/>
                <a:ea typeface="+mj-ea"/>
                <a:cs typeface="+mj-cs"/>
              </a:rPr>
              <a:t>the sharp curve </a:t>
            </a:r>
            <a:r>
              <a:rPr lang="en-US" sz="2400" b="1" dirty="0" smtClean="0">
                <a:solidFill>
                  <a:schemeClr val="bg1"/>
                </a:solidFill>
              </a:rPr>
              <a:t>at Highway </a:t>
            </a:r>
            <a:r>
              <a:rPr lang="en-US" sz="2400" b="1" dirty="0" smtClean="0">
                <a:solidFill>
                  <a:schemeClr val="bg1"/>
                </a:solidFill>
              </a:rPr>
              <a:t>2 (Sta.375) </a:t>
            </a:r>
            <a:r>
              <a:rPr lang="en-US" sz="2400" b="1" dirty="0" smtClean="0">
                <a:solidFill>
                  <a:schemeClr val="bg1"/>
                </a:solidFill>
                <a:latin typeface="+mj-lt"/>
                <a:ea typeface="+mj-ea"/>
                <a:cs typeface="+mj-cs"/>
              </a:rPr>
              <a:t>in </a:t>
            </a:r>
            <a:r>
              <a:rPr lang="en-US" sz="2400" b="1" dirty="0" smtClean="0">
                <a:solidFill>
                  <a:schemeClr val="bg1"/>
                </a:solidFill>
                <a:latin typeface="+mj-lt"/>
                <a:ea typeface="+mj-ea"/>
                <a:cs typeface="+mj-cs"/>
              </a:rPr>
              <a:t>the </a:t>
            </a:r>
            <a:r>
              <a:rPr lang="en-US" sz="2400" b="1" dirty="0" err="1" smtClean="0">
                <a:solidFill>
                  <a:schemeClr val="bg1"/>
                </a:solidFill>
                <a:latin typeface="+mj-lt"/>
                <a:ea typeface="+mj-ea"/>
                <a:cs typeface="+mj-cs"/>
              </a:rPr>
              <a:t>Phetchaboon</a:t>
            </a:r>
            <a:r>
              <a:rPr lang="en-US" sz="2400" b="1" dirty="0" smtClean="0">
                <a:solidFill>
                  <a:schemeClr val="bg1"/>
                </a:solidFill>
                <a:latin typeface="+mj-lt"/>
                <a:ea typeface="+mj-ea"/>
                <a:cs typeface="+mj-cs"/>
              </a:rPr>
              <a:t> </a:t>
            </a:r>
            <a:r>
              <a:rPr lang="en-US" sz="2400" b="1" dirty="0" smtClean="0">
                <a:solidFill>
                  <a:schemeClr val="bg1"/>
                </a:solidFill>
                <a:latin typeface="+mj-lt"/>
                <a:ea typeface="+mj-ea"/>
                <a:cs typeface="+mj-cs"/>
              </a:rPr>
              <a:t>province and </a:t>
            </a:r>
            <a:r>
              <a:rPr lang="en-US" sz="2400" b="1" dirty="0" smtClean="0">
                <a:solidFill>
                  <a:schemeClr val="bg1"/>
                </a:solidFill>
              </a:rPr>
              <a:t>killed </a:t>
            </a:r>
            <a:r>
              <a:rPr lang="en-US" sz="3200" b="1" dirty="0" smtClean="0">
                <a:solidFill>
                  <a:schemeClr val="bg1"/>
                </a:solidFill>
              </a:rPr>
              <a:t>30</a:t>
            </a:r>
            <a:r>
              <a:rPr lang="en-US" sz="2400" b="1" dirty="0" smtClean="0">
                <a:solidFill>
                  <a:schemeClr val="bg1"/>
                </a:solidFill>
              </a:rPr>
              <a:t> people </a:t>
            </a:r>
            <a:r>
              <a:rPr lang="en-US" sz="2400" b="1" dirty="0" smtClean="0">
                <a:solidFill>
                  <a:schemeClr val="bg1"/>
                </a:solidFill>
                <a:latin typeface="+mj-lt"/>
                <a:ea typeface="+mj-ea"/>
                <a:cs typeface="+mj-cs"/>
              </a:rPr>
              <a:t>.</a:t>
            </a:r>
            <a:endParaRPr lang="en-US" sz="2400" b="1" dirty="0" smtClean="0">
              <a:solidFill>
                <a:schemeClr val="bg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chemeClr val="bg1"/>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l="17859" t="23811" r="49771" b="32532"/>
          <a:stretch>
            <a:fillRect/>
          </a:stretch>
        </p:blipFill>
        <p:spPr bwMode="auto">
          <a:xfrm>
            <a:off x="0" y="0"/>
            <a:ext cx="6500813" cy="4932363"/>
          </a:xfrm>
          <a:prstGeom prst="rect">
            <a:avLst/>
          </a:prstGeom>
          <a:noFill/>
          <a:ln w="9525">
            <a:noFill/>
            <a:miter lim="800000"/>
            <a:headEnd/>
            <a:tailEnd/>
          </a:ln>
        </p:spPr>
      </p:pic>
      <p:pic>
        <p:nvPicPr>
          <p:cNvPr id="121859" name="Picture 3"/>
          <p:cNvPicPr>
            <a:picLocks noChangeAspect="1" noChangeArrowheads="1"/>
          </p:cNvPicPr>
          <p:nvPr/>
        </p:nvPicPr>
        <p:blipFill>
          <a:blip r:embed="rId3"/>
          <a:srcRect l="12518" t="15547" r="70018" b="70549"/>
          <a:stretch>
            <a:fillRect/>
          </a:stretch>
        </p:blipFill>
        <p:spPr bwMode="auto">
          <a:xfrm>
            <a:off x="6516688" y="0"/>
            <a:ext cx="2627312" cy="836613"/>
          </a:xfrm>
          <a:prstGeom prst="rect">
            <a:avLst/>
          </a:prstGeom>
          <a:noFill/>
          <a:ln w="9525">
            <a:noFill/>
            <a:miter lim="800000"/>
            <a:headEnd/>
            <a:tailEnd/>
          </a:ln>
        </p:spPr>
      </p:pic>
      <p:sp>
        <p:nvSpPr>
          <p:cNvPr id="117764" name="สี่เหลี่ยมผืนผ้า 5"/>
          <p:cNvSpPr>
            <a:spLocks noChangeArrowheads="1"/>
          </p:cNvSpPr>
          <p:nvPr/>
        </p:nvSpPr>
        <p:spPr bwMode="auto">
          <a:xfrm>
            <a:off x="0" y="5084763"/>
            <a:ext cx="9144000"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4000" b="1" dirty="0">
                <a:solidFill>
                  <a:schemeClr val="bg1"/>
                </a:solidFill>
                <a:latin typeface="DilleniaUPC" pitchFamily="18" charset="-34"/>
                <a:cs typeface="DilleniaUPC" pitchFamily="18" charset="-34"/>
              </a:rPr>
              <a:t>In a separate accident, </a:t>
            </a:r>
            <a:r>
              <a:rPr lang="en-US" sz="4000" b="1" dirty="0" smtClean="0">
                <a:solidFill>
                  <a:schemeClr val="bg1"/>
                </a:solidFill>
                <a:latin typeface="DilleniaUPC" pitchFamily="18" charset="-34"/>
                <a:cs typeface="DilleniaUPC" pitchFamily="18" charset="-34"/>
              </a:rPr>
              <a:t>30 </a:t>
            </a:r>
            <a:r>
              <a:rPr lang="en-US" sz="4000" b="1" dirty="0">
                <a:solidFill>
                  <a:schemeClr val="bg1"/>
                </a:solidFill>
                <a:latin typeface="DilleniaUPC" pitchFamily="18" charset="-34"/>
                <a:cs typeface="DilleniaUPC" pitchFamily="18" charset="-34"/>
              </a:rPr>
              <a:t>people died after a bus travelling through the northern province of </a:t>
            </a:r>
            <a:r>
              <a:rPr lang="en-US" sz="4000" b="1" dirty="0" smtClean="0">
                <a:solidFill>
                  <a:schemeClr val="bg1"/>
                </a:solidFill>
                <a:latin typeface="DilleniaUPC" pitchFamily="18" charset="-34"/>
                <a:cs typeface="DilleniaUPC" pitchFamily="18" charset="-34"/>
              </a:rPr>
              <a:t>the </a:t>
            </a:r>
            <a:r>
              <a:rPr lang="en-US" sz="4000" b="1" dirty="0" err="1" smtClean="0">
                <a:solidFill>
                  <a:schemeClr val="bg1"/>
                </a:solidFill>
                <a:latin typeface="DilleniaUPC" pitchFamily="18" charset="-34"/>
                <a:cs typeface="DilleniaUPC" pitchFamily="18" charset="-34"/>
              </a:rPr>
              <a:t>Phetchaboon</a:t>
            </a:r>
            <a:r>
              <a:rPr lang="en-US" sz="4000" b="1" dirty="0" smtClean="0">
                <a:solidFill>
                  <a:schemeClr val="bg1"/>
                </a:solidFill>
                <a:latin typeface="DilleniaUPC" pitchFamily="18" charset="-34"/>
                <a:cs typeface="DilleniaUPC" pitchFamily="18" charset="-34"/>
              </a:rPr>
              <a:t> province plunged </a:t>
            </a:r>
            <a:r>
              <a:rPr lang="en-US" sz="4000" b="1" dirty="0">
                <a:solidFill>
                  <a:schemeClr val="bg1"/>
                </a:solidFill>
                <a:latin typeface="DilleniaUPC" pitchFamily="18" charset="-34"/>
                <a:cs typeface="DilleniaUPC" pitchFamily="18" charset="-34"/>
              </a:rPr>
              <a:t>off </a:t>
            </a:r>
            <a:r>
              <a:rPr lang="en-US" sz="4000" b="1" dirty="0" err="1">
                <a:solidFill>
                  <a:schemeClr val="bg1"/>
                </a:solidFill>
                <a:latin typeface="DilleniaUPC" pitchFamily="18" charset="-34"/>
                <a:cs typeface="DilleniaUPC" pitchFamily="18" charset="-34"/>
              </a:rPr>
              <a:t>Khun</a:t>
            </a:r>
            <a:r>
              <a:rPr lang="en-US" sz="4000" b="1" dirty="0">
                <a:solidFill>
                  <a:schemeClr val="bg1"/>
                </a:solidFill>
                <a:latin typeface="DilleniaUPC" pitchFamily="18" charset="-34"/>
                <a:cs typeface="DilleniaUPC" pitchFamily="18" charset="-34"/>
              </a:rPr>
              <a:t> </a:t>
            </a:r>
            <a:r>
              <a:rPr lang="en-US" sz="4000" b="1" dirty="0" err="1">
                <a:solidFill>
                  <a:schemeClr val="bg1"/>
                </a:solidFill>
                <a:latin typeface="DilleniaUPC" pitchFamily="18" charset="-34"/>
                <a:cs typeface="DilleniaUPC" pitchFamily="18" charset="-34"/>
              </a:rPr>
              <a:t>Pha</a:t>
            </a:r>
            <a:r>
              <a:rPr lang="en-US" sz="4000" b="1" dirty="0">
                <a:solidFill>
                  <a:schemeClr val="bg1"/>
                </a:solidFill>
                <a:latin typeface="DilleniaUPC" pitchFamily="18" charset="-34"/>
                <a:cs typeface="DilleniaUPC" pitchFamily="18" charset="-34"/>
              </a:rPr>
              <a:t> </a:t>
            </a:r>
            <a:r>
              <a:rPr lang="en-US" sz="4000" b="1" dirty="0" err="1">
                <a:solidFill>
                  <a:schemeClr val="bg1"/>
                </a:solidFill>
                <a:latin typeface="DilleniaUPC" pitchFamily="18" charset="-34"/>
                <a:cs typeface="DilleniaUPC" pitchFamily="18" charset="-34"/>
              </a:rPr>
              <a:t>Muang</a:t>
            </a:r>
            <a:r>
              <a:rPr lang="en-US" sz="4000" b="1" dirty="0">
                <a:solidFill>
                  <a:schemeClr val="bg1"/>
                </a:solidFill>
                <a:latin typeface="DilleniaUPC" pitchFamily="18" charset="-34"/>
                <a:cs typeface="DilleniaUPC" pitchFamily="18" charset="-34"/>
              </a:rPr>
              <a:t> bridge.</a:t>
            </a:r>
          </a:p>
        </p:txBody>
      </p:sp>
      <p:pic>
        <p:nvPicPr>
          <p:cNvPr id="121861" name="Picture 2"/>
          <p:cNvPicPr>
            <a:picLocks noChangeAspect="1" noChangeArrowheads="1"/>
          </p:cNvPicPr>
          <p:nvPr/>
        </p:nvPicPr>
        <p:blipFill>
          <a:blip r:embed="rId4"/>
          <a:srcRect l="18974" t="30528" r="53119" b="40469"/>
          <a:stretch>
            <a:fillRect/>
          </a:stretch>
        </p:blipFill>
        <p:spPr bwMode="auto">
          <a:xfrm>
            <a:off x="5238750" y="2500313"/>
            <a:ext cx="3905250" cy="251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6"/>
          <p:cNvPicPr>
            <a:picLocks noChangeAspect="1" noChangeArrowheads="1"/>
          </p:cNvPicPr>
          <p:nvPr/>
        </p:nvPicPr>
        <p:blipFill>
          <a:blip r:embed="rId2"/>
          <a:srcRect l="30202" t="33725" r="29376" b="10829"/>
          <a:stretch>
            <a:fillRect/>
          </a:stretch>
        </p:blipFill>
        <p:spPr bwMode="auto">
          <a:xfrm>
            <a:off x="0" y="1714516"/>
            <a:ext cx="4929188" cy="3929062"/>
          </a:xfrm>
          <a:prstGeom prst="rect">
            <a:avLst/>
          </a:prstGeom>
          <a:noFill/>
          <a:ln w="9525">
            <a:noFill/>
            <a:miter lim="800000"/>
            <a:headEnd/>
            <a:tailEnd/>
          </a:ln>
        </p:spPr>
      </p:pic>
      <p:pic>
        <p:nvPicPr>
          <p:cNvPr id="123908" name="Picture 2"/>
          <p:cNvPicPr>
            <a:picLocks noChangeAspect="1" noChangeArrowheads="1"/>
          </p:cNvPicPr>
          <p:nvPr/>
        </p:nvPicPr>
        <p:blipFill>
          <a:blip r:embed="rId3"/>
          <a:srcRect l="1270" t="29308" r="58701" b="29021"/>
          <a:stretch>
            <a:fillRect/>
          </a:stretch>
        </p:blipFill>
        <p:spPr bwMode="auto">
          <a:xfrm>
            <a:off x="4857750" y="1763465"/>
            <a:ext cx="4286250" cy="3216275"/>
          </a:xfrm>
          <a:prstGeom prst="rect">
            <a:avLst/>
          </a:prstGeom>
          <a:noFill/>
          <a:ln w="9525">
            <a:noFill/>
            <a:miter lim="800000"/>
            <a:headEnd/>
            <a:tailEnd/>
          </a:ln>
        </p:spPr>
      </p:pic>
      <p:sp>
        <p:nvSpPr>
          <p:cNvPr id="7" name="ชื่อเรื่อง 1"/>
          <p:cNvSpPr txBox="1">
            <a:spLocks/>
          </p:cNvSpPr>
          <p:nvPr/>
        </p:nvSpPr>
        <p:spPr>
          <a:xfrm>
            <a:off x="0" y="15875"/>
            <a:ext cx="9144000" cy="863600"/>
          </a:xfrm>
          <a:prstGeom prst="rect">
            <a:avLst/>
          </a:prstGeom>
          <a:solidFill>
            <a:srgbClr val="00000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1"/>
                </a:solidFill>
                <a:effectLst/>
                <a:uLnTx/>
                <a:uFillTx/>
                <a:latin typeface="+mj-lt"/>
                <a:ea typeface="+mj-ea"/>
                <a:cs typeface="+mj-cs"/>
              </a:rPr>
              <a:t>Thai bus crash killed 30</a:t>
            </a:r>
            <a:r>
              <a:rPr kumimoji="0" lang="en-US" sz="4800" b="1" i="0" u="none" strike="noStrike" kern="1200" cap="none" spc="0" normalizeH="0" noProof="0" dirty="0" smtClean="0">
                <a:ln>
                  <a:noFill/>
                </a:ln>
                <a:solidFill>
                  <a:schemeClr val="bg1"/>
                </a:solidFill>
                <a:effectLst/>
                <a:uLnTx/>
                <a:uFillTx/>
                <a:latin typeface="+mj-lt"/>
                <a:ea typeface="+mj-ea"/>
                <a:cs typeface="+mj-cs"/>
              </a:rPr>
              <a:t> persons</a:t>
            </a:r>
            <a:endParaRPr kumimoji="0" lang="en-US" sz="4800" b="1"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C:\Users\SIRDC\Desktop\World Bank Task in Nepal 2014\Nepal RSA\IMG_5637.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4" name="Rectangle 3"/>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8800" b="1" dirty="0" smtClean="0">
                <a:effectLst>
                  <a:outerShdw blurRad="38100" dist="38100" dir="2700000" algn="tl">
                    <a:srgbClr val="000000">
                      <a:alpha val="43137"/>
                    </a:srgbClr>
                  </a:outerShdw>
                </a:effectLst>
                <a:latin typeface="Browallia New" pitchFamily="34" charset="-34"/>
                <a:cs typeface="Browallia New" pitchFamily="34" charset="-34"/>
              </a:rPr>
              <a:t>Roadside Hazard</a:t>
            </a:r>
            <a:endParaRPr lang="en-US" sz="88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5" name="Oval 4"/>
          <p:cNvSpPr/>
          <p:nvPr/>
        </p:nvSpPr>
        <p:spPr>
          <a:xfrm>
            <a:off x="5429256" y="3357562"/>
            <a:ext cx="2357454" cy="2500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541338" y="-171450"/>
            <a:ext cx="10226676" cy="74882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chemeClr val="bg1"/>
              </a:solidFill>
            </a:endParaRPr>
          </a:p>
        </p:txBody>
      </p:sp>
      <p:sp>
        <p:nvSpPr>
          <p:cNvPr id="47107" name="ชื่อเรื่อง 1"/>
          <p:cNvSpPr>
            <a:spLocks noGrp="1"/>
          </p:cNvSpPr>
          <p:nvPr>
            <p:ph type="title"/>
          </p:nvPr>
        </p:nvSpPr>
        <p:spPr>
          <a:xfrm>
            <a:off x="-500098" y="-214338"/>
            <a:ext cx="10144195" cy="1081087"/>
          </a:xfrm>
          <a:solidFill>
            <a:schemeClr val="tx1"/>
          </a:solidFill>
        </p:spPr>
        <p:txBody>
          <a:bodyPr>
            <a:noAutofit/>
          </a:bodyPr>
          <a:lstStyle/>
          <a:p>
            <a:pPr algn="ctr" eaLnBrk="1" hangingPunct="1"/>
            <a:r>
              <a:rPr lang="en-US" sz="4000" dirty="0" smtClean="0">
                <a:solidFill>
                  <a:schemeClr val="bg1"/>
                </a:solidFill>
                <a:effectLst>
                  <a:outerShdw blurRad="38100" dist="38100" dir="2700000" algn="tl">
                    <a:srgbClr val="000000">
                      <a:alpha val="43137"/>
                    </a:srgbClr>
                  </a:outerShdw>
                </a:effectLst>
                <a:cs typeface="Angsana New" pitchFamily="18" charset="-34"/>
              </a:rPr>
              <a:t>Estimated </a:t>
            </a:r>
            <a:r>
              <a:rPr lang="en-US" sz="4000" dirty="0" smtClean="0">
                <a:solidFill>
                  <a:schemeClr val="bg1"/>
                </a:solidFill>
                <a:effectLst>
                  <a:outerShdw blurRad="38100" dist="38100" dir="2700000" algn="tl">
                    <a:srgbClr val="000000">
                      <a:alpha val="43137"/>
                    </a:srgbClr>
                  </a:outerShdw>
                </a:effectLst>
                <a:cs typeface="Angsana New" pitchFamily="18" charset="-34"/>
              </a:rPr>
              <a:t>RTF for </a:t>
            </a:r>
            <a:r>
              <a:rPr lang="en-US" sz="4000" dirty="0" smtClean="0">
                <a:solidFill>
                  <a:schemeClr val="bg1"/>
                </a:solidFill>
                <a:effectLst>
                  <a:outerShdw blurRad="38100" dist="38100" dir="2700000" algn="tl">
                    <a:srgbClr val="000000">
                      <a:alpha val="43137"/>
                    </a:srgbClr>
                  </a:outerShdw>
                </a:effectLst>
                <a:cs typeface="Angsana New" pitchFamily="18" charset="-34"/>
              </a:rPr>
              <a:t>2010</a:t>
            </a:r>
            <a:endParaRPr lang="th-TH" sz="4000" dirty="0" smtClean="0">
              <a:solidFill>
                <a:schemeClr val="bg1"/>
              </a:solidFill>
              <a:effectLst>
                <a:outerShdw blurRad="38100" dist="38100" dir="2700000" algn="tl">
                  <a:srgbClr val="000000">
                    <a:alpha val="43137"/>
                  </a:srgbClr>
                </a:outerShdw>
              </a:effectLst>
            </a:endParaRPr>
          </a:p>
        </p:txBody>
      </p:sp>
      <p:sp>
        <p:nvSpPr>
          <p:cNvPr id="3" name="ตัวยึดเนื้อหา 2"/>
          <p:cNvSpPr>
            <a:spLocks noGrp="1"/>
          </p:cNvSpPr>
          <p:nvPr>
            <p:ph idx="1"/>
          </p:nvPr>
        </p:nvSpPr>
        <p:spPr>
          <a:xfrm>
            <a:off x="-285784" y="928670"/>
            <a:ext cx="9429784" cy="4525963"/>
          </a:xfrm>
        </p:spPr>
        <p:txBody>
          <a:bodyPr rtlCol="0">
            <a:noAutofit/>
          </a:bodyPr>
          <a:lstStyle/>
          <a:p>
            <a:pPr eaLnBrk="1" fontAlgn="auto" hangingPunct="1">
              <a:spcAft>
                <a:spcPts val="0"/>
              </a:spcAft>
              <a:defRPr/>
            </a:pPr>
            <a:r>
              <a:rPr lang="en-US" sz="2400" b="1" dirty="0" smtClean="0"/>
              <a:t>Reported</a:t>
            </a:r>
            <a:r>
              <a:rPr lang="en-US" sz="2400" dirty="0" smtClean="0"/>
              <a:t> number of deaths for </a:t>
            </a:r>
            <a:r>
              <a:rPr lang="en-US" sz="2400" dirty="0" smtClean="0"/>
              <a:t>2010 </a:t>
            </a:r>
            <a:r>
              <a:rPr lang="en-US" sz="1600" dirty="0" smtClean="0"/>
              <a:t>=</a:t>
            </a:r>
            <a:r>
              <a:rPr lang="en-US" sz="1800" dirty="0" smtClean="0"/>
              <a:t> </a:t>
            </a:r>
            <a:r>
              <a:rPr lang="en-US" sz="2800" b="1" dirty="0" smtClean="0"/>
              <a:t>13,766</a:t>
            </a:r>
            <a:endParaRPr lang="en-US" sz="2400" b="1" dirty="0" smtClean="0"/>
          </a:p>
          <a:p>
            <a:pPr eaLnBrk="1" fontAlgn="auto" hangingPunct="1">
              <a:spcAft>
                <a:spcPts val="0"/>
              </a:spcAft>
              <a:defRPr/>
            </a:pPr>
            <a:endParaRPr lang="en-US" sz="1800" dirty="0" smtClean="0"/>
          </a:p>
          <a:p>
            <a:pPr>
              <a:defRPr/>
            </a:pPr>
            <a:r>
              <a:rPr lang="en-US" sz="2400" b="1" dirty="0" smtClean="0"/>
              <a:t>Estimated</a:t>
            </a:r>
            <a:r>
              <a:rPr lang="en-US" sz="2400" dirty="0" smtClean="0"/>
              <a:t> total RTI deaths for 2010  </a:t>
            </a:r>
            <a:r>
              <a:rPr lang="en-US" sz="2000" dirty="0" smtClean="0"/>
              <a:t>=</a:t>
            </a:r>
            <a:r>
              <a:rPr lang="en-US" sz="2800" b="1" dirty="0" smtClean="0"/>
              <a:t>26,312</a:t>
            </a:r>
            <a:endParaRPr lang="en-US" sz="2000" dirty="0" smtClean="0"/>
          </a:p>
          <a:p>
            <a:pPr eaLnBrk="1" fontAlgn="auto" hangingPunct="1">
              <a:spcAft>
                <a:spcPts val="0"/>
              </a:spcAft>
              <a:defRPr/>
            </a:pPr>
            <a:endParaRPr lang="en-US" sz="2000" i="1" dirty="0"/>
          </a:p>
          <a:p>
            <a:pPr eaLnBrk="1" fontAlgn="auto" hangingPunct="1">
              <a:spcAft>
                <a:spcPts val="0"/>
              </a:spcAft>
              <a:defRPr/>
            </a:pPr>
            <a:r>
              <a:rPr lang="en-US" sz="2800" b="1" dirty="0" smtClean="0">
                <a:solidFill>
                  <a:srgbClr val="FF0000"/>
                </a:solidFill>
              </a:rPr>
              <a:t>(</a:t>
            </a:r>
            <a:r>
              <a:rPr lang="en-US" sz="2800" b="1" dirty="0">
                <a:solidFill>
                  <a:srgbClr val="FF0000"/>
                </a:solidFill>
              </a:rPr>
              <a:t>13 variables used for estimation: GDP, vehicle/capita, road density, national speed limit urban-rural, health system access, </a:t>
            </a:r>
            <a:r>
              <a:rPr lang="en-US" sz="2800" b="1" dirty="0" smtClean="0">
                <a:solidFill>
                  <a:srgbClr val="FF0000"/>
                </a:solidFill>
              </a:rPr>
              <a:t>alcohol </a:t>
            </a:r>
            <a:r>
              <a:rPr lang="en-US" sz="2800" b="1" dirty="0">
                <a:solidFill>
                  <a:srgbClr val="FF0000"/>
                </a:solidFill>
              </a:rPr>
              <a:t>consumption, population working, percentage </a:t>
            </a:r>
            <a:r>
              <a:rPr lang="en-US" sz="2800" b="1" dirty="0" smtClean="0">
                <a:solidFill>
                  <a:srgbClr val="FF0000"/>
                </a:solidFill>
              </a:rPr>
              <a:t>motorcycle, </a:t>
            </a:r>
            <a:r>
              <a:rPr lang="en-US" sz="2800" b="1" dirty="0">
                <a:solidFill>
                  <a:srgbClr val="FF0000"/>
                </a:solidFill>
              </a:rPr>
              <a:t>corruption index, national policy for </a:t>
            </a:r>
            <a:r>
              <a:rPr lang="en-US" sz="2800" b="1" dirty="0" smtClean="0">
                <a:solidFill>
                  <a:srgbClr val="FF0000"/>
                </a:solidFill>
              </a:rPr>
              <a:t>walking /</a:t>
            </a:r>
            <a:r>
              <a:rPr lang="en-US" sz="2800" b="1" dirty="0">
                <a:solidFill>
                  <a:srgbClr val="FF0000"/>
                </a:solidFill>
              </a:rPr>
              <a:t>cycling, population)                                              </a:t>
            </a:r>
            <a:endParaRPr lang="en-US" sz="1600" dirty="0" smtClean="0"/>
          </a:p>
          <a:p>
            <a:pPr eaLnBrk="1" fontAlgn="auto" hangingPunct="1">
              <a:spcAft>
                <a:spcPts val="0"/>
              </a:spcAft>
              <a:defRPr/>
            </a:pPr>
            <a:r>
              <a:rPr lang="en-US" sz="2400" dirty="0"/>
              <a:t>Estimated total RT fatality rate per 100,000 population                                                    </a:t>
            </a:r>
            <a:r>
              <a:rPr lang="en-US" sz="1600" dirty="0" smtClean="0"/>
              <a:t>=</a:t>
            </a:r>
            <a:r>
              <a:rPr lang="en-US" sz="2800" b="1" dirty="0"/>
              <a:t>38.</a:t>
            </a:r>
            <a:r>
              <a:rPr lang="en-US" sz="2800" b="1" dirty="0" smtClean="0"/>
              <a:t>07 </a:t>
            </a:r>
            <a:r>
              <a:rPr lang="en-US" sz="2400" b="1" dirty="0" smtClean="0"/>
              <a:t> , Rank the 3</a:t>
            </a:r>
            <a:r>
              <a:rPr lang="en-US" sz="2400" b="1" baseline="30000" dirty="0" smtClean="0"/>
              <a:t>th</a:t>
            </a:r>
            <a:r>
              <a:rPr lang="en-US" sz="2400" b="1" dirty="0" smtClean="0"/>
              <a:t> worst in the world</a:t>
            </a:r>
            <a:endParaRPr lang="en-US" sz="2000" b="1" dirty="0" smtClean="0"/>
          </a:p>
          <a:p>
            <a:pPr eaLnBrk="1" fontAlgn="auto" hangingPunct="1">
              <a:spcAft>
                <a:spcPts val="0"/>
              </a:spcAft>
              <a:defRPr/>
            </a:pPr>
            <a:endParaRPr lang="en-US" sz="1100" dirty="0" smtClean="0"/>
          </a:p>
        </p:txBody>
      </p:sp>
      <p:pic>
        <p:nvPicPr>
          <p:cNvPr id="47109" name="Picture 2"/>
          <p:cNvPicPr>
            <a:picLocks noChangeAspect="1" noChangeArrowheads="1"/>
          </p:cNvPicPr>
          <p:nvPr/>
        </p:nvPicPr>
        <p:blipFill>
          <a:blip r:embed="rId3"/>
          <a:srcRect/>
          <a:stretch>
            <a:fillRect/>
          </a:stretch>
        </p:blipFill>
        <p:spPr bwMode="auto">
          <a:xfrm>
            <a:off x="0" y="5967076"/>
            <a:ext cx="1044575" cy="952500"/>
          </a:xfrm>
          <a:prstGeom prst="rect">
            <a:avLst/>
          </a:prstGeom>
          <a:noFill/>
          <a:ln w="9525">
            <a:noFill/>
            <a:miter lim="800000"/>
            <a:headEnd/>
            <a:tailEnd/>
          </a:ln>
        </p:spPr>
      </p:pic>
      <p:pic>
        <p:nvPicPr>
          <p:cNvPr id="47110" name="Picture 5" descr="Who2"/>
          <p:cNvPicPr>
            <a:picLocks noChangeAspect="1" noChangeArrowheads="1"/>
          </p:cNvPicPr>
          <p:nvPr/>
        </p:nvPicPr>
        <p:blipFill>
          <a:blip r:embed="rId4"/>
          <a:srcRect/>
          <a:stretch>
            <a:fillRect/>
          </a:stretch>
        </p:blipFill>
        <p:spPr bwMode="auto">
          <a:xfrm>
            <a:off x="1476375" y="5967076"/>
            <a:ext cx="935038" cy="952500"/>
          </a:xfrm>
          <a:prstGeom prst="rect">
            <a:avLst/>
          </a:prstGeom>
          <a:noFill/>
          <a:ln w="9525">
            <a:noFill/>
            <a:miter lim="800000"/>
            <a:headEnd/>
            <a:tailEnd/>
          </a:ln>
        </p:spPr>
      </p:pic>
      <p:sp>
        <p:nvSpPr>
          <p:cNvPr id="47111" name="ชื่อเรื่องรอง 5"/>
          <p:cNvSpPr txBox="1">
            <a:spLocks/>
          </p:cNvSpPr>
          <p:nvPr/>
        </p:nvSpPr>
        <p:spPr bwMode="auto">
          <a:xfrm>
            <a:off x="2357422" y="6330394"/>
            <a:ext cx="6762750" cy="1752600"/>
          </a:xfrm>
          <a:prstGeom prst="rect">
            <a:avLst/>
          </a:prstGeom>
          <a:noFill/>
          <a:ln w="9525">
            <a:noFill/>
            <a:miter lim="800000"/>
            <a:headEnd/>
            <a:tailEnd/>
          </a:ln>
        </p:spPr>
        <p:txBody>
          <a:bodyPr/>
          <a:lstStyle/>
          <a:p>
            <a:pPr marL="342900" indent="-342900" algn="r" eaLnBrk="0" hangingPunct="0">
              <a:spcBef>
                <a:spcPct val="20000"/>
              </a:spcBef>
              <a:buClr>
                <a:schemeClr val="tx2"/>
              </a:buClr>
              <a:buSzPct val="115000"/>
            </a:pPr>
            <a:r>
              <a:rPr lang="en-US" sz="1600" b="1" i="1" dirty="0"/>
              <a:t>Dr. </a:t>
            </a:r>
            <a:r>
              <a:rPr lang="en-US" sz="1600" b="1" i="1" dirty="0" err="1"/>
              <a:t>Witaya</a:t>
            </a:r>
            <a:r>
              <a:rPr lang="en-US" sz="1600" b="1" i="1" dirty="0"/>
              <a:t> </a:t>
            </a:r>
            <a:r>
              <a:rPr lang="en-US" sz="1600" b="1" i="1" dirty="0" err="1"/>
              <a:t>Chadbunchachai</a:t>
            </a:r>
            <a:r>
              <a:rPr lang="en-US" sz="1600" b="1" i="1" dirty="0"/>
              <a:t> (2013)</a:t>
            </a:r>
          </a:p>
          <a:p>
            <a:pPr marL="342900" indent="-342900">
              <a:spcBef>
                <a:spcPct val="20000"/>
              </a:spcBef>
              <a:buClr>
                <a:schemeClr val="tx2"/>
              </a:buClr>
              <a:buSzPct val="115000"/>
            </a:pPr>
            <a:endParaRPr lang="th-TH" sz="1600" b="1" dirty="0"/>
          </a:p>
        </p:txBody>
      </p:sp>
      <p:graphicFrame>
        <p:nvGraphicFramePr>
          <p:cNvPr id="50179" name="Object 3"/>
          <p:cNvGraphicFramePr>
            <a:graphicFrameLocks noChangeAspect="1"/>
          </p:cNvGraphicFramePr>
          <p:nvPr/>
        </p:nvGraphicFramePr>
        <p:xfrm>
          <a:off x="1329994" y="2336645"/>
          <a:ext cx="5528022" cy="407549"/>
        </p:xfrm>
        <a:graphic>
          <a:graphicData uri="http://schemas.openxmlformats.org/presentationml/2006/ole">
            <p:oleObj spid="_x0000_s53250" name="Equation" r:id="rId5" imgW="2933700" imgH="228600" progId="Equation.3">
              <p:embed/>
            </p:oleObj>
          </a:graphicData>
        </a:graphic>
      </p:graphicFrame>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SIRDC\Desktop\World Bank Task in Nepal 2014\Nepal RSA\IMG_5882.JPG"/>
          <p:cNvPicPr>
            <a:picLocks noChangeAspect="1" noChangeArrowheads="1"/>
          </p:cNvPicPr>
          <p:nvPr/>
        </p:nvPicPr>
        <p:blipFill>
          <a:blip r:embed="rId2" cstate="print"/>
          <a:srcRect/>
          <a:stretch>
            <a:fillRect/>
          </a:stretch>
        </p:blipFill>
        <p:spPr bwMode="auto">
          <a:xfrm>
            <a:off x="0" y="0"/>
            <a:ext cx="9906604" cy="7429528"/>
          </a:xfrm>
          <a:prstGeom prst="rect">
            <a:avLst/>
          </a:prstGeom>
          <a:noFill/>
        </p:spPr>
      </p:pic>
      <p:sp>
        <p:nvSpPr>
          <p:cNvPr id="3" name="Rectangle 3"/>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8800" b="1" dirty="0" smtClean="0">
                <a:effectLst>
                  <a:outerShdw blurRad="38100" dist="38100" dir="2700000" algn="tl">
                    <a:srgbClr val="000000">
                      <a:alpha val="43137"/>
                    </a:srgbClr>
                  </a:outerShdw>
                </a:effectLst>
                <a:latin typeface="Browallia New" pitchFamily="34" charset="-34"/>
                <a:cs typeface="Browallia New" pitchFamily="34" charset="-34"/>
              </a:rPr>
              <a:t>Roadside Hazard</a:t>
            </a:r>
            <a:endParaRPr lang="en-US" sz="88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5" name="Oval 4"/>
          <p:cNvSpPr/>
          <p:nvPr/>
        </p:nvSpPr>
        <p:spPr>
          <a:xfrm>
            <a:off x="7786710" y="1928802"/>
            <a:ext cx="1857388" cy="17859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Oval 5"/>
          <p:cNvSpPr/>
          <p:nvPr/>
        </p:nvSpPr>
        <p:spPr>
          <a:xfrm>
            <a:off x="571472" y="1928802"/>
            <a:ext cx="1857388" cy="17859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Users\SIRDC\Desktop\World Bank Task in Nepal 2014\Nepal RSA\IMG_5760.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3" name="Rectangle 3"/>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8800" b="1" dirty="0" smtClean="0">
                <a:effectLst>
                  <a:outerShdw blurRad="38100" dist="38100" dir="2700000" algn="tl">
                    <a:srgbClr val="000000">
                      <a:alpha val="43137"/>
                    </a:srgbClr>
                  </a:outerShdw>
                </a:effectLst>
                <a:latin typeface="Browallia New" pitchFamily="34" charset="-34"/>
                <a:cs typeface="Browallia New" pitchFamily="34" charset="-34"/>
              </a:rPr>
              <a:t>Roadside Hazard</a:t>
            </a:r>
            <a:endParaRPr lang="en-US" sz="88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4" name="Oval 3"/>
          <p:cNvSpPr/>
          <p:nvPr/>
        </p:nvSpPr>
        <p:spPr>
          <a:xfrm>
            <a:off x="2571736" y="3357562"/>
            <a:ext cx="2286016" cy="22860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Users\SIRDC\Desktop\World Bank Task in Nepal 2014\Nepal RSA\IMG_5668.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4" name="Rectangle 3"/>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8800" b="1" dirty="0" smtClean="0">
                <a:effectLst>
                  <a:outerShdw blurRad="38100" dist="38100" dir="2700000" algn="tl">
                    <a:srgbClr val="000000">
                      <a:alpha val="43137"/>
                    </a:srgbClr>
                  </a:outerShdw>
                </a:effectLst>
                <a:latin typeface="Browallia New" pitchFamily="34" charset="-34"/>
                <a:cs typeface="Browallia New" pitchFamily="34" charset="-34"/>
              </a:rPr>
              <a:t>Traffic Conflicts </a:t>
            </a:r>
            <a:endParaRPr lang="en-US" sz="8800" b="1" dirty="0">
              <a:effectLst>
                <a:outerShdw blurRad="38100" dist="38100" dir="2700000" algn="tl">
                  <a:srgbClr val="000000">
                    <a:alpha val="43137"/>
                  </a:srgbClr>
                </a:outerShdw>
              </a:effectLst>
              <a:latin typeface="Browallia New" pitchFamily="34" charset="-34"/>
              <a:cs typeface="Browallia New" pitchFamily="34" charset="-34"/>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Users\SIRDC\Desktop\World Bank Task in Nepal 2014\Nepal RSA\IMG_5734.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3" name="Rectangle 2"/>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Sight Distance &amp; Roadside Protection</a:t>
            </a:r>
            <a:endParaRPr lang="en-US"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4" name="Oval 3"/>
          <p:cNvSpPr/>
          <p:nvPr/>
        </p:nvSpPr>
        <p:spPr>
          <a:xfrm>
            <a:off x="5857884" y="3143248"/>
            <a:ext cx="2786082" cy="26432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SIRDC\Desktop\World Bank Task in Nepal 2014\Nepal RSA\IMG_5751.JPG"/>
          <p:cNvPicPr>
            <a:picLocks noChangeAspect="1" noChangeArrowheads="1"/>
          </p:cNvPicPr>
          <p:nvPr/>
        </p:nvPicPr>
        <p:blipFill>
          <a:blip r:embed="rId2" cstate="print"/>
          <a:srcRect/>
          <a:stretch>
            <a:fillRect/>
          </a:stretch>
        </p:blipFill>
        <p:spPr bwMode="auto">
          <a:xfrm>
            <a:off x="-1" y="0"/>
            <a:ext cx="9144523" cy="6858000"/>
          </a:xfrm>
          <a:prstGeom prst="rect">
            <a:avLst/>
          </a:prstGeom>
          <a:noFill/>
        </p:spPr>
      </p:pic>
      <p:sp>
        <p:nvSpPr>
          <p:cNvPr id="3" name="Rectangle 2"/>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6600" b="1" dirty="0" smtClean="0">
                <a:effectLst>
                  <a:outerShdw blurRad="38100" dist="38100" dir="2700000" algn="tl">
                    <a:srgbClr val="000000">
                      <a:alpha val="43137"/>
                    </a:srgbClr>
                  </a:outerShdw>
                </a:effectLst>
                <a:latin typeface="Browallia New" pitchFamily="34" charset="-34"/>
                <a:cs typeface="Browallia New" pitchFamily="34" charset="-34"/>
              </a:rPr>
              <a:t>Roadside Protection</a:t>
            </a:r>
            <a:endParaRPr lang="en-US" sz="66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4" name="Oval 3"/>
          <p:cNvSpPr/>
          <p:nvPr/>
        </p:nvSpPr>
        <p:spPr>
          <a:xfrm>
            <a:off x="928662" y="2285992"/>
            <a:ext cx="4071966" cy="4000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th-TH"/>
          </a:p>
        </p:txBody>
      </p:sp>
      <p:sp>
        <p:nvSpPr>
          <p:cNvPr id="3" name="Subtitle 2"/>
          <p:cNvSpPr>
            <a:spLocks noGrp="1"/>
          </p:cNvSpPr>
          <p:nvPr>
            <p:ph type="subTitle" idx="1"/>
          </p:nvPr>
        </p:nvSpPr>
        <p:spPr/>
        <p:txBody>
          <a:bodyPr/>
          <a:lstStyle/>
          <a:p>
            <a:endParaRPr lang="th-TH"/>
          </a:p>
        </p:txBody>
      </p:sp>
      <p:pic>
        <p:nvPicPr>
          <p:cNvPr id="6146" name="Picture 2"/>
          <p:cNvPicPr>
            <a:picLocks noChangeAspect="1" noChangeArrowheads="1"/>
          </p:cNvPicPr>
          <p:nvPr/>
        </p:nvPicPr>
        <p:blipFill>
          <a:blip r:embed="rId2"/>
          <a:srcRect l="11530" t="13672" r="46193" b="16992"/>
          <a:stretch>
            <a:fillRect/>
          </a:stretch>
        </p:blipFill>
        <p:spPr bwMode="auto">
          <a:xfrm>
            <a:off x="1000100" y="285727"/>
            <a:ext cx="6858048" cy="6323655"/>
          </a:xfrm>
          <a:prstGeom prst="rect">
            <a:avLst/>
          </a:prstGeom>
          <a:noFill/>
          <a:ln w="9525">
            <a:noFill/>
            <a:miter lim="800000"/>
            <a:headEnd/>
            <a:tailEnd/>
          </a:ln>
          <a:effectLst/>
        </p:spPr>
      </p:pic>
      <p:sp>
        <p:nvSpPr>
          <p:cNvPr id="5" name="Rectangle 4"/>
          <p:cNvSpPr/>
          <p:nvPr/>
        </p:nvSpPr>
        <p:spPr>
          <a:xfrm>
            <a:off x="4339439" y="6473303"/>
            <a:ext cx="4733155" cy="384721"/>
          </a:xfrm>
          <a:prstGeom prst="rect">
            <a:avLst/>
          </a:prstGeom>
        </p:spPr>
        <p:txBody>
          <a:bodyPr wrap="none">
            <a:spAutoFit/>
          </a:bodyPr>
          <a:lstStyle/>
          <a:p>
            <a:pPr algn="ctr">
              <a:lnSpc>
                <a:spcPct val="95000"/>
              </a:lnSpc>
            </a:pPr>
            <a:r>
              <a:rPr lang="en-US" sz="2000" b="1" dirty="0" smtClean="0">
                <a:latin typeface="Calibri" pitchFamily="34" charset="0"/>
              </a:rPr>
              <a:t>Nepal Road Safety Action Plan (2013-2020)</a:t>
            </a:r>
            <a:endParaRPr lang="en-US" sz="2000" b="1" dirty="0">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th-TH"/>
          </a:p>
        </p:txBody>
      </p:sp>
      <p:sp>
        <p:nvSpPr>
          <p:cNvPr id="3" name="Subtitle 2"/>
          <p:cNvSpPr>
            <a:spLocks noGrp="1"/>
          </p:cNvSpPr>
          <p:nvPr>
            <p:ph type="subTitle" idx="1"/>
          </p:nvPr>
        </p:nvSpPr>
        <p:spPr/>
        <p:txBody>
          <a:bodyPr/>
          <a:lstStyle/>
          <a:p>
            <a:endParaRPr lang="th-TH"/>
          </a:p>
        </p:txBody>
      </p:sp>
      <p:pic>
        <p:nvPicPr>
          <p:cNvPr id="7170" name="Picture 2"/>
          <p:cNvPicPr>
            <a:picLocks noChangeAspect="1" noChangeArrowheads="1"/>
          </p:cNvPicPr>
          <p:nvPr/>
        </p:nvPicPr>
        <p:blipFill>
          <a:blip r:embed="rId2"/>
          <a:srcRect l="13177" t="10742" r="39605" b="16992"/>
          <a:stretch>
            <a:fillRect/>
          </a:stretch>
        </p:blipFill>
        <p:spPr bwMode="auto">
          <a:xfrm>
            <a:off x="714348" y="71414"/>
            <a:ext cx="7715304" cy="6638750"/>
          </a:xfrm>
          <a:prstGeom prst="rect">
            <a:avLst/>
          </a:prstGeom>
          <a:noFill/>
          <a:ln w="9525">
            <a:noFill/>
            <a:miter lim="800000"/>
            <a:headEnd/>
            <a:tailEnd/>
          </a:ln>
          <a:effectLst/>
        </p:spPr>
      </p:pic>
      <p:sp>
        <p:nvSpPr>
          <p:cNvPr id="5" name="Rectangle 4"/>
          <p:cNvSpPr/>
          <p:nvPr/>
        </p:nvSpPr>
        <p:spPr>
          <a:xfrm>
            <a:off x="4339439" y="6454253"/>
            <a:ext cx="4733155" cy="384721"/>
          </a:xfrm>
          <a:prstGeom prst="rect">
            <a:avLst/>
          </a:prstGeom>
        </p:spPr>
        <p:txBody>
          <a:bodyPr wrap="none">
            <a:spAutoFit/>
          </a:bodyPr>
          <a:lstStyle/>
          <a:p>
            <a:pPr algn="ctr">
              <a:lnSpc>
                <a:spcPct val="95000"/>
              </a:lnSpc>
            </a:pPr>
            <a:r>
              <a:rPr lang="en-US" sz="2000" b="1" dirty="0" smtClean="0">
                <a:latin typeface="Calibri" pitchFamily="34" charset="0"/>
              </a:rPr>
              <a:t>Nepal Road Safety Action Plan (2013-2020)</a:t>
            </a:r>
            <a:endParaRPr lang="en-US" sz="2000" b="1" dirty="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Users\SIRDC\Desktop\World Bank Task in Nepal 2014\Nepal RSA\IMG_5690.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3" name="Rectangle 2"/>
          <p:cNvSpPr>
            <a:spLocks noChangeArrowheads="1"/>
          </p:cNvSpPr>
          <p:nvPr/>
        </p:nvSpPr>
        <p:spPr bwMode="auto">
          <a:xfrm>
            <a:off x="0" y="-24"/>
            <a:ext cx="9144000" cy="1143000"/>
          </a:xfrm>
          <a:prstGeom prst="rect">
            <a:avLst/>
          </a:prstGeom>
          <a:solidFill>
            <a:srgbClr val="FFFF00">
              <a:alpha val="50195"/>
            </a:srgbClr>
          </a:solidFill>
          <a:ln w="9525" algn="ctr">
            <a:solidFill>
              <a:srgbClr val="000000"/>
            </a:solidFill>
            <a:miter lim="800000"/>
            <a:headEnd/>
            <a:tailEnd/>
          </a:ln>
        </p:spPr>
        <p:txBody>
          <a:bodyPr anchor="ctr"/>
          <a:lstStyle/>
          <a:p>
            <a:pPr algn="ctr" eaLnBrk="0" hangingPunct="0"/>
            <a:r>
              <a:rPr lang="en-US" sz="7200" b="1" dirty="0" smtClean="0">
                <a:effectLst>
                  <a:outerShdw blurRad="38100" dist="38100" dir="2700000" algn="tl">
                    <a:srgbClr val="000000">
                      <a:alpha val="43137"/>
                    </a:srgbClr>
                  </a:outerShdw>
                </a:effectLst>
                <a:latin typeface="Browallia New" pitchFamily="34" charset="-34"/>
                <a:cs typeface="Browallia New" pitchFamily="34" charset="-34"/>
              </a:rPr>
              <a:t>Drainage System</a:t>
            </a:r>
            <a:endParaRPr lang="en-US" sz="7200" b="1" dirty="0">
              <a:effectLst>
                <a:outerShdw blurRad="38100" dist="38100" dir="2700000" algn="tl">
                  <a:srgbClr val="000000">
                    <a:alpha val="43137"/>
                  </a:srgbClr>
                </a:outerShdw>
              </a:effectLst>
              <a:latin typeface="Browallia New" pitchFamily="34" charset="-34"/>
              <a:cs typeface="Browallia New" pitchFamily="34" charset="-34"/>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rotWithShape="1">
          <a:blip r:embed="rId2"/>
          <a:srcRect l="51659" t="24268" r="4466" b="29166"/>
          <a:stretch/>
        </p:blipFill>
        <p:spPr bwMode="auto">
          <a:xfrm>
            <a:off x="0" y="615622"/>
            <a:ext cx="9137650" cy="5453080"/>
          </a:xfrm>
          <a:prstGeom prst="rect">
            <a:avLst/>
          </a:prstGeom>
          <a:noFill/>
          <a:ln>
            <a:noFill/>
          </a:ln>
          <a:effectLst>
            <a:prstShdw prst="shdw17" dist="17961" dir="2700000">
              <a:schemeClr val="accent1">
                <a:gamma/>
                <a:shade val="60000"/>
                <a:invGamma/>
              </a:schemeClr>
            </a:prstShdw>
          </a:effectLst>
          <a:extLst/>
        </p:spPr>
      </p:pic>
      <p:sp>
        <p:nvSpPr>
          <p:cNvPr id="3" name="Text Box 61"/>
          <p:cNvSpPr txBox="1">
            <a:spLocks noChangeArrowheads="1"/>
          </p:cNvSpPr>
          <p:nvPr/>
        </p:nvSpPr>
        <p:spPr bwMode="auto">
          <a:xfrm>
            <a:off x="7715272" y="5643578"/>
            <a:ext cx="1332737" cy="400110"/>
          </a:xfrm>
          <a:prstGeom prst="rect">
            <a:avLst/>
          </a:prstGeom>
          <a:noFill/>
          <a:ln w="9525">
            <a:noFill/>
            <a:miter lim="800000"/>
            <a:headEnd/>
            <a:tailEnd/>
          </a:ln>
        </p:spPr>
        <p:txBody>
          <a:bodyPr wrap="none">
            <a:spAutoFit/>
          </a:bodyPr>
          <a:lstStyle/>
          <a:p>
            <a:r>
              <a:rPr lang="en-US" sz="2000" b="1" i="1" dirty="0" smtClean="0"/>
              <a:t>GTZ (2006)</a:t>
            </a:r>
            <a:endParaRPr lang="en-US" sz="1400" b="1" i="1" dirty="0"/>
          </a:p>
        </p:txBody>
      </p:sp>
      <p:sp>
        <p:nvSpPr>
          <p:cNvPr id="4" name="Text Box 60"/>
          <p:cNvSpPr txBox="1">
            <a:spLocks noChangeArrowheads="1"/>
          </p:cNvSpPr>
          <p:nvPr/>
        </p:nvSpPr>
        <p:spPr bwMode="auto">
          <a:xfrm>
            <a:off x="0" y="0"/>
            <a:ext cx="9144000" cy="584775"/>
          </a:xfrm>
          <a:prstGeom prst="rect">
            <a:avLst/>
          </a:prstGeom>
          <a:solidFill>
            <a:schemeClr val="bg1">
              <a:lumMod val="85000"/>
            </a:schemeClr>
          </a:solidFill>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3200" b="1" dirty="0" smtClean="0">
                <a:solidFill>
                  <a:schemeClr val="tx1"/>
                </a:solidFill>
                <a:latin typeface="Verdana" pitchFamily="34" charset="0"/>
                <a:ea typeface="Verdana" pitchFamily="34" charset="0"/>
                <a:cs typeface="Verdana" pitchFamily="34" charset="0"/>
              </a:rPr>
              <a:t>Percent Contribution to Road Crashes</a:t>
            </a:r>
            <a:endParaRPr lang="en-US" sz="3200" b="1" dirty="0">
              <a:solidFill>
                <a:schemeClr val="tx1"/>
              </a:solidFill>
              <a:latin typeface="Verdana" pitchFamily="34" charset="0"/>
              <a:ea typeface="Verdana" pitchFamily="34" charset="0"/>
              <a:cs typeface="Verdana" pitchFamily="34" charset="0"/>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
          <p:cNvGrpSpPr/>
          <p:nvPr/>
        </p:nvGrpSpPr>
        <p:grpSpPr>
          <a:xfrm>
            <a:off x="0" y="1500174"/>
            <a:ext cx="9144000" cy="3266905"/>
            <a:chOff x="0" y="285728"/>
            <a:chExt cx="9144000" cy="3266905"/>
          </a:xfrm>
        </p:grpSpPr>
        <p:pic>
          <p:nvPicPr>
            <p:cNvPr id="16387" name="Picture 3"/>
            <p:cNvPicPr>
              <a:picLocks noChangeAspect="1" noChangeArrowheads="1"/>
            </p:cNvPicPr>
            <p:nvPr/>
          </p:nvPicPr>
          <p:blipFill>
            <a:blip r:embed="rId2"/>
            <a:srcRect l="4531" t="10000" r="8281" b="35833"/>
            <a:stretch>
              <a:fillRect/>
            </a:stretch>
          </p:blipFill>
          <p:spPr bwMode="auto">
            <a:xfrm>
              <a:off x="0" y="357166"/>
              <a:ext cx="9144000" cy="3195467"/>
            </a:xfrm>
            <a:prstGeom prst="rect">
              <a:avLst/>
            </a:prstGeom>
            <a:noFill/>
            <a:ln w="9525">
              <a:noFill/>
              <a:miter lim="800000"/>
              <a:headEnd/>
              <a:tailEnd/>
            </a:ln>
            <a:effectLst/>
          </p:spPr>
        </p:pic>
        <p:sp>
          <p:nvSpPr>
            <p:cNvPr id="5" name="สี่เหลี่ยมผืนผ้า 4"/>
            <p:cNvSpPr/>
            <p:nvPr/>
          </p:nvSpPr>
          <p:spPr>
            <a:xfrm>
              <a:off x="7500958" y="285728"/>
              <a:ext cx="164304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 name="TextBox 6"/>
          <p:cNvSpPr txBox="1"/>
          <p:nvPr/>
        </p:nvSpPr>
        <p:spPr>
          <a:xfrm>
            <a:off x="0" y="4929198"/>
            <a:ext cx="6528839" cy="369332"/>
          </a:xfrm>
          <a:prstGeom prst="rect">
            <a:avLst/>
          </a:prstGeom>
          <a:noFill/>
        </p:spPr>
        <p:txBody>
          <a:bodyPr wrap="none" rtlCol="0">
            <a:spAutoFit/>
          </a:bodyPr>
          <a:lstStyle/>
          <a:p>
            <a:r>
              <a:rPr lang="en-US" sz="1800" i="1" dirty="0" smtClean="0">
                <a:effectLst>
                  <a:outerShdw blurRad="38100" dist="38100" dir="2700000" algn="tl">
                    <a:srgbClr val="000000">
                      <a:alpha val="43137"/>
                    </a:srgbClr>
                  </a:outerShdw>
                </a:effectLst>
              </a:rPr>
              <a:t>Source : World report on road traffic injury prevention (WHO, 2004) </a:t>
            </a:r>
            <a:endParaRPr lang="th-TH" sz="1800" i="1" dirty="0">
              <a:effectLst>
                <a:outerShdw blurRad="38100" dist="38100" dir="2700000" algn="tl">
                  <a:srgbClr val="000000">
                    <a:alpha val="43137"/>
                  </a:srgbClr>
                </a:outerShdw>
              </a:effectLst>
            </a:endParaRPr>
          </a:p>
        </p:txBody>
      </p:sp>
      <p:sp>
        <p:nvSpPr>
          <p:cNvPr id="6" name="TextBox 5"/>
          <p:cNvSpPr txBox="1"/>
          <p:nvPr/>
        </p:nvSpPr>
        <p:spPr>
          <a:xfrm>
            <a:off x="7037920" y="3231532"/>
            <a:ext cx="1913217" cy="646331"/>
          </a:xfrm>
          <a:prstGeom prst="rect">
            <a:avLst/>
          </a:prstGeom>
          <a:noFill/>
        </p:spPr>
        <p:txBody>
          <a:bodyPr wrap="none" rtlCol="0">
            <a:spAutoFit/>
          </a:bodyPr>
          <a:lstStyle/>
          <a:p>
            <a:pPr algn="ctr"/>
            <a:r>
              <a:rPr lang="en-US" sz="1200" b="1" dirty="0" smtClean="0">
                <a:solidFill>
                  <a:srgbClr val="FF0000"/>
                </a:solidFill>
              </a:rPr>
              <a:t>Road Safety Audits</a:t>
            </a:r>
          </a:p>
          <a:p>
            <a:pPr algn="ctr"/>
            <a:r>
              <a:rPr lang="en-US" sz="1200" b="1" dirty="0" smtClean="0">
                <a:solidFill>
                  <a:srgbClr val="FF0000"/>
                </a:solidFill>
              </a:rPr>
              <a:t>Black Spot Treatment (BST)</a:t>
            </a:r>
          </a:p>
          <a:p>
            <a:pPr algn="ctr"/>
            <a:r>
              <a:rPr lang="en-US" sz="1200" b="1" dirty="0" smtClean="0">
                <a:solidFill>
                  <a:srgbClr val="FF0000"/>
                </a:solidFill>
              </a:rPr>
              <a:t> </a:t>
            </a:r>
            <a:r>
              <a:rPr lang="en-US" sz="1200" b="1" dirty="0" smtClean="0">
                <a:solidFill>
                  <a:srgbClr val="FF0000"/>
                </a:solidFill>
              </a:rPr>
              <a:t> </a:t>
            </a:r>
            <a:endParaRPr lang="th-TH" sz="1200" b="1" dirty="0">
              <a:solidFill>
                <a:srgbClr val="FF0000"/>
              </a:solidFill>
            </a:endParaRPr>
          </a:p>
        </p:txBody>
      </p:sp>
      <p:sp>
        <p:nvSpPr>
          <p:cNvPr id="8" name="TextBox 7"/>
          <p:cNvSpPr txBox="1"/>
          <p:nvPr/>
        </p:nvSpPr>
        <p:spPr>
          <a:xfrm>
            <a:off x="7434708" y="3830332"/>
            <a:ext cx="1086964" cy="646331"/>
          </a:xfrm>
          <a:prstGeom prst="rect">
            <a:avLst/>
          </a:prstGeom>
          <a:noFill/>
        </p:spPr>
        <p:txBody>
          <a:bodyPr wrap="none" rtlCol="0">
            <a:spAutoFit/>
          </a:bodyPr>
          <a:lstStyle/>
          <a:p>
            <a:r>
              <a:rPr lang="en-US" sz="1200" b="1" dirty="0" smtClean="0">
                <a:solidFill>
                  <a:srgbClr val="FF0000"/>
                </a:solidFill>
              </a:rPr>
              <a:t>Crash Barriers</a:t>
            </a:r>
          </a:p>
          <a:p>
            <a:r>
              <a:rPr lang="en-US" sz="1200" b="1" dirty="0" smtClean="0">
                <a:solidFill>
                  <a:srgbClr val="FF0000"/>
                </a:solidFill>
              </a:rPr>
              <a:t>Crash Cushion</a:t>
            </a:r>
          </a:p>
          <a:p>
            <a:r>
              <a:rPr lang="en-US" sz="1200" b="1" dirty="0" smtClean="0">
                <a:solidFill>
                  <a:srgbClr val="FF0000"/>
                </a:solidFill>
              </a:rPr>
              <a:t> </a:t>
            </a:r>
            <a:r>
              <a:rPr lang="en-US" sz="1200" b="1" dirty="0" smtClean="0">
                <a:solidFill>
                  <a:srgbClr val="FF0000"/>
                </a:solidFill>
              </a:rPr>
              <a:t> </a:t>
            </a:r>
            <a:endParaRPr lang="th-TH" sz="12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ชื่อเรื่อง 1"/>
          <p:cNvSpPr>
            <a:spLocks noGrp="1"/>
          </p:cNvSpPr>
          <p:nvPr>
            <p:ph type="title"/>
          </p:nvPr>
        </p:nvSpPr>
        <p:spPr>
          <a:xfrm>
            <a:off x="34925" y="0"/>
            <a:ext cx="9109075" cy="1714464"/>
          </a:xfrm>
          <a:solidFill>
            <a:srgbClr val="FFFFCC"/>
          </a:solidFill>
        </p:spPr>
        <p:txBody>
          <a:bodyPr>
            <a:noAutofit/>
          </a:bodyPr>
          <a:lstStyle/>
          <a:p>
            <a:r>
              <a:rPr lang="en-US" sz="3200" b="1" dirty="0" smtClean="0">
                <a:solidFill>
                  <a:srgbClr val="000000"/>
                </a:solidFill>
                <a:latin typeface="Arial Unicode MS" pitchFamily="34" charset="-128"/>
                <a:ea typeface="Arial Unicode MS" pitchFamily="34" charset="-128"/>
                <a:cs typeface="Arial Unicode MS" pitchFamily="34" charset="-128"/>
              </a:rPr>
              <a:t>A </a:t>
            </a:r>
            <a:r>
              <a:rPr lang="en-US" sz="3200" b="1" dirty="0" smtClean="0">
                <a:solidFill>
                  <a:srgbClr val="000000"/>
                </a:solidFill>
                <a:latin typeface="Arial Unicode MS" pitchFamily="34" charset="-128"/>
                <a:ea typeface="Arial Unicode MS" pitchFamily="34" charset="-128"/>
                <a:cs typeface="Arial Unicode MS" pitchFamily="34" charset="-128"/>
              </a:rPr>
              <a:t>Map </a:t>
            </a:r>
            <a:r>
              <a:rPr lang="en-US" sz="3200" b="1" dirty="0" smtClean="0">
                <a:solidFill>
                  <a:srgbClr val="000000"/>
                </a:solidFill>
                <a:latin typeface="Arial Unicode MS" pitchFamily="34" charset="-128"/>
                <a:ea typeface="Arial Unicode MS" pitchFamily="34" charset="-128"/>
                <a:cs typeface="Arial Unicode MS" pitchFamily="34" charset="-128"/>
              </a:rPr>
              <a:t>of the </a:t>
            </a:r>
            <a:r>
              <a:rPr lang="en-US" sz="3200" b="1" dirty="0" smtClean="0">
                <a:solidFill>
                  <a:srgbClr val="000000"/>
                </a:solidFill>
                <a:latin typeface="Arial Unicode MS" pitchFamily="34" charset="-128"/>
                <a:ea typeface="Arial Unicode MS" pitchFamily="34" charset="-128"/>
                <a:cs typeface="Arial Unicode MS" pitchFamily="34" charset="-128"/>
              </a:rPr>
              <a:t>Countries </a:t>
            </a:r>
            <a:r>
              <a:rPr lang="en-US" sz="3200" b="1" dirty="0" smtClean="0">
                <a:solidFill>
                  <a:srgbClr val="000000"/>
                </a:solidFill>
                <a:latin typeface="Arial Unicode MS" pitchFamily="34" charset="-128"/>
                <a:ea typeface="Arial Unicode MS" pitchFamily="34" charset="-128"/>
                <a:cs typeface="Arial Unicode MS" pitchFamily="34" charset="-128"/>
              </a:rPr>
              <a:t>with </a:t>
            </a:r>
            <a:r>
              <a:rPr lang="en-US" sz="3200" b="1" dirty="0" smtClean="0">
                <a:solidFill>
                  <a:srgbClr val="000000"/>
                </a:solidFill>
                <a:latin typeface="Arial Unicode MS" pitchFamily="34" charset="-128"/>
                <a:ea typeface="Arial Unicode MS" pitchFamily="34" charset="-128"/>
                <a:cs typeface="Arial Unicode MS" pitchFamily="34" charset="-128"/>
              </a:rPr>
              <a:t/>
            </a:r>
            <a:br>
              <a:rPr lang="en-US" sz="3200" b="1" dirty="0" smtClean="0">
                <a:solidFill>
                  <a:srgbClr val="000000"/>
                </a:solidFill>
                <a:latin typeface="Arial Unicode MS" pitchFamily="34" charset="-128"/>
                <a:ea typeface="Arial Unicode MS" pitchFamily="34" charset="-128"/>
                <a:cs typeface="Arial Unicode MS" pitchFamily="34" charset="-128"/>
              </a:rPr>
            </a:br>
            <a:r>
              <a:rPr lang="en-US" sz="3200" b="1" dirty="0" smtClean="0">
                <a:solidFill>
                  <a:srgbClr val="000000"/>
                </a:solidFill>
                <a:latin typeface="Arial Unicode MS" pitchFamily="34" charset="-128"/>
                <a:ea typeface="Arial Unicode MS" pitchFamily="34" charset="-128"/>
                <a:cs typeface="Arial Unicode MS" pitchFamily="34" charset="-128"/>
              </a:rPr>
              <a:t>the Most and the Least </a:t>
            </a:r>
            <a:r>
              <a:rPr lang="en-US" sz="3200" b="1" dirty="0" smtClean="0">
                <a:solidFill>
                  <a:srgbClr val="000000"/>
                </a:solidFill>
                <a:latin typeface="Arial Unicode MS" pitchFamily="34" charset="-128"/>
                <a:ea typeface="Arial Unicode MS" pitchFamily="34" charset="-128"/>
                <a:cs typeface="Arial Unicode MS" pitchFamily="34" charset="-128"/>
              </a:rPr>
              <a:t>D</a:t>
            </a:r>
            <a:r>
              <a:rPr lang="en-US" sz="3200" b="1" dirty="0" smtClean="0">
                <a:solidFill>
                  <a:srgbClr val="000000"/>
                </a:solidFill>
                <a:latin typeface="Arial Unicode MS" pitchFamily="34" charset="-128"/>
                <a:ea typeface="Arial Unicode MS" pitchFamily="34" charset="-128"/>
                <a:cs typeface="Arial Unicode MS" pitchFamily="34" charset="-128"/>
              </a:rPr>
              <a:t>angerous Roads</a:t>
            </a:r>
            <a:br>
              <a:rPr lang="en-US" sz="3200" b="1" dirty="0" smtClean="0">
                <a:solidFill>
                  <a:srgbClr val="000000"/>
                </a:solidFill>
                <a:latin typeface="Arial Unicode MS" pitchFamily="34" charset="-128"/>
                <a:ea typeface="Arial Unicode MS" pitchFamily="34" charset="-128"/>
                <a:cs typeface="Arial Unicode MS" pitchFamily="34" charset="-128"/>
              </a:rPr>
            </a:br>
            <a:r>
              <a:rPr lang="en-US" sz="3200" b="1" dirty="0" smtClean="0">
                <a:solidFill>
                  <a:srgbClr val="000000"/>
                </a:solidFill>
                <a:latin typeface="Arial Unicode MS" pitchFamily="34" charset="-128"/>
                <a:ea typeface="Arial Unicode MS" pitchFamily="34" charset="-128"/>
                <a:cs typeface="Arial Unicode MS" pitchFamily="34" charset="-128"/>
              </a:rPr>
              <a:t>(based on WHO (2008) data)</a:t>
            </a:r>
            <a:endParaRPr lang="th-TH" sz="3200" b="1" dirty="0" smtClean="0">
              <a:solidFill>
                <a:srgbClr val="000000"/>
              </a:solidFill>
              <a:latin typeface="Arial Unicode MS" pitchFamily="34" charset="-128"/>
              <a:ea typeface="Arial Unicode MS" pitchFamily="34" charset="-128"/>
              <a:cs typeface="Arial Unicode MS" pitchFamily="34" charset="-128"/>
            </a:endParaRPr>
          </a:p>
        </p:txBody>
      </p:sp>
      <p:sp>
        <p:nvSpPr>
          <p:cNvPr id="48131" name="ตัวยึดเนื้อหา 2"/>
          <p:cNvSpPr>
            <a:spLocks noGrp="1"/>
          </p:cNvSpPr>
          <p:nvPr>
            <p:ph idx="1"/>
          </p:nvPr>
        </p:nvSpPr>
        <p:spPr>
          <a:xfrm>
            <a:off x="0" y="1628775"/>
            <a:ext cx="9144000" cy="5229225"/>
          </a:xfrm>
        </p:spPr>
        <p:txBody>
          <a:bodyPr/>
          <a:lstStyle/>
          <a:p>
            <a:endParaRPr lang="th-TH" smtClean="0"/>
          </a:p>
        </p:txBody>
      </p:sp>
      <p:pic>
        <p:nvPicPr>
          <p:cNvPr id="64520" name="Picture 8"/>
          <p:cNvPicPr>
            <a:picLocks noChangeAspect="1" noChangeArrowheads="1"/>
          </p:cNvPicPr>
          <p:nvPr/>
        </p:nvPicPr>
        <p:blipFill rotWithShape="1">
          <a:blip r:embed="rId2"/>
          <a:srcRect l="14056" t="14871" r="12031" b="11423"/>
          <a:stretch/>
        </p:blipFill>
        <p:spPr bwMode="auto">
          <a:xfrm>
            <a:off x="-20638" y="1674813"/>
            <a:ext cx="9164638" cy="5138737"/>
          </a:xfrm>
          <a:prstGeom prst="rect">
            <a:avLst/>
          </a:prstGeom>
          <a:noFill/>
          <a:ln>
            <a:noFill/>
          </a:ln>
          <a:effectLst>
            <a:prstShdw prst="shdw12">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6000760" y="6341112"/>
            <a:ext cx="4357718" cy="276999"/>
          </a:xfrm>
          <a:prstGeom prst="rect">
            <a:avLst/>
          </a:prstGeom>
        </p:spPr>
        <p:txBody>
          <a:bodyPr wrap="square">
            <a:spAutoFit/>
          </a:bodyPr>
          <a:lstStyle/>
          <a:p>
            <a:r>
              <a:rPr lang="en-US" sz="1200" b="1" dirty="0" smtClean="0">
                <a:solidFill>
                  <a:srgbClr val="000000"/>
                </a:solidFill>
                <a:latin typeface="Arial Unicode MS" pitchFamily="34" charset="-128"/>
                <a:ea typeface="Arial Unicode MS" pitchFamily="34" charset="-128"/>
                <a:cs typeface="Arial Unicode MS" pitchFamily="34" charset="-128"/>
              </a:rPr>
              <a:t>Michael </a:t>
            </a:r>
            <a:r>
              <a:rPr lang="en-US" sz="1200" b="1" dirty="0" err="1" smtClean="0">
                <a:solidFill>
                  <a:srgbClr val="000000"/>
                </a:solidFill>
                <a:latin typeface="Arial Unicode MS" pitchFamily="34" charset="-128"/>
                <a:ea typeface="Arial Unicode MS" pitchFamily="34" charset="-128"/>
                <a:cs typeface="Arial Unicode MS" pitchFamily="34" charset="-128"/>
              </a:rPr>
              <a:t>Sivak</a:t>
            </a:r>
            <a:r>
              <a:rPr lang="en-US" sz="1200" b="1" dirty="0" smtClean="0">
                <a:solidFill>
                  <a:srgbClr val="000000"/>
                </a:solidFill>
                <a:latin typeface="Arial Unicode MS" pitchFamily="34" charset="-128"/>
                <a:ea typeface="Arial Unicode MS" pitchFamily="34" charset="-128"/>
                <a:cs typeface="Arial Unicode MS" pitchFamily="34" charset="-128"/>
              </a:rPr>
              <a:t> &amp; Brandon </a:t>
            </a:r>
            <a:r>
              <a:rPr lang="en-US" sz="1200" b="1" dirty="0" err="1" smtClean="0">
                <a:solidFill>
                  <a:srgbClr val="000000"/>
                </a:solidFill>
                <a:latin typeface="Arial Unicode MS" pitchFamily="34" charset="-128"/>
                <a:ea typeface="Arial Unicode MS" pitchFamily="34" charset="-128"/>
                <a:cs typeface="Arial Unicode MS" pitchFamily="34" charset="-128"/>
              </a:rPr>
              <a:t>Schoettle</a:t>
            </a:r>
            <a:r>
              <a:rPr lang="en-US" sz="1200" b="1" dirty="0" smtClean="0">
                <a:solidFill>
                  <a:srgbClr val="000000"/>
                </a:solidFill>
                <a:latin typeface="Arial Unicode MS" pitchFamily="34" charset="-128"/>
                <a:ea typeface="Arial Unicode MS" pitchFamily="34" charset="-128"/>
                <a:cs typeface="Arial Unicode MS" pitchFamily="34" charset="-128"/>
              </a:rPr>
              <a:t> (2014) </a:t>
            </a:r>
            <a:endParaRPr lang="th-TH"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ctrTitle" idx="4294967295"/>
          </p:nvPr>
        </p:nvSpPr>
        <p:spPr bwMode="auto">
          <a:xfrm>
            <a:off x="497205" y="2816069"/>
            <a:ext cx="8139589" cy="1041559"/>
          </a:xfrm>
          <a:prstGeom prst="rect">
            <a:avLst/>
          </a:prstGeom>
          <a:solidFill>
            <a:srgbClr val="FFFFFF"/>
          </a:solidFill>
          <a:ln>
            <a:miter lim="800000"/>
            <a:headEnd/>
            <a:tailEnd/>
          </a:ln>
        </p:spPr>
        <p:txBody>
          <a:bodyPr lIns="0" tIns="0" rIns="0" bIns="0"/>
          <a:lstStyle/>
          <a:p>
            <a:pPr eaLnBrk="1" hangingPunct="1">
              <a:lnSpc>
                <a:spcPct val="95000"/>
              </a:lnSpc>
            </a:pPr>
            <a:r>
              <a:rPr lang="en-US" b="1" dirty="0" smtClean="0">
                <a:solidFill>
                  <a:srgbClr val="198EB7"/>
                </a:solidFill>
                <a:effectLst>
                  <a:outerShdw blurRad="38100" dist="38100" dir="2700000" algn="tl">
                    <a:srgbClr val="C0C0C0"/>
                  </a:outerShdw>
                </a:effectLst>
                <a:latin typeface="Calibri" pitchFamily="34" charset="0"/>
              </a:rPr>
              <a:t>Pillars of the Plan</a:t>
            </a:r>
            <a:r>
              <a:rPr lang="en-US" b="1" dirty="0" smtClean="0">
                <a:solidFill>
                  <a:srgbClr val="000000"/>
                </a:solidFill>
                <a:effectLst>
                  <a:outerShdw blurRad="38100" dist="38100" dir="2700000" algn="tl">
                    <a:srgbClr val="C0C0C0"/>
                  </a:outerShdw>
                </a:effectLst>
              </a:rPr>
              <a:t> </a:t>
            </a:r>
          </a:p>
        </p:txBody>
      </p:sp>
      <p:grpSp>
        <p:nvGrpSpPr>
          <p:cNvPr id="2" name="Group 13"/>
          <p:cNvGrpSpPr>
            <a:grpSpLocks/>
          </p:cNvGrpSpPr>
          <p:nvPr/>
        </p:nvGrpSpPr>
        <p:grpSpPr bwMode="auto">
          <a:xfrm>
            <a:off x="800100" y="4429144"/>
            <a:ext cx="7818120" cy="1714500"/>
            <a:chOff x="889000" y="2133600"/>
            <a:chExt cx="8686800" cy="1905000"/>
          </a:xfrm>
        </p:grpSpPr>
        <p:sp>
          <p:nvSpPr>
            <p:cNvPr id="10" name="Can 9"/>
            <p:cNvSpPr>
              <a:spLocks noChangeArrowheads="1"/>
            </p:cNvSpPr>
            <p:nvPr/>
          </p:nvSpPr>
          <p:spPr bwMode="auto">
            <a:xfrm>
              <a:off x="2717800" y="2133600"/>
              <a:ext cx="1600200" cy="1905000"/>
            </a:xfrm>
            <a:prstGeom prst="can">
              <a:avLst>
                <a:gd name="adj" fmla="val 25000"/>
              </a:avLst>
            </a:prstGeom>
            <a:solidFill>
              <a:srgbClr val="F5BF0E"/>
            </a:solidFill>
            <a:ln w="76200">
              <a:solidFill>
                <a:srgbClr val="FF9900"/>
              </a:solidFill>
              <a:round/>
              <a:headEnd/>
              <a:tailEnd/>
            </a:ln>
            <a:effectLst>
              <a:outerShdw sy="50000" rotWithShape="0">
                <a:srgbClr val="808080">
                  <a:alpha val="50000"/>
                </a:srgbClr>
              </a:outerShdw>
            </a:effectLst>
          </p:spPr>
          <p:txBody>
            <a:bodyPr anchor="ctr"/>
            <a:lstStyle/>
            <a:p>
              <a:pPr algn="ctr">
                <a:defRPr/>
              </a:pPr>
              <a:endParaRPr lang="en-US">
                <a:solidFill>
                  <a:schemeClr val="lt1"/>
                </a:solidFill>
                <a:latin typeface="+mn-lt"/>
                <a:ea typeface="+mn-ea"/>
              </a:endParaRPr>
            </a:p>
          </p:txBody>
        </p:sp>
        <p:sp>
          <p:nvSpPr>
            <p:cNvPr id="11" name="Can 10"/>
            <p:cNvSpPr>
              <a:spLocks noChangeArrowheads="1"/>
            </p:cNvSpPr>
            <p:nvPr/>
          </p:nvSpPr>
          <p:spPr bwMode="auto">
            <a:xfrm>
              <a:off x="4470400" y="2133600"/>
              <a:ext cx="1600200" cy="1905000"/>
            </a:xfrm>
            <a:prstGeom prst="can">
              <a:avLst>
                <a:gd name="adj" fmla="val 25000"/>
              </a:avLst>
            </a:prstGeom>
            <a:solidFill>
              <a:srgbClr val="80AB58"/>
            </a:solidFill>
            <a:ln w="76200">
              <a:solidFill>
                <a:srgbClr val="009900"/>
              </a:solidFill>
              <a:round/>
              <a:headEnd/>
              <a:tailEnd/>
            </a:ln>
            <a:effectLst>
              <a:outerShdw sy="50000" rotWithShape="0">
                <a:srgbClr val="808080">
                  <a:alpha val="50000"/>
                </a:srgbClr>
              </a:outerShdw>
            </a:effectLst>
          </p:spPr>
          <p:txBody>
            <a:bodyPr anchor="ctr"/>
            <a:lstStyle/>
            <a:p>
              <a:pPr algn="ctr">
                <a:defRPr/>
              </a:pPr>
              <a:endParaRPr lang="en-US">
                <a:solidFill>
                  <a:schemeClr val="lt1"/>
                </a:solidFill>
                <a:latin typeface="+mn-lt"/>
                <a:ea typeface="+mn-ea"/>
              </a:endParaRPr>
            </a:p>
          </p:txBody>
        </p:sp>
        <p:sp>
          <p:nvSpPr>
            <p:cNvPr id="12" name="Can 11"/>
            <p:cNvSpPr>
              <a:spLocks noChangeArrowheads="1"/>
            </p:cNvSpPr>
            <p:nvPr/>
          </p:nvSpPr>
          <p:spPr bwMode="auto">
            <a:xfrm>
              <a:off x="6223000" y="2133600"/>
              <a:ext cx="1600200" cy="1905000"/>
            </a:xfrm>
            <a:prstGeom prst="can">
              <a:avLst>
                <a:gd name="adj" fmla="val 25000"/>
              </a:avLst>
            </a:prstGeom>
            <a:solidFill>
              <a:srgbClr val="B25FAF"/>
            </a:solidFill>
            <a:ln w="76200">
              <a:solidFill>
                <a:srgbClr val="D60093"/>
              </a:solidFill>
              <a:round/>
              <a:headEnd/>
              <a:tailEnd/>
            </a:ln>
            <a:effectLst>
              <a:outerShdw sy="50000" rotWithShape="0">
                <a:srgbClr val="808080">
                  <a:alpha val="50000"/>
                </a:srgbClr>
              </a:outerShdw>
            </a:effectLst>
          </p:spPr>
          <p:txBody>
            <a:bodyPr anchor="ctr"/>
            <a:lstStyle/>
            <a:p>
              <a:pPr algn="ctr">
                <a:defRPr/>
              </a:pPr>
              <a:endParaRPr lang="en-US">
                <a:solidFill>
                  <a:schemeClr val="lt1"/>
                </a:solidFill>
                <a:latin typeface="+mn-lt"/>
                <a:ea typeface="+mn-ea"/>
              </a:endParaRPr>
            </a:p>
          </p:txBody>
        </p:sp>
        <p:sp>
          <p:nvSpPr>
            <p:cNvPr id="13" name="Can 12"/>
            <p:cNvSpPr>
              <a:spLocks noChangeArrowheads="1"/>
            </p:cNvSpPr>
            <p:nvPr/>
          </p:nvSpPr>
          <p:spPr bwMode="auto">
            <a:xfrm>
              <a:off x="7975600" y="2133600"/>
              <a:ext cx="1600200" cy="1905000"/>
            </a:xfrm>
            <a:prstGeom prst="can">
              <a:avLst>
                <a:gd name="adj" fmla="val 25000"/>
              </a:avLst>
            </a:prstGeom>
            <a:solidFill>
              <a:srgbClr val="E36029"/>
            </a:solidFill>
            <a:ln w="76200">
              <a:solidFill>
                <a:srgbClr val="ED6D1F"/>
              </a:solidFill>
              <a:round/>
              <a:headEnd/>
              <a:tailEnd/>
            </a:ln>
            <a:effectLst>
              <a:outerShdw sy="50000" rotWithShape="0">
                <a:srgbClr val="808080">
                  <a:alpha val="50000"/>
                </a:srgbClr>
              </a:outerShdw>
            </a:effectLst>
          </p:spPr>
          <p:txBody>
            <a:bodyPr anchor="ctr"/>
            <a:lstStyle/>
            <a:p>
              <a:pPr algn="ctr">
                <a:defRPr/>
              </a:pPr>
              <a:endParaRPr lang="en-US">
                <a:solidFill>
                  <a:schemeClr val="lt1"/>
                </a:solidFill>
                <a:latin typeface="+mn-lt"/>
                <a:ea typeface="+mn-ea"/>
              </a:endParaRPr>
            </a:p>
          </p:txBody>
        </p:sp>
        <p:sp>
          <p:nvSpPr>
            <p:cNvPr id="9" name="Can 8"/>
            <p:cNvSpPr>
              <a:spLocks noChangeArrowheads="1"/>
            </p:cNvSpPr>
            <p:nvPr/>
          </p:nvSpPr>
          <p:spPr bwMode="auto">
            <a:xfrm>
              <a:off x="889000" y="2133600"/>
              <a:ext cx="1600200" cy="1905000"/>
            </a:xfrm>
            <a:prstGeom prst="can">
              <a:avLst>
                <a:gd name="adj" fmla="val 25000"/>
              </a:avLst>
            </a:prstGeom>
            <a:solidFill>
              <a:srgbClr val="0093C8"/>
            </a:solidFill>
            <a:ln w="76200">
              <a:solidFill>
                <a:schemeClr val="accent2"/>
              </a:solidFill>
              <a:round/>
              <a:headEnd/>
              <a:tailEnd/>
            </a:ln>
            <a:effectLst>
              <a:outerShdw sy="50000" rotWithShape="0">
                <a:srgbClr val="808080">
                  <a:alpha val="50000"/>
                </a:srgbClr>
              </a:outerShdw>
            </a:effectLst>
          </p:spPr>
          <p:txBody>
            <a:bodyPr anchor="ctr"/>
            <a:lstStyle/>
            <a:p>
              <a:pPr algn="ctr">
                <a:defRPr/>
              </a:pPr>
              <a:endParaRPr lang="en-US">
                <a:solidFill>
                  <a:schemeClr val="lt1"/>
                </a:solidFill>
                <a:latin typeface="+mn-lt"/>
                <a:ea typeface="+mn-ea"/>
              </a:endParaRPr>
            </a:p>
          </p:txBody>
        </p:sp>
        <p:sp>
          <p:nvSpPr>
            <p:cNvPr id="26633" name="Text Box 5"/>
            <p:cNvSpPr txBox="1">
              <a:spLocks noChangeArrowheads="1"/>
            </p:cNvSpPr>
            <p:nvPr/>
          </p:nvSpPr>
          <p:spPr bwMode="auto">
            <a:xfrm>
              <a:off x="952471" y="2794000"/>
              <a:ext cx="1644679" cy="584776"/>
            </a:xfrm>
            <a:prstGeom prst="rect">
              <a:avLst/>
            </a:prstGeom>
            <a:noFill/>
            <a:ln w="9525">
              <a:noFill/>
              <a:miter lim="800000"/>
              <a:headEnd/>
              <a:tailEnd/>
            </a:ln>
          </p:spPr>
          <p:txBody>
            <a:bodyPr wrap="square" lIns="0" tIns="0" rIns="0" bIns="0">
              <a:spAutoFit/>
            </a:bodyPr>
            <a:lstStyle/>
            <a:p>
              <a:pPr algn="ctr">
                <a:lnSpc>
                  <a:spcPct val="95000"/>
                </a:lnSpc>
              </a:pPr>
              <a:r>
                <a:rPr lang="en-US" sz="1800" b="1" dirty="0">
                  <a:solidFill>
                    <a:schemeClr val="bg1"/>
                  </a:solidFill>
                  <a:effectLst>
                    <a:outerShdw blurRad="38100" dist="38100" dir="2700000" algn="tl">
                      <a:srgbClr val="000000">
                        <a:alpha val="43137"/>
                      </a:srgbClr>
                    </a:outerShdw>
                  </a:effectLst>
                  <a:latin typeface="Calibri" pitchFamily="34" charset="0"/>
                </a:rPr>
                <a:t>Road safety management</a:t>
              </a:r>
            </a:p>
          </p:txBody>
        </p:sp>
        <p:sp>
          <p:nvSpPr>
            <p:cNvPr id="26634" name="Text Box 6"/>
            <p:cNvSpPr txBox="1">
              <a:spLocks noChangeArrowheads="1"/>
            </p:cNvSpPr>
            <p:nvPr/>
          </p:nvSpPr>
          <p:spPr bwMode="auto">
            <a:xfrm>
              <a:off x="2857486" y="2895600"/>
              <a:ext cx="1349384" cy="974626"/>
            </a:xfrm>
            <a:prstGeom prst="rect">
              <a:avLst/>
            </a:prstGeom>
            <a:noFill/>
            <a:ln w="9525">
              <a:noFill/>
              <a:miter lim="800000"/>
              <a:headEnd/>
              <a:tailEnd/>
            </a:ln>
          </p:spPr>
          <p:txBody>
            <a:bodyPr wrap="square" lIns="0" tIns="0" rIns="0" bIns="0">
              <a:spAutoFit/>
            </a:bodyPr>
            <a:lstStyle/>
            <a:p>
              <a:pPr algn="ctr">
                <a:lnSpc>
                  <a:spcPct val="95000"/>
                </a:lnSpc>
              </a:pPr>
              <a:r>
                <a:rPr lang="en-US" sz="2000" b="1" dirty="0">
                  <a:solidFill>
                    <a:schemeClr val="bg1"/>
                  </a:solidFill>
                  <a:effectLst>
                    <a:outerShdw blurRad="38100" dist="38100" dir="2700000" algn="tl">
                      <a:srgbClr val="000000">
                        <a:alpha val="43137"/>
                      </a:srgbClr>
                    </a:outerShdw>
                  </a:effectLst>
                  <a:latin typeface="Calibri" pitchFamily="34" charset="0"/>
                </a:rPr>
                <a:t>Safer roads and mobility</a:t>
              </a:r>
            </a:p>
          </p:txBody>
        </p:sp>
        <p:sp>
          <p:nvSpPr>
            <p:cNvPr id="26635" name="Text Box 7"/>
            <p:cNvSpPr txBox="1">
              <a:spLocks noChangeArrowheads="1"/>
            </p:cNvSpPr>
            <p:nvPr/>
          </p:nvSpPr>
          <p:spPr bwMode="auto">
            <a:xfrm>
              <a:off x="4841881" y="2890838"/>
              <a:ext cx="1111250" cy="649750"/>
            </a:xfrm>
            <a:prstGeom prst="rect">
              <a:avLst/>
            </a:prstGeom>
            <a:noFill/>
            <a:ln w="9525">
              <a:noFill/>
              <a:miter lim="800000"/>
              <a:headEnd/>
              <a:tailEnd/>
            </a:ln>
          </p:spPr>
          <p:txBody>
            <a:bodyPr lIns="0" tIns="0" rIns="0" bIns="0">
              <a:spAutoFit/>
            </a:bodyPr>
            <a:lstStyle/>
            <a:p>
              <a:pPr algn="ctr">
                <a:lnSpc>
                  <a:spcPct val="95000"/>
                </a:lnSpc>
              </a:pPr>
              <a:r>
                <a:rPr lang="en-US" sz="2000" b="1" dirty="0">
                  <a:solidFill>
                    <a:schemeClr val="bg1"/>
                  </a:solidFill>
                  <a:effectLst>
                    <a:outerShdw blurRad="38100" dist="38100" dir="2700000" algn="tl">
                      <a:srgbClr val="000000">
                        <a:alpha val="43137"/>
                      </a:srgbClr>
                    </a:outerShdw>
                  </a:effectLst>
                  <a:latin typeface="Calibri" pitchFamily="34" charset="0"/>
                </a:rPr>
                <a:t>Safer vehicles</a:t>
              </a:r>
            </a:p>
          </p:txBody>
        </p:sp>
        <p:sp>
          <p:nvSpPr>
            <p:cNvPr id="26636" name="Text Box 8"/>
            <p:cNvSpPr txBox="1">
              <a:spLocks noChangeArrowheads="1"/>
            </p:cNvSpPr>
            <p:nvPr/>
          </p:nvSpPr>
          <p:spPr bwMode="auto">
            <a:xfrm>
              <a:off x="6470650" y="2895601"/>
              <a:ext cx="1200150" cy="974626"/>
            </a:xfrm>
            <a:prstGeom prst="rect">
              <a:avLst/>
            </a:prstGeom>
            <a:noFill/>
            <a:ln w="9525">
              <a:noFill/>
              <a:miter lim="800000"/>
              <a:headEnd/>
              <a:tailEnd/>
            </a:ln>
          </p:spPr>
          <p:txBody>
            <a:bodyPr lIns="0" tIns="0" rIns="0" bIns="0">
              <a:spAutoFit/>
            </a:bodyPr>
            <a:lstStyle/>
            <a:p>
              <a:pPr algn="ctr">
                <a:lnSpc>
                  <a:spcPct val="95000"/>
                </a:lnSpc>
              </a:pPr>
              <a:r>
                <a:rPr lang="en-US" sz="2000" b="1" dirty="0">
                  <a:solidFill>
                    <a:schemeClr val="bg1"/>
                  </a:solidFill>
                  <a:effectLst>
                    <a:outerShdw blurRad="38100" dist="38100" dir="2700000" algn="tl">
                      <a:srgbClr val="000000">
                        <a:alpha val="43137"/>
                      </a:srgbClr>
                    </a:outerShdw>
                  </a:effectLst>
                  <a:latin typeface="Calibri" pitchFamily="34" charset="0"/>
                </a:rPr>
                <a:t>Safer road users </a:t>
              </a:r>
            </a:p>
          </p:txBody>
        </p:sp>
        <p:sp>
          <p:nvSpPr>
            <p:cNvPr id="26637" name="Text Box 9"/>
            <p:cNvSpPr txBox="1">
              <a:spLocks noChangeArrowheads="1"/>
            </p:cNvSpPr>
            <p:nvPr/>
          </p:nvSpPr>
          <p:spPr bwMode="auto">
            <a:xfrm>
              <a:off x="8204200" y="2847967"/>
              <a:ext cx="1209676" cy="974626"/>
            </a:xfrm>
            <a:prstGeom prst="rect">
              <a:avLst/>
            </a:prstGeom>
            <a:noFill/>
            <a:ln w="9525">
              <a:noFill/>
              <a:miter lim="800000"/>
              <a:headEnd/>
              <a:tailEnd/>
            </a:ln>
          </p:spPr>
          <p:txBody>
            <a:bodyPr lIns="0" tIns="0" rIns="0" bIns="0">
              <a:spAutoFit/>
            </a:bodyPr>
            <a:lstStyle/>
            <a:p>
              <a:pPr algn="ctr">
                <a:lnSpc>
                  <a:spcPct val="95000"/>
                </a:lnSpc>
              </a:pPr>
              <a:r>
                <a:rPr lang="en-US" sz="2000" b="1" dirty="0">
                  <a:solidFill>
                    <a:schemeClr val="bg1"/>
                  </a:solidFill>
                  <a:effectLst>
                    <a:outerShdw blurRad="38100" dist="38100" dir="2700000" algn="tl">
                      <a:srgbClr val="000000">
                        <a:alpha val="43137"/>
                      </a:srgbClr>
                    </a:outerShdw>
                  </a:effectLst>
                  <a:latin typeface="Calibri" pitchFamily="34" charset="0"/>
                </a:rPr>
                <a:t>Post –crash response</a:t>
              </a:r>
            </a:p>
          </p:txBody>
        </p:sp>
      </p:grpSp>
      <p:sp>
        <p:nvSpPr>
          <p:cNvPr id="14" name="Text Box 7"/>
          <p:cNvSpPr txBox="1">
            <a:spLocks noChangeArrowheads="1"/>
          </p:cNvSpPr>
          <p:nvPr/>
        </p:nvSpPr>
        <p:spPr bwMode="auto">
          <a:xfrm>
            <a:off x="0" y="500042"/>
            <a:ext cx="9144000" cy="1315745"/>
          </a:xfrm>
          <a:prstGeom prst="rect">
            <a:avLst/>
          </a:prstGeom>
          <a:noFill/>
          <a:ln w="9525">
            <a:noFill/>
            <a:miter lim="800000"/>
            <a:headEnd/>
            <a:tailEnd/>
          </a:ln>
        </p:spPr>
        <p:txBody>
          <a:bodyPr wrap="square" lIns="0" tIns="0" rIns="0" bIns="0">
            <a:spAutoFit/>
          </a:bodyPr>
          <a:lstStyle/>
          <a:p>
            <a:pPr algn="ctr">
              <a:lnSpc>
                <a:spcPct val="95000"/>
              </a:lnSpc>
            </a:pPr>
            <a:r>
              <a:rPr lang="en-US" sz="3600" b="1" dirty="0">
                <a:solidFill>
                  <a:srgbClr val="000000"/>
                </a:solidFill>
                <a:effectLst>
                  <a:outerShdw blurRad="38100" dist="38100" dir="2700000" algn="tl">
                    <a:srgbClr val="C0C0C0"/>
                  </a:outerShdw>
                </a:effectLst>
                <a:latin typeface="Calibri" pitchFamily="34" charset="0"/>
              </a:rPr>
              <a:t>DECADE OF ACTION </a:t>
            </a:r>
            <a:r>
              <a:rPr lang="en-US" sz="3600" b="1" dirty="0" smtClean="0">
                <a:solidFill>
                  <a:srgbClr val="000000"/>
                </a:solidFill>
                <a:effectLst>
                  <a:outerShdw blurRad="38100" dist="38100" dir="2700000" algn="tl">
                    <a:srgbClr val="C0C0C0"/>
                  </a:outerShdw>
                </a:effectLst>
                <a:latin typeface="Calibri" pitchFamily="34" charset="0"/>
              </a:rPr>
              <a:t>FOR ROAD </a:t>
            </a:r>
            <a:r>
              <a:rPr lang="en-US" sz="3600" b="1" dirty="0">
                <a:solidFill>
                  <a:srgbClr val="000000"/>
                </a:solidFill>
                <a:effectLst>
                  <a:outerShdw blurRad="38100" dist="38100" dir="2700000" algn="tl">
                    <a:srgbClr val="C0C0C0"/>
                  </a:outerShdw>
                </a:effectLst>
                <a:latin typeface="Calibri" pitchFamily="34" charset="0"/>
              </a:rPr>
              <a:t>SAFETY </a:t>
            </a:r>
            <a:r>
              <a:rPr lang="en-US" sz="3600" b="1" dirty="0" smtClean="0">
                <a:solidFill>
                  <a:srgbClr val="000000"/>
                </a:solidFill>
                <a:effectLst>
                  <a:outerShdw blurRad="38100" dist="38100" dir="2700000" algn="tl">
                    <a:srgbClr val="C0C0C0"/>
                  </a:outerShdw>
                </a:effectLst>
                <a:latin typeface="Calibri" pitchFamily="34" charset="0"/>
              </a:rPr>
              <a:t>        (2011-2020)</a:t>
            </a:r>
            <a:endParaRPr lang="en-US" sz="3600" b="1" dirty="0">
              <a:solidFill>
                <a:srgbClr val="000000"/>
              </a:solidFill>
              <a:effectLst>
                <a:outerShdw blurRad="38100" dist="38100" dir="2700000" algn="tl">
                  <a:srgbClr val="C0C0C0"/>
                </a:outerShdw>
              </a:effectLst>
              <a:latin typeface="Calibri" pitchFamily="34" charset="0"/>
            </a:endParaRPr>
          </a:p>
          <a:p>
            <a:pPr algn="ctr">
              <a:lnSpc>
                <a:spcPct val="95000"/>
              </a:lnSpc>
            </a:pPr>
            <a:endParaRPr lang="en-US" sz="1800" b="1" dirty="0">
              <a:solidFill>
                <a:srgbClr val="000000"/>
              </a:solidFill>
              <a:effectLst>
                <a:outerShdw blurRad="38100" dist="38100" dir="2700000" algn="tl">
                  <a:srgbClr val="C0C0C0"/>
                </a:outerShdw>
              </a:effectLst>
              <a:latin typeface="Calibri" pitchFamily="34" charset="0"/>
            </a:endParaRPr>
          </a:p>
        </p:txBody>
      </p:sp>
      <p:sp>
        <p:nvSpPr>
          <p:cNvPr id="15" name="Text Box 7"/>
          <p:cNvSpPr txBox="1">
            <a:spLocks noChangeArrowheads="1"/>
          </p:cNvSpPr>
          <p:nvPr/>
        </p:nvSpPr>
        <p:spPr bwMode="auto">
          <a:xfrm>
            <a:off x="6010291" y="6494198"/>
            <a:ext cx="3276617" cy="292388"/>
          </a:xfrm>
          <a:prstGeom prst="rect">
            <a:avLst/>
          </a:prstGeom>
          <a:noFill/>
          <a:ln w="9525">
            <a:noFill/>
            <a:miter lim="800000"/>
            <a:headEnd/>
            <a:tailEnd/>
          </a:ln>
        </p:spPr>
        <p:txBody>
          <a:bodyPr wrap="square" lIns="0" tIns="0" rIns="0" bIns="0">
            <a:spAutoFit/>
          </a:bodyPr>
          <a:lstStyle/>
          <a:p>
            <a:pPr algn="ctr">
              <a:lnSpc>
                <a:spcPct val="95000"/>
              </a:lnSpc>
            </a:pPr>
            <a:r>
              <a:rPr lang="en-US" sz="2000" dirty="0" smtClean="0">
                <a:latin typeface="Calibri" pitchFamily="34" charset="0"/>
              </a:rPr>
              <a:t>www.decadeofaction.org</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13" y="-26988"/>
            <a:ext cx="9288463" cy="707886"/>
          </a:xfrm>
          <a:prstGeom prst="rect">
            <a:avLst/>
          </a:prstGeom>
          <a:solidFill>
            <a:schemeClr val="tx1"/>
          </a:solidFill>
        </p:spPr>
        <p:txBody>
          <a:bodyPr>
            <a:spAutoFit/>
          </a:bodyPr>
          <a:lstStyle/>
          <a:p>
            <a:pPr marL="914400" indent="-914400" algn="ctr">
              <a:defRPr/>
            </a:pPr>
            <a:r>
              <a:rPr lang="en-US" sz="4000" b="1" dirty="0">
                <a:solidFill>
                  <a:schemeClr val="bg1"/>
                </a:solidFill>
                <a:effectLst>
                  <a:outerShdw blurRad="38100" dist="38100" dir="2700000" algn="tl">
                    <a:srgbClr val="000000">
                      <a:alpha val="43137"/>
                    </a:srgbClr>
                  </a:outerShdw>
                </a:effectLst>
              </a:rPr>
              <a:t>A Framework for the </a:t>
            </a:r>
            <a:r>
              <a:rPr lang="en-US" sz="4000" b="1" dirty="0" smtClean="0">
                <a:solidFill>
                  <a:schemeClr val="bg1"/>
                </a:solidFill>
                <a:effectLst>
                  <a:outerShdw blurRad="38100" dist="38100" dir="2700000" algn="tl">
                    <a:srgbClr val="000000">
                      <a:alpha val="43137"/>
                    </a:srgbClr>
                  </a:outerShdw>
                </a:effectLst>
              </a:rPr>
              <a:t>Decade (Thailand)</a:t>
            </a:r>
            <a:endParaRPr lang="th-TH" sz="4000" b="1" dirty="0">
              <a:solidFill>
                <a:schemeClr val="bg1"/>
              </a:solidFill>
              <a:effectLst>
                <a:outerShdw blurRad="38100" dist="38100" dir="2700000" algn="tl">
                  <a:srgbClr val="000000">
                    <a:alpha val="43137"/>
                  </a:srgbClr>
                </a:outerShdw>
              </a:effectLst>
            </a:endParaRPr>
          </a:p>
        </p:txBody>
      </p:sp>
      <p:graphicFrame>
        <p:nvGraphicFramePr>
          <p:cNvPr id="13" name="ตาราง 12"/>
          <p:cNvGraphicFramePr>
            <a:graphicFrameLocks noGrp="1"/>
          </p:cNvGraphicFramePr>
          <p:nvPr/>
        </p:nvGraphicFramePr>
        <p:xfrm>
          <a:off x="-22225" y="842963"/>
          <a:ext cx="9204325" cy="2696210"/>
        </p:xfrm>
        <a:graphic>
          <a:graphicData uri="http://schemas.openxmlformats.org/drawingml/2006/table">
            <a:tbl>
              <a:tblPr/>
              <a:tblGrid>
                <a:gridCol w="1841500"/>
                <a:gridCol w="1839913"/>
                <a:gridCol w="1841500"/>
                <a:gridCol w="1839912"/>
                <a:gridCol w="1841500"/>
              </a:tblGrid>
              <a:tr h="65405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Arial" pitchFamily="34" charset="0"/>
                          <a:cs typeface="Angsana New" pitchFamily="18" charset="-34"/>
                        </a:rPr>
                        <a:t>National Activities</a:t>
                      </a:r>
                      <a:endParaRPr kumimoji="0" lang="th-TH" sz="3600" b="1" i="0" u="none" strike="noStrike" cap="none" normalizeH="0" baseline="0" dirty="0" smtClean="0">
                        <a:ln>
                          <a:noFill/>
                        </a:ln>
                        <a:solidFill>
                          <a:schemeClr val="tx1"/>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1593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Pillar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Road safety Management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h-TH" sz="28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ngsana New" pitchFamily="18" charset="-34"/>
                        </a:rPr>
                        <a:t>Pillar 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cs typeface="Angsana New" pitchFamily="18" charset="-34"/>
                        </a:rPr>
                        <a:t>Infra-</a:t>
                      </a:r>
                      <a:br>
                        <a:rPr kumimoji="0" lang="en-US" sz="2400" b="0" i="0" u="none" strike="noStrike" cap="none" normalizeH="0" baseline="0" dirty="0" smtClean="0">
                          <a:ln>
                            <a:noFill/>
                          </a:ln>
                          <a:solidFill>
                            <a:srgbClr val="000000"/>
                          </a:solidFill>
                          <a:effectLst/>
                          <a:latin typeface="Arial" pitchFamily="34" charset="0"/>
                          <a:cs typeface="Angsana New" pitchFamily="18" charset="-34"/>
                        </a:rPr>
                      </a:br>
                      <a:r>
                        <a:rPr kumimoji="0" lang="en-US" sz="2400" b="0" i="0" u="none" strike="noStrike" cap="none" normalizeH="0" baseline="0" dirty="0" smtClean="0">
                          <a:ln>
                            <a:noFill/>
                          </a:ln>
                          <a:solidFill>
                            <a:srgbClr val="000000"/>
                          </a:solidFill>
                          <a:effectLst/>
                          <a:latin typeface="Arial" pitchFamily="34" charset="0"/>
                          <a:cs typeface="Angsana New" pitchFamily="18" charset="-34"/>
                        </a:rPr>
                        <a:t>structure</a:t>
                      </a:r>
                      <a:endParaRPr kumimoji="0" lang="th-TH" sz="2400" b="0" i="0" u="none" strike="noStrike" cap="none" normalizeH="0" baseline="0" dirty="0" smtClean="0">
                        <a:ln>
                          <a:noFill/>
                        </a:ln>
                        <a:solidFill>
                          <a:srgbClr val="000000"/>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Pillar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Safe</a:t>
                      </a:r>
                      <a:b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b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Vehicles</a:t>
                      </a:r>
                      <a:endParaRPr kumimoji="0" lang="th-TH"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ngsana New" pitchFamily="18" charset="-34"/>
                        </a:rPr>
                        <a:t>Pillar 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cs typeface="Angsana New" pitchFamily="18" charset="-34"/>
                        </a:rPr>
                        <a:t>Road safety</a:t>
                      </a:r>
                      <a:br>
                        <a:rPr kumimoji="0" lang="en-US" sz="2400" b="0" i="0" u="none" strike="noStrike" cap="none" normalizeH="0" baseline="0" dirty="0" smtClean="0">
                          <a:ln>
                            <a:noFill/>
                          </a:ln>
                          <a:solidFill>
                            <a:srgbClr val="000000"/>
                          </a:solidFill>
                          <a:effectLst/>
                          <a:latin typeface="Arial" pitchFamily="34" charset="0"/>
                          <a:cs typeface="Angsana New" pitchFamily="18" charset="-34"/>
                        </a:rPr>
                      </a:br>
                      <a:r>
                        <a:rPr kumimoji="0" lang="en-US" sz="2400" b="0" i="0" u="none" strike="noStrike" cap="none" normalizeH="0" baseline="0" dirty="0" smtClean="0">
                          <a:ln>
                            <a:noFill/>
                          </a:ln>
                          <a:solidFill>
                            <a:srgbClr val="000000"/>
                          </a:solidFill>
                          <a:effectLst/>
                          <a:latin typeface="Arial" pitchFamily="34" charset="0"/>
                          <a:cs typeface="Angsana New" pitchFamily="18" charset="-34"/>
                        </a:rPr>
                        <a:t>user behavior</a:t>
                      </a:r>
                      <a:endParaRPr kumimoji="0" lang="th-TH" sz="2400" b="0" i="0" u="none" strike="noStrike" cap="none" normalizeH="0" baseline="0" dirty="0" smtClean="0">
                        <a:ln>
                          <a:noFill/>
                        </a:ln>
                        <a:solidFill>
                          <a:srgbClr val="000000"/>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CC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Pillar 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rPr>
                        <a:t>Post crash care</a:t>
                      </a:r>
                      <a:endParaRPr kumimoji="0" lang="th-TH" sz="2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C4600"/>
                    </a:solidFill>
                  </a:tcPr>
                </a:tc>
              </a:tr>
            </a:tbl>
          </a:graphicData>
        </a:graphic>
      </p:graphicFrame>
      <p:graphicFrame>
        <p:nvGraphicFramePr>
          <p:cNvPr id="15" name="ตาราง 14"/>
          <p:cNvGraphicFramePr>
            <a:graphicFrameLocks noGrp="1"/>
          </p:cNvGraphicFramePr>
          <p:nvPr/>
        </p:nvGraphicFramePr>
        <p:xfrm>
          <a:off x="-41275" y="3308350"/>
          <a:ext cx="9204325" cy="3810000"/>
        </p:xfrm>
        <a:graphic>
          <a:graphicData uri="http://schemas.openxmlformats.org/drawingml/2006/table">
            <a:tbl>
              <a:tblPr/>
              <a:tblGrid>
                <a:gridCol w="1841500"/>
                <a:gridCol w="1839913"/>
                <a:gridCol w="1841500"/>
                <a:gridCol w="1839912"/>
                <a:gridCol w="1841500"/>
              </a:tblGrid>
              <a:tr h="1593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ngsana New" pitchFamily="18" charset="-34"/>
                        </a:rPr>
                        <a:t>Lead agency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ngsana New" pitchFamily="18" charset="-34"/>
                        </a:rPr>
                        <a:t>Strategy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ngsana New" pitchFamily="18" charset="-34"/>
                        </a:rPr>
                        <a:t>Targets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ngsana New" pitchFamily="18" charset="-34"/>
                        </a:rPr>
                        <a:t>Funding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ngsana New" pitchFamily="18" charset="-34"/>
                        </a:rPr>
                        <a:t>Road safety capacity development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outerShdw blurRad="38100" dist="38100" dir="2700000" algn="tl">
                            <a:srgbClr val="FFFFFF"/>
                          </a:outerShdw>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h-TH" sz="1400" b="1" i="0" u="none" strike="noStrike" cap="none" normalizeH="0" baseline="0" dirty="0" smtClean="0">
                        <a:ln>
                          <a:noFill/>
                        </a:ln>
                        <a:solidFill>
                          <a:schemeClr val="tx1"/>
                        </a:solidFill>
                        <a:effectLst>
                          <a:outerShdw blurRad="38100" dist="38100" dir="2700000" algn="tl">
                            <a:srgbClr val="FFFFFF"/>
                          </a:outerShdw>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Improved road design for all users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Road safety audits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Black spot Treatments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In-depth crash investigation</a:t>
                      </a:r>
                      <a:endParaRPr kumimoji="0" lang="th-TH" sz="1400" b="1" i="0" u="none" strike="noStrike" cap="none" normalizeH="0" baseline="0" dirty="0" smtClean="0">
                        <a:ln>
                          <a:noFill/>
                        </a:ln>
                        <a:solidFill>
                          <a:schemeClr val="tx1"/>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cs typeface="Angsana New" pitchFamily="18" charset="-34"/>
                        </a:rPr>
                        <a:t>Global harmonization vehicles standard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cs typeface="Angsana New" pitchFamily="18" charset="-34"/>
                        </a:rPr>
                        <a:t> All cars equipped with seat-belts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cs typeface="Angsana New" pitchFamily="18" charset="-34"/>
                        </a:rPr>
                        <a:t>“Intelligents” vehicles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cs typeface="Angsana New" pitchFamily="18" charset="-34"/>
                        </a:rPr>
                        <a:t>R&amp;D safety for VRU</a:t>
                      </a:r>
                      <a:endParaRPr kumimoji="0" lang="th-TH" sz="1400" b="1" i="0" u="none" strike="noStrike" cap="none" normalizeH="0" baseline="0" smtClean="0">
                        <a:ln>
                          <a:noFill/>
                        </a:ln>
                        <a:solidFill>
                          <a:schemeClr val="bg1"/>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Drink&amp; drive Laws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Seat-belts &amp; Child restraints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Motorcycles Helmet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ngsana New" pitchFamily="18" charset="-34"/>
                        </a:rPr>
                        <a:t>Speed  managements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h-TH" sz="1200" b="1" i="0" u="none" strike="noStrike" cap="none" normalizeH="0" baseline="0" dirty="0" smtClean="0">
                        <a:ln>
                          <a:noFill/>
                        </a:ln>
                        <a:solidFill>
                          <a:schemeClr val="tx1"/>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FCC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ngsana New" pitchFamily="18" charset="-34"/>
                        </a:rPr>
                        <a:t>Pre hospital care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ngsana New" pitchFamily="18" charset="-34"/>
                        </a:rPr>
                        <a:t>Trauma care and rehabilitation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Arial"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ngsana New" pitchFamily="18" charset="-34"/>
                        </a:rPr>
                        <a:t>Quality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ngsana New" pitchFamily="18" charset="-34"/>
                        </a:rPr>
                        <a:t>assurance</a:t>
                      </a:r>
                      <a:endParaRPr kumimoji="0" lang="th-TH" sz="1400" b="1" i="0" u="none" strike="noStrike" cap="none" normalizeH="0" baseline="0" dirty="0" smtClean="0">
                        <a:ln>
                          <a:noFill/>
                        </a:ln>
                        <a:solidFill>
                          <a:schemeClr val="bg1"/>
                        </a:solidFill>
                        <a:effectLst/>
                        <a:latin typeface="Arial" pitchFamily="34" charset="0"/>
                        <a:cs typeface="Angsana New" pitchFamily="18" charset="-34"/>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C4600"/>
                    </a:solidFill>
                  </a:tcPr>
                </a:tc>
              </a:tr>
            </a:tbl>
          </a:graphicData>
        </a:graphic>
      </p:graphicFrame>
      <p:sp>
        <p:nvSpPr>
          <p:cNvPr id="16" name="ลูกศรลง 15"/>
          <p:cNvSpPr/>
          <p:nvPr/>
        </p:nvSpPr>
        <p:spPr>
          <a:xfrm>
            <a:off x="684213" y="2781300"/>
            <a:ext cx="431800" cy="503238"/>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th-TH">
              <a:ln>
                <a:solidFill>
                  <a:sysClr val="windowText" lastClr="000000"/>
                </a:solidFill>
              </a:ln>
              <a:effectLst>
                <a:outerShdw blurRad="38100" dist="38100" dir="2700000" algn="tl">
                  <a:srgbClr val="000000">
                    <a:alpha val="43137"/>
                  </a:srgbClr>
                </a:outerShdw>
              </a:effectLst>
            </a:endParaRPr>
          </a:p>
        </p:txBody>
      </p:sp>
      <p:sp>
        <p:nvSpPr>
          <p:cNvPr id="17" name="ลูกศรลง 16"/>
          <p:cNvSpPr/>
          <p:nvPr/>
        </p:nvSpPr>
        <p:spPr>
          <a:xfrm>
            <a:off x="6227763" y="2813050"/>
            <a:ext cx="431800" cy="504825"/>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th-TH">
              <a:ln>
                <a:solidFill>
                  <a:sysClr val="windowText" lastClr="000000"/>
                </a:solidFill>
              </a:ln>
              <a:effectLst>
                <a:outerShdw blurRad="38100" dist="38100" dir="2700000" algn="tl">
                  <a:srgbClr val="000000">
                    <a:alpha val="43137"/>
                  </a:srgbClr>
                </a:outerShdw>
              </a:effectLst>
            </a:endParaRPr>
          </a:p>
        </p:txBody>
      </p:sp>
      <p:sp>
        <p:nvSpPr>
          <p:cNvPr id="18" name="ลูกศรลง 17"/>
          <p:cNvSpPr/>
          <p:nvPr/>
        </p:nvSpPr>
        <p:spPr>
          <a:xfrm>
            <a:off x="4427538" y="2813050"/>
            <a:ext cx="431800" cy="504825"/>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th-TH">
              <a:ln>
                <a:solidFill>
                  <a:sysClr val="windowText" lastClr="000000"/>
                </a:solidFill>
              </a:ln>
              <a:effectLst>
                <a:outerShdw blurRad="38100" dist="38100" dir="2700000" algn="tl">
                  <a:srgbClr val="000000">
                    <a:alpha val="43137"/>
                  </a:srgbClr>
                </a:outerShdw>
              </a:effectLst>
            </a:endParaRPr>
          </a:p>
        </p:txBody>
      </p:sp>
      <p:sp>
        <p:nvSpPr>
          <p:cNvPr id="19" name="ลูกศรลง 18"/>
          <p:cNvSpPr/>
          <p:nvPr/>
        </p:nvSpPr>
        <p:spPr>
          <a:xfrm>
            <a:off x="2484438" y="2813050"/>
            <a:ext cx="431800" cy="504825"/>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th-TH">
              <a:ln>
                <a:solidFill>
                  <a:sysClr val="windowText" lastClr="000000"/>
                </a:solidFill>
              </a:ln>
              <a:effectLst>
                <a:outerShdw blurRad="38100" dist="38100" dir="2700000" algn="tl">
                  <a:srgbClr val="000000">
                    <a:alpha val="43137"/>
                  </a:srgbClr>
                </a:outerShdw>
              </a:effectLst>
            </a:endParaRPr>
          </a:p>
        </p:txBody>
      </p:sp>
      <p:sp>
        <p:nvSpPr>
          <p:cNvPr id="20" name="ลูกศรลง 19"/>
          <p:cNvSpPr/>
          <p:nvPr/>
        </p:nvSpPr>
        <p:spPr>
          <a:xfrm>
            <a:off x="8027988" y="2824163"/>
            <a:ext cx="431800" cy="504825"/>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a:defRPr/>
            </a:pPr>
            <a:endParaRPr lang="th-TH">
              <a:ln>
                <a:solidFill>
                  <a:sysClr val="windowText" lastClr="000000"/>
                </a:solidFill>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9"/>
          <p:cNvSpPr txBox="1">
            <a:spLocks noChangeArrowheads="1"/>
          </p:cNvSpPr>
          <p:nvPr/>
        </p:nvSpPr>
        <p:spPr bwMode="auto">
          <a:xfrm>
            <a:off x="158750" y="381000"/>
            <a:ext cx="4946650" cy="587375"/>
          </a:xfrm>
          <a:prstGeom prst="rect">
            <a:avLst/>
          </a:prstGeom>
          <a:noFill/>
          <a:ln w="9525">
            <a:noFill/>
            <a:miter lim="800000"/>
            <a:headEnd/>
            <a:tailEnd/>
          </a:ln>
        </p:spPr>
        <p:txBody>
          <a:bodyPr>
            <a:spAutoFit/>
          </a:bodyPr>
          <a:lstStyle/>
          <a:p>
            <a:pPr eaLnBrk="0" hangingPunct="0">
              <a:lnSpc>
                <a:spcPct val="90000"/>
              </a:lnSpc>
            </a:pPr>
            <a:r>
              <a:rPr lang="en-US" sz="1800">
                <a:solidFill>
                  <a:schemeClr val="bg1"/>
                </a:solidFill>
                <a:latin typeface="Trebuchet MS" pitchFamily="34" charset="0"/>
                <a:ea typeface="MS PGothic" pitchFamily="34" charset="-128"/>
              </a:rPr>
              <a:t>33rd APEC Transportation Working Group, Tokyo, Japan, October 10-14 2010</a:t>
            </a:r>
            <a:endParaRPr lang="en-US" sz="1800" b="1">
              <a:solidFill>
                <a:schemeClr val="bg1"/>
              </a:solidFill>
              <a:latin typeface="Trebuchet MS" pitchFamily="34" charset="0"/>
              <a:ea typeface="MS PGothic" pitchFamily="34" charset="-128"/>
            </a:endParaRPr>
          </a:p>
        </p:txBody>
      </p:sp>
      <p:graphicFrame>
        <p:nvGraphicFramePr>
          <p:cNvPr id="6147" name="Group 3"/>
          <p:cNvGraphicFramePr>
            <a:graphicFrameLocks noGrp="1"/>
          </p:cNvGraphicFramePr>
          <p:nvPr/>
        </p:nvGraphicFramePr>
        <p:xfrm>
          <a:off x="827088" y="1643050"/>
          <a:ext cx="7674002" cy="579120"/>
        </p:xfrm>
        <a:graphic>
          <a:graphicData uri="http://schemas.openxmlformats.org/drawingml/2006/table">
            <a:tbl>
              <a:tblPr/>
              <a:tblGrid>
                <a:gridCol w="7674002"/>
              </a:tblGrid>
              <a:tr h="412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rebuchet MS" pitchFamily="34" charset="0"/>
                          <a:cs typeface="Times New Roman" pitchFamily="18" charset="0"/>
                        </a:rPr>
                        <a:t>5 Pillars and the progress of Thailand</a:t>
                      </a:r>
                      <a:endParaRPr kumimoji="0" lang="en-US" sz="2800" b="1" i="0" u="none" strike="noStrike" cap="none" normalizeH="0" baseline="0" dirty="0" smtClean="0">
                        <a:ln>
                          <a:noFill/>
                        </a:ln>
                        <a:solidFill>
                          <a:schemeClr val="tx1"/>
                        </a:solidFill>
                        <a:effectLst/>
                        <a:latin typeface="Trebuchet MS" pitchFamily="34" charset="0"/>
                        <a:cs typeface="Angsana New" pitchFamily="18" charset="-34"/>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153" name="Group 9"/>
          <p:cNvGraphicFramePr>
            <a:graphicFrameLocks noGrp="1"/>
          </p:cNvGraphicFramePr>
          <p:nvPr/>
        </p:nvGraphicFramePr>
        <p:xfrm>
          <a:off x="1071538" y="2428868"/>
          <a:ext cx="5884880" cy="518160"/>
        </p:xfrm>
        <a:graphic>
          <a:graphicData uri="http://schemas.openxmlformats.org/drawingml/2006/table">
            <a:tbl>
              <a:tblPr/>
              <a:tblGrid>
                <a:gridCol w="5884880"/>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latin typeface="Trebuchet MS" pitchFamily="34" charset="0"/>
                          <a:cs typeface="Times New Roman" pitchFamily="18" charset="0"/>
                        </a:rPr>
                        <a:t>1. </a:t>
                      </a:r>
                      <a:r>
                        <a:rPr kumimoji="0" lang="en-US" sz="2800" b="1" i="0" u="none" strike="noStrike" cap="none" normalizeH="0" baseline="0" dirty="0" smtClean="0">
                          <a:ln>
                            <a:noFill/>
                          </a:ln>
                          <a:solidFill>
                            <a:srgbClr val="C00000"/>
                          </a:solidFill>
                          <a:effectLst/>
                          <a:latin typeface="Tahoma" pitchFamily="34" charset="0"/>
                          <a:cs typeface="Tahoma" pitchFamily="34" charset="0"/>
                        </a:rPr>
                        <a:t>Road Safety Management:</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159" name="Group 15"/>
          <p:cNvGraphicFramePr>
            <a:graphicFrameLocks noGrp="1"/>
          </p:cNvGraphicFramePr>
          <p:nvPr/>
        </p:nvGraphicFramePr>
        <p:xfrm>
          <a:off x="1" y="16846"/>
          <a:ext cx="9144000" cy="1142984"/>
        </p:xfrm>
        <a:graphic>
          <a:graphicData uri="http://schemas.openxmlformats.org/drawingml/2006/table">
            <a:tbl>
              <a:tblPr/>
              <a:tblGrid>
                <a:gridCol w="9144000"/>
              </a:tblGrid>
              <a:tr h="1142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PLAN OF THE ACTION FOR</a:t>
                      </a:r>
                      <a:endPar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THE DECADE OF ROAD </a:t>
                      </a:r>
                      <a:r>
                        <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a:t>
                      </a: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SAFETY</a:t>
                      </a:r>
                      <a:endPar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solidFill>
                      <a:schemeClr val="bg1">
                        <a:lumMod val="50000"/>
                      </a:schemeClr>
                    </a:solidFill>
                  </a:tcPr>
                </a:tc>
              </a:tr>
            </a:tbl>
          </a:graphicData>
        </a:graphic>
      </p:graphicFrame>
      <p:graphicFrame>
        <p:nvGraphicFramePr>
          <p:cNvPr id="6165" name="Group 21"/>
          <p:cNvGraphicFramePr>
            <a:graphicFrameLocks noGrp="1"/>
          </p:cNvGraphicFramePr>
          <p:nvPr/>
        </p:nvGraphicFramePr>
        <p:xfrm>
          <a:off x="1504925" y="3005131"/>
          <a:ext cx="6808815" cy="1188720"/>
        </p:xfrm>
        <a:graphic>
          <a:graphicData uri="http://schemas.openxmlformats.org/drawingml/2006/table">
            <a:tbl>
              <a:tblPr/>
              <a:tblGrid>
                <a:gridCol w="6808815"/>
              </a:tblGrid>
              <a:tr h="8255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Declaration of Thailand Decade of Action for Road Safety 2011 – 2020</a:t>
                      </a:r>
                      <a:endParaRPr kumimoji="0" lang="en-US" sz="16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National Road Safety Plan (2009 – 2012</a:t>
                      </a:r>
                      <a:r>
                        <a:rPr kumimoji="0" lang="en-US" sz="2400" b="1" i="0" u="none" strike="noStrike" cap="none" normalizeH="0" baseline="0" dirty="0" smtClean="0">
                          <a:ln>
                            <a:noFill/>
                          </a:ln>
                          <a:solidFill>
                            <a:schemeClr val="tx1"/>
                          </a:solidFill>
                          <a:effectLst/>
                          <a:latin typeface="Trebuchet MS" pitchFamily="34" charset="0"/>
                          <a:cs typeface="Times New Roman" pitchFamily="18" charset="0"/>
                        </a:rPr>
                        <a:t>)</a:t>
                      </a:r>
                      <a:endParaRPr kumimoji="0" lang="en-US" sz="2800" b="1" i="0" u="none" strike="noStrike" cap="none" normalizeH="0" baseline="0" dirty="0" smtClean="0">
                        <a:ln>
                          <a:noFill/>
                        </a:ln>
                        <a:solidFill>
                          <a:schemeClr val="tx1"/>
                        </a:solidFill>
                        <a:effectLst/>
                        <a:latin typeface="Trebuchet MS" pitchFamily="34" charset="0"/>
                        <a:cs typeface="Angsana New" pitchFamily="18" charset="-34"/>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171" name="Group 27"/>
          <p:cNvGraphicFramePr>
            <a:graphicFrameLocks noGrp="1"/>
          </p:cNvGraphicFramePr>
          <p:nvPr/>
        </p:nvGraphicFramePr>
        <p:xfrm>
          <a:off x="1504924" y="4298945"/>
          <a:ext cx="6951692" cy="1846285"/>
        </p:xfrm>
        <a:graphic>
          <a:graphicData uri="http://schemas.openxmlformats.org/drawingml/2006/table">
            <a:tbl>
              <a:tblPr/>
              <a:tblGrid>
                <a:gridCol w="6951692"/>
              </a:tblGrid>
              <a:tr h="1846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The new draft of Office of Prime Minister</a:t>
                      </a:r>
                      <a:endParaRPr kumimoji="0" lang="en-US" sz="16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regulation on Road Accident Prevention and</a:t>
                      </a:r>
                      <a:r>
                        <a:rPr kumimoji="0" lang="en-US" sz="1600" b="1" i="0" u="none" strike="noStrike" cap="none" normalizeH="0" baseline="0" dirty="0" smtClean="0">
                          <a:ln>
                            <a:noFill/>
                          </a:ln>
                          <a:solidFill>
                            <a:schemeClr val="tx1"/>
                          </a:solidFill>
                          <a:effectLst/>
                          <a:latin typeface="Tahoma" pitchFamily="34" charset="0"/>
                          <a:cs typeface="Tahoma" pitchFamily="34" charset="0"/>
                        </a:rPr>
                        <a:t>   </a:t>
                      </a:r>
                      <a:r>
                        <a:rPr kumimoji="0" lang="en-US" sz="2400" b="1" i="0" u="none" strike="noStrike" cap="none" normalizeH="0" baseline="0" dirty="0" smtClean="0">
                          <a:ln>
                            <a:noFill/>
                          </a:ln>
                          <a:solidFill>
                            <a:schemeClr val="tx1"/>
                          </a:solidFill>
                          <a:effectLst/>
                          <a:latin typeface="Tahoma" pitchFamily="34" charset="0"/>
                          <a:cs typeface="Tahoma" pitchFamily="34" charset="0"/>
                        </a:rPr>
                        <a:t>Reduction</a:t>
                      </a:r>
                      <a:endParaRPr kumimoji="0" lang="en-US" sz="28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9"/>
          <p:cNvSpPr txBox="1">
            <a:spLocks noChangeArrowheads="1"/>
          </p:cNvSpPr>
          <p:nvPr/>
        </p:nvSpPr>
        <p:spPr bwMode="auto">
          <a:xfrm>
            <a:off x="158750" y="381000"/>
            <a:ext cx="4946650" cy="587375"/>
          </a:xfrm>
          <a:prstGeom prst="rect">
            <a:avLst/>
          </a:prstGeom>
          <a:noFill/>
          <a:ln w="9525">
            <a:noFill/>
            <a:miter lim="800000"/>
            <a:headEnd/>
            <a:tailEnd/>
          </a:ln>
        </p:spPr>
        <p:txBody>
          <a:bodyPr>
            <a:spAutoFit/>
          </a:bodyPr>
          <a:lstStyle/>
          <a:p>
            <a:pPr eaLnBrk="0" hangingPunct="0">
              <a:lnSpc>
                <a:spcPct val="90000"/>
              </a:lnSpc>
            </a:pPr>
            <a:r>
              <a:rPr lang="en-US" sz="1800">
                <a:solidFill>
                  <a:schemeClr val="bg1"/>
                </a:solidFill>
                <a:latin typeface="Trebuchet MS" pitchFamily="34" charset="0"/>
                <a:ea typeface="MS PGothic" pitchFamily="34" charset="-128"/>
              </a:rPr>
              <a:t>33rd APEC Transportation Working Group, Tokyo, Japan, October 10-14 2010</a:t>
            </a:r>
            <a:endParaRPr lang="en-US" sz="1800" b="1">
              <a:solidFill>
                <a:schemeClr val="bg1"/>
              </a:solidFill>
              <a:latin typeface="Trebuchet MS" pitchFamily="34" charset="0"/>
              <a:ea typeface="MS PGothic" pitchFamily="34" charset="-128"/>
            </a:endParaRPr>
          </a:p>
        </p:txBody>
      </p:sp>
      <p:graphicFrame>
        <p:nvGraphicFramePr>
          <p:cNvPr id="7171" name="Group 3"/>
          <p:cNvGraphicFramePr>
            <a:graphicFrameLocks noGrp="1"/>
          </p:cNvGraphicFramePr>
          <p:nvPr/>
        </p:nvGraphicFramePr>
        <p:xfrm>
          <a:off x="785786" y="1500174"/>
          <a:ext cx="5530862" cy="518160"/>
        </p:xfrm>
        <a:graphic>
          <a:graphicData uri="http://schemas.openxmlformats.org/drawingml/2006/table">
            <a:tbl>
              <a:tblPr/>
              <a:tblGrid>
                <a:gridCol w="5530862"/>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latin typeface="Tahoma" pitchFamily="34" charset="0"/>
                          <a:cs typeface="Tahoma" pitchFamily="34" charset="0"/>
                        </a:rPr>
                        <a:t>2. Infrastructure</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183" name="Group 15"/>
          <p:cNvGraphicFramePr>
            <a:graphicFrameLocks noGrp="1"/>
          </p:cNvGraphicFramePr>
          <p:nvPr/>
        </p:nvGraphicFramePr>
        <p:xfrm>
          <a:off x="1214414" y="2143116"/>
          <a:ext cx="7500990" cy="1554480"/>
        </p:xfrm>
        <a:graphic>
          <a:graphicData uri="http://schemas.openxmlformats.org/drawingml/2006/table">
            <a:tbl>
              <a:tblPr/>
              <a:tblGrid>
                <a:gridCol w="7500990"/>
              </a:tblGrid>
              <a:tr h="412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  Government increase the budget for Black Spot Improvement on National Highway Project</a:t>
                      </a:r>
                      <a:r>
                        <a:rPr kumimoji="0" lang="en-US" sz="2400" b="1" i="0" u="none" strike="noStrike" cap="none" normalizeH="0" baseline="0" dirty="0" smtClean="0">
                          <a:ln>
                            <a:noFill/>
                          </a:ln>
                          <a:solidFill>
                            <a:schemeClr val="tx1"/>
                          </a:solidFill>
                          <a:effectLst/>
                          <a:latin typeface="Tahoma" pitchFamily="34" charset="0"/>
                          <a:cs typeface="Tahoma" pitchFamily="34" charset="0"/>
                        </a:rPr>
                        <a:t>.</a:t>
                      </a:r>
                      <a:endParaRPr kumimoji="0" lang="en-US" sz="28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195" name="Group 27"/>
          <p:cNvGraphicFramePr>
            <a:graphicFrameLocks noGrp="1"/>
          </p:cNvGraphicFramePr>
          <p:nvPr/>
        </p:nvGraphicFramePr>
        <p:xfrm>
          <a:off x="1269006" y="3278508"/>
          <a:ext cx="7143800" cy="579120"/>
        </p:xfrm>
        <a:graphic>
          <a:graphicData uri="http://schemas.openxmlformats.org/drawingml/2006/table">
            <a:tbl>
              <a:tblPr/>
              <a:tblGrid>
                <a:gridCol w="7143800"/>
              </a:tblGrid>
              <a:tr h="412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rebuchet MS"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ahoma" pitchFamily="34" charset="0"/>
                          <a:cs typeface="Tahoma" pitchFamily="34" charset="0"/>
                        </a:rPr>
                        <a:t>Public Transportation Improvement Plan</a:t>
                      </a:r>
                      <a:endParaRPr kumimoji="0" lang="en-US" sz="28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201" name="Group 33"/>
          <p:cNvGraphicFramePr>
            <a:graphicFrameLocks noGrp="1"/>
          </p:cNvGraphicFramePr>
          <p:nvPr/>
        </p:nvGraphicFramePr>
        <p:xfrm>
          <a:off x="828675" y="4160536"/>
          <a:ext cx="7458101" cy="518160"/>
        </p:xfrm>
        <a:graphic>
          <a:graphicData uri="http://schemas.openxmlformats.org/drawingml/2006/table">
            <a:tbl>
              <a:tblPr/>
              <a:tblGrid>
                <a:gridCol w="7458101"/>
              </a:tblGrid>
              <a:tr h="328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latin typeface="Tahoma" pitchFamily="34" charset="0"/>
                          <a:cs typeface="Tahoma" pitchFamily="34" charset="0"/>
                        </a:rPr>
                        <a:t>3. Safe Vehicle</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207" name="Group 39"/>
          <p:cNvGraphicFramePr>
            <a:graphicFrameLocks noGrp="1"/>
          </p:cNvGraphicFramePr>
          <p:nvPr/>
        </p:nvGraphicFramePr>
        <p:xfrm>
          <a:off x="1285852" y="4803478"/>
          <a:ext cx="7393017" cy="1554480"/>
        </p:xfrm>
        <a:graphic>
          <a:graphicData uri="http://schemas.openxmlformats.org/drawingml/2006/table">
            <a:tbl>
              <a:tblPr/>
              <a:tblGrid>
                <a:gridCol w="7393017"/>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 Adjustment of 2 main transportation regulations: Land Transportation and Vehicle Inspection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219" name="Group 51"/>
          <p:cNvGraphicFramePr>
            <a:graphicFrameLocks noGrp="1"/>
          </p:cNvGraphicFramePr>
          <p:nvPr/>
        </p:nvGraphicFramePr>
        <p:xfrm>
          <a:off x="2071670" y="5929330"/>
          <a:ext cx="4464050" cy="409575"/>
        </p:xfrm>
        <a:graphic>
          <a:graphicData uri="http://schemas.openxmlformats.org/drawingml/2006/table">
            <a:tbl>
              <a:tblPr/>
              <a:tblGrid>
                <a:gridCol w="4464050"/>
              </a:tblGrid>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accent2"/>
                        </a:solidFill>
                        <a:effectLst/>
                        <a:latin typeface="Trebuchet MS" pitchFamily="34" charset="0"/>
                        <a:cs typeface="Angsana New" pitchFamily="18" charset="-34"/>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2" name="Group 15"/>
          <p:cNvGraphicFramePr>
            <a:graphicFrameLocks noGrp="1"/>
          </p:cNvGraphicFramePr>
          <p:nvPr/>
        </p:nvGraphicFramePr>
        <p:xfrm>
          <a:off x="1" y="16846"/>
          <a:ext cx="9144000" cy="1142984"/>
        </p:xfrm>
        <a:graphic>
          <a:graphicData uri="http://schemas.openxmlformats.org/drawingml/2006/table">
            <a:tbl>
              <a:tblPr/>
              <a:tblGrid>
                <a:gridCol w="9144000"/>
              </a:tblGrid>
              <a:tr h="1142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PLAN OF THE ACTION FOR</a:t>
                      </a:r>
                      <a:endPar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THE DECADE OF ROAD </a:t>
                      </a:r>
                      <a:r>
                        <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a:t>
                      </a: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SAFETY</a:t>
                      </a:r>
                      <a:endPar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solidFill>
                      <a:schemeClr val="bg1">
                        <a:lumMod val="50000"/>
                      </a:schemeClr>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9"/>
          <p:cNvSpPr txBox="1">
            <a:spLocks noChangeArrowheads="1"/>
          </p:cNvSpPr>
          <p:nvPr/>
        </p:nvSpPr>
        <p:spPr bwMode="auto">
          <a:xfrm>
            <a:off x="157163" y="381000"/>
            <a:ext cx="4946650" cy="587375"/>
          </a:xfrm>
          <a:prstGeom prst="rect">
            <a:avLst/>
          </a:prstGeom>
          <a:noFill/>
          <a:ln w="9525">
            <a:noFill/>
            <a:miter lim="800000"/>
            <a:headEnd/>
            <a:tailEnd/>
          </a:ln>
        </p:spPr>
        <p:txBody>
          <a:bodyPr>
            <a:spAutoFit/>
          </a:bodyPr>
          <a:lstStyle/>
          <a:p>
            <a:pPr eaLnBrk="0" hangingPunct="0">
              <a:lnSpc>
                <a:spcPct val="90000"/>
              </a:lnSpc>
            </a:pPr>
            <a:r>
              <a:rPr lang="en-US" sz="1800">
                <a:solidFill>
                  <a:schemeClr val="bg1"/>
                </a:solidFill>
                <a:latin typeface="Trebuchet MS" pitchFamily="34" charset="0"/>
                <a:ea typeface="MS PGothic" pitchFamily="34" charset="-128"/>
              </a:rPr>
              <a:t>33rd APEC Transportation Working Group, Tokyo, Japan, October 10-14 2010</a:t>
            </a:r>
            <a:endParaRPr lang="en-US" sz="1800" b="1">
              <a:solidFill>
                <a:schemeClr val="bg1"/>
              </a:solidFill>
              <a:latin typeface="Trebuchet MS" pitchFamily="34" charset="0"/>
              <a:ea typeface="MS PGothic" pitchFamily="34" charset="-128"/>
            </a:endParaRPr>
          </a:p>
        </p:txBody>
      </p:sp>
      <p:graphicFrame>
        <p:nvGraphicFramePr>
          <p:cNvPr id="8195" name="Group 3"/>
          <p:cNvGraphicFramePr>
            <a:graphicFrameLocks noGrp="1"/>
          </p:cNvGraphicFramePr>
          <p:nvPr/>
        </p:nvGraphicFramePr>
        <p:xfrm>
          <a:off x="428596" y="1166226"/>
          <a:ext cx="7500990" cy="518160"/>
        </p:xfrm>
        <a:graphic>
          <a:graphicData uri="http://schemas.openxmlformats.org/drawingml/2006/table">
            <a:tbl>
              <a:tblPr/>
              <a:tblGrid>
                <a:gridCol w="7500990"/>
              </a:tblGrid>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kern="1200" cap="none" normalizeH="0" baseline="0" dirty="0" smtClean="0">
                          <a:ln>
                            <a:noFill/>
                          </a:ln>
                          <a:solidFill>
                            <a:srgbClr val="C00000"/>
                          </a:solidFill>
                          <a:effectLst/>
                          <a:latin typeface="Tahoma" pitchFamily="34" charset="0"/>
                          <a:ea typeface="+mn-ea"/>
                          <a:cs typeface="Tahoma" pitchFamily="34" charset="0"/>
                        </a:rPr>
                        <a:t>4. Road User Behaviors </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7" name="Group 15"/>
          <p:cNvGraphicFramePr>
            <a:graphicFrameLocks noGrp="1"/>
          </p:cNvGraphicFramePr>
          <p:nvPr/>
        </p:nvGraphicFramePr>
        <p:xfrm>
          <a:off x="1142976" y="1737730"/>
          <a:ext cx="7858179" cy="1828800"/>
        </p:xfrm>
        <a:graphic>
          <a:graphicData uri="http://schemas.openxmlformats.org/drawingml/2006/table">
            <a:tbl>
              <a:tblPr/>
              <a:tblGrid>
                <a:gridCol w="7858179"/>
              </a:tblGrid>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 Campaign to promote safe driver behavior (always wearing seat belt and helmet, attitude and skill of road safety &amp;  license, drink &amp; drive, speed limits and safe vehicle)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accent2"/>
                        </a:solidFill>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9" name="Group 27"/>
          <p:cNvGraphicFramePr>
            <a:graphicFrameLocks noGrp="1"/>
          </p:cNvGraphicFramePr>
          <p:nvPr/>
        </p:nvGraphicFramePr>
        <p:xfrm>
          <a:off x="1142977" y="3315707"/>
          <a:ext cx="7532712" cy="1188720"/>
        </p:xfrm>
        <a:graphic>
          <a:graphicData uri="http://schemas.openxmlformats.org/drawingml/2006/table">
            <a:tbl>
              <a:tblPr/>
              <a:tblGrid>
                <a:gridCol w="7532712"/>
              </a:tblGrid>
              <a:tr h="8509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rebuchet MS" pitchFamily="34" charset="0"/>
                          <a:cs typeface="Times New Roman" pitchFamily="18" charset="0"/>
                        </a:rPr>
                        <a:t>  </a:t>
                      </a: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 </a:t>
                      </a:r>
                      <a:r>
                        <a:rPr kumimoji="0" lang="en-US" sz="2400" b="1" i="0" u="none" strike="noStrike" kern="1200" cap="none" normalizeH="0" baseline="0" smtClean="0">
                          <a:ln>
                            <a:noFill/>
                          </a:ln>
                          <a:solidFill>
                            <a:schemeClr val="tx1"/>
                          </a:solidFill>
                          <a:effectLst/>
                          <a:latin typeface="Tahoma" pitchFamily="34" charset="0"/>
                          <a:ea typeface="+mn-ea"/>
                          <a:cs typeface="Tahoma" pitchFamily="34" charset="0"/>
                        </a:rPr>
                        <a:t>Increase penalty </a:t>
                      </a: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for unsafe </a:t>
                      </a:r>
                      <a:r>
                        <a:rPr kumimoji="0" lang="en-US" sz="2400" b="1" i="0" u="none" strike="noStrike" kern="1200" cap="none" normalizeH="0" baseline="0" smtClean="0">
                          <a:ln>
                            <a:noFill/>
                          </a:ln>
                          <a:solidFill>
                            <a:schemeClr val="tx1"/>
                          </a:solidFill>
                          <a:effectLst/>
                          <a:latin typeface="Tahoma" pitchFamily="34" charset="0"/>
                          <a:ea typeface="+mn-ea"/>
                          <a:cs typeface="Tahoma" pitchFamily="34" charset="0"/>
                        </a:rPr>
                        <a:t>driver behaviors (drunk drivers, </a:t>
                      </a: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helmet law penalty, and </a:t>
                      </a:r>
                      <a:r>
                        <a:rPr kumimoji="0" lang="en-US" sz="2400" b="1" i="0" u="none" strike="noStrike" kern="1200" cap="none" normalizeH="0" baseline="0" smtClean="0">
                          <a:ln>
                            <a:noFill/>
                          </a:ln>
                          <a:solidFill>
                            <a:schemeClr val="tx1"/>
                          </a:solidFill>
                          <a:effectLst/>
                          <a:latin typeface="Tahoma" pitchFamily="34" charset="0"/>
                          <a:ea typeface="+mn-ea"/>
                          <a:cs typeface="Tahoma" pitchFamily="34" charset="0"/>
                        </a:rPr>
                        <a:t>mobile phone usage while driving, child restrain)</a:t>
                      </a:r>
                      <a:endPar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5" name="Group 33"/>
          <p:cNvGraphicFramePr>
            <a:graphicFrameLocks noGrp="1"/>
          </p:cNvGraphicFramePr>
          <p:nvPr/>
        </p:nvGraphicFramePr>
        <p:xfrm>
          <a:off x="500034" y="4572008"/>
          <a:ext cx="7026301" cy="518160"/>
        </p:xfrm>
        <a:graphic>
          <a:graphicData uri="http://schemas.openxmlformats.org/drawingml/2006/table">
            <a:tbl>
              <a:tblPr/>
              <a:tblGrid>
                <a:gridCol w="7026301"/>
              </a:tblGrid>
              <a:tr h="412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kern="1200" cap="none" normalizeH="0" baseline="0" dirty="0" smtClean="0">
                          <a:ln>
                            <a:noFill/>
                          </a:ln>
                          <a:solidFill>
                            <a:srgbClr val="C00000"/>
                          </a:solidFill>
                          <a:effectLst/>
                          <a:latin typeface="Tahoma" pitchFamily="34" charset="0"/>
                          <a:ea typeface="+mn-ea"/>
                          <a:cs typeface="Tahoma" pitchFamily="34" charset="0"/>
                        </a:rPr>
                        <a:t>5. Emergency Medical Unit</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31" name="Group 39"/>
          <p:cNvGraphicFramePr>
            <a:graphicFrameLocks noGrp="1"/>
          </p:cNvGraphicFramePr>
          <p:nvPr/>
        </p:nvGraphicFramePr>
        <p:xfrm>
          <a:off x="1217950" y="5143512"/>
          <a:ext cx="7524750" cy="457200"/>
        </p:xfrm>
        <a:graphic>
          <a:graphicData uri="http://schemas.openxmlformats.org/drawingml/2006/table">
            <a:tbl>
              <a:tblPr/>
              <a:tblGrid>
                <a:gridCol w="7524750"/>
              </a:tblGrid>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rebuchet MS" pitchFamily="34" charset="0"/>
                          <a:cs typeface="Times New Roman" pitchFamily="18" charset="0"/>
                        </a:rPr>
                        <a:t>- </a:t>
                      </a: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National Emergency Medical Institute in 2008</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37" name="Group 45"/>
          <p:cNvGraphicFramePr>
            <a:graphicFrameLocks noGrp="1"/>
          </p:cNvGraphicFramePr>
          <p:nvPr/>
        </p:nvGraphicFramePr>
        <p:xfrm>
          <a:off x="1225926" y="5568687"/>
          <a:ext cx="7740650" cy="822960"/>
        </p:xfrm>
        <a:graphic>
          <a:graphicData uri="http://schemas.openxmlformats.org/drawingml/2006/table">
            <a:tbl>
              <a:tblPr/>
              <a:tblGrid>
                <a:gridCol w="7740650"/>
              </a:tblGrid>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rebuchet MS" pitchFamily="34" charset="0"/>
                          <a:cs typeface="Times New Roman" pitchFamily="18" charset="0"/>
                        </a:rPr>
                        <a:t>- </a:t>
                      </a:r>
                      <a:r>
                        <a:rPr kumimoji="0" lang="en-US" sz="2400" b="1" i="0" u="none" strike="noStrike" kern="1200" cap="none" normalizeH="0" baseline="0" dirty="0" smtClean="0">
                          <a:ln>
                            <a:noFill/>
                          </a:ln>
                          <a:solidFill>
                            <a:schemeClr val="tx1"/>
                          </a:solidFill>
                          <a:effectLst/>
                          <a:latin typeface="Tahoma" pitchFamily="34" charset="0"/>
                          <a:ea typeface="+mn-ea"/>
                          <a:cs typeface="Tahoma" pitchFamily="34" charset="0"/>
                        </a:rPr>
                        <a:t>telephone number for EMS, 1669, which services in  76  provinces of Thailand.</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1" name="Group 15"/>
          <p:cNvGraphicFramePr>
            <a:graphicFrameLocks noGrp="1"/>
          </p:cNvGraphicFramePr>
          <p:nvPr/>
        </p:nvGraphicFramePr>
        <p:xfrm>
          <a:off x="1" y="16846"/>
          <a:ext cx="9144000" cy="1142984"/>
        </p:xfrm>
        <a:graphic>
          <a:graphicData uri="http://schemas.openxmlformats.org/drawingml/2006/table">
            <a:tbl>
              <a:tblPr/>
              <a:tblGrid>
                <a:gridCol w="9144000"/>
              </a:tblGrid>
              <a:tr h="1142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PLAN OF THE ACTION FOR</a:t>
                      </a:r>
                      <a:endPar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THE DECADE OF ROAD </a:t>
                      </a:r>
                      <a:r>
                        <a:rPr kumimoji="0" lang="en-US" sz="11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 </a:t>
                      </a:r>
                      <a:r>
                        <a:rPr kumimoji="0" lang="en-US" sz="29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rPr>
                        <a:t>SAFETY</a:t>
                      </a:r>
                      <a:endPar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Tahoma" pitchFamily="34" charset="0"/>
                        <a:cs typeface="Tahoma" pitchFamily="34" charset="0"/>
                      </a:endParaRPr>
                    </a:p>
                  </a:txBody>
                  <a:tcPr horzOverflow="overflow">
                    <a:lnL cap="flat">
                      <a:noFill/>
                    </a:lnL>
                    <a:lnR cap="flat">
                      <a:noFill/>
                    </a:lnR>
                    <a:lnT cap="flat">
                      <a:noFill/>
                    </a:lnT>
                    <a:lnB cap="flat">
                      <a:noFill/>
                    </a:lnB>
                    <a:lnTlToBr>
                      <a:noFill/>
                    </a:lnTlToBr>
                    <a:lnBlToTr>
                      <a:noFill/>
                    </a:lnBlToTr>
                    <a:solidFill>
                      <a:schemeClr val="bg1">
                        <a:lumMod val="50000"/>
                      </a:schemeClr>
                    </a:solidFill>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ChangeArrowheads="1"/>
          </p:cNvSpPr>
          <p:nvPr/>
        </p:nvSpPr>
        <p:spPr>
          <a:xfrm>
            <a:off x="0" y="0"/>
            <a:ext cx="9144000" cy="1428760"/>
          </a:xfrm>
          <a:prstGeom prst="rect">
            <a:avLst/>
          </a:prstGeom>
          <a:solidFill>
            <a:srgbClr val="08787F"/>
          </a:solidFill>
        </p:spPr>
        <p:txBody>
          <a:bodyPr vert="horz" lIns="91440" tIns="45720" rIns="91440" bIns="45720" rtlCol="0">
            <a:normAutofit lnSpcReduction="10000"/>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th-TH" sz="3200" b="1" i="0" u="none" strike="noStrike" kern="1200" cap="none" spc="0" normalizeH="0" baseline="0" noProof="0" dirty="0" smtClean="0">
              <a:ln>
                <a:noFill/>
              </a:ln>
              <a:solidFill>
                <a:schemeClr val="bg1"/>
              </a:solidFill>
              <a:effectLst/>
              <a:uLnTx/>
              <a:uFillTx/>
              <a:latin typeface="TH SarabunPSK" pitchFamily="34" charset="-34"/>
              <a:ea typeface="+mn-ea"/>
              <a:cs typeface="TH SarabunPSK" pitchFamily="34" charset="-34"/>
            </a:endParaRPr>
          </a:p>
          <a:p>
            <a:pPr marL="342900" lvl="0" indent="-342900" algn="ctr">
              <a:lnSpc>
                <a:spcPct val="80000"/>
              </a:lnSpc>
              <a:spcBef>
                <a:spcPct val="20000"/>
              </a:spcBef>
            </a:pPr>
            <a:r>
              <a:rPr lang="en-US" sz="3200" b="1" dirty="0" smtClean="0">
                <a:solidFill>
                  <a:schemeClr val="bg1"/>
                </a:solidFill>
                <a:latin typeface="Tahoma" pitchFamily="34" charset="0"/>
                <a:cs typeface="Tahoma" pitchFamily="34" charset="0"/>
              </a:rPr>
              <a:t>Establishment of </a:t>
            </a:r>
            <a:endParaRPr lang="en-US" sz="3200" b="1" dirty="0" smtClean="0">
              <a:solidFill>
                <a:schemeClr val="bg1"/>
              </a:solidFill>
              <a:latin typeface="Tahoma" pitchFamily="34" charset="0"/>
              <a:cs typeface="Tahoma" pitchFamily="34" charset="0"/>
            </a:endParaRPr>
          </a:p>
          <a:p>
            <a:pPr marL="342900" lvl="0" indent="-342900" algn="ctr">
              <a:lnSpc>
                <a:spcPct val="80000"/>
              </a:lnSpc>
              <a:spcBef>
                <a:spcPct val="20000"/>
              </a:spcBef>
            </a:pPr>
            <a:r>
              <a:rPr lang="en-US" sz="3200" b="1" dirty="0" smtClean="0">
                <a:solidFill>
                  <a:schemeClr val="bg1"/>
                </a:solidFill>
                <a:latin typeface="Tahoma" pitchFamily="34" charset="0"/>
                <a:cs typeface="Tahoma" pitchFamily="34" charset="0"/>
              </a:rPr>
              <a:t>In-Depth </a:t>
            </a:r>
            <a:r>
              <a:rPr lang="en-US" sz="3200" b="1" dirty="0" smtClean="0">
                <a:solidFill>
                  <a:schemeClr val="bg1"/>
                </a:solidFill>
                <a:latin typeface="Tahoma" pitchFamily="34" charset="0"/>
                <a:cs typeface="Tahoma" pitchFamily="34" charset="0"/>
              </a:rPr>
              <a:t>Crash Investigation Unit</a:t>
            </a:r>
            <a:endParaRPr kumimoji="0" lang="th-TH" sz="3200" b="1" i="0" u="none" strike="noStrike" kern="1200" cap="none" spc="0" normalizeH="0" baseline="0" noProof="0" dirty="0">
              <a:ln>
                <a:noFill/>
              </a:ln>
              <a:solidFill>
                <a:schemeClr val="bg1"/>
              </a:solidFill>
              <a:effectLst/>
              <a:uLnTx/>
              <a:uFillTx/>
              <a:latin typeface="Tahoma" pitchFamily="34" charset="0"/>
              <a:ea typeface="+mn-ea"/>
              <a:cs typeface="Tahoma" pitchFamily="34" charset="0"/>
            </a:endParaRPr>
          </a:p>
        </p:txBody>
      </p:sp>
      <p:pic>
        <p:nvPicPr>
          <p:cNvPr id="6" name="Picture 7" descr="P1160768"/>
          <p:cNvPicPr>
            <a:picLocks noChangeAspect="1" noChangeArrowheads="1"/>
          </p:cNvPicPr>
          <p:nvPr/>
        </p:nvPicPr>
        <p:blipFill>
          <a:blip r:embed="rId2"/>
          <a:srcRect l="16359" t="11176" r="25218" b="30409"/>
          <a:stretch>
            <a:fillRect/>
          </a:stretch>
        </p:blipFill>
        <p:spPr bwMode="auto">
          <a:xfrm>
            <a:off x="5286380" y="4089608"/>
            <a:ext cx="3643338" cy="2659207"/>
          </a:xfrm>
          <a:prstGeom prst="rect">
            <a:avLst/>
          </a:prstGeom>
          <a:noFill/>
          <a:ln w="38100">
            <a:solidFill>
              <a:schemeClr val="bg1"/>
            </a:solidFill>
            <a:miter lim="800000"/>
            <a:headEnd/>
            <a:tailEnd/>
          </a:ln>
        </p:spPr>
      </p:pic>
      <p:pic>
        <p:nvPicPr>
          <p:cNvPr id="7" name="Picture 5" descr="Picture 016"/>
          <p:cNvPicPr>
            <a:picLocks noChangeAspect="1" noChangeArrowheads="1"/>
          </p:cNvPicPr>
          <p:nvPr/>
        </p:nvPicPr>
        <p:blipFill>
          <a:blip r:embed="rId3" cstate="print"/>
          <a:srcRect b="8250"/>
          <a:stretch>
            <a:fillRect/>
          </a:stretch>
        </p:blipFill>
        <p:spPr bwMode="auto">
          <a:xfrm>
            <a:off x="5273706" y="1500174"/>
            <a:ext cx="3656012" cy="2513978"/>
          </a:xfrm>
          <a:prstGeom prst="rect">
            <a:avLst/>
          </a:prstGeom>
          <a:noFill/>
        </p:spPr>
      </p:pic>
      <p:pic>
        <p:nvPicPr>
          <p:cNvPr id="9" name="Picture 3" descr="P1630994"/>
          <p:cNvPicPr>
            <a:picLocks noChangeAspect="1" noChangeArrowheads="1"/>
          </p:cNvPicPr>
          <p:nvPr/>
        </p:nvPicPr>
        <p:blipFill>
          <a:blip r:embed="rId4"/>
          <a:srcRect/>
          <a:stretch>
            <a:fillRect/>
          </a:stretch>
        </p:blipFill>
        <p:spPr bwMode="auto">
          <a:xfrm>
            <a:off x="0" y="1428735"/>
            <a:ext cx="5286380" cy="3966621"/>
          </a:xfrm>
          <a:prstGeom prst="rect">
            <a:avLst/>
          </a:prstGeom>
          <a:noFill/>
        </p:spPr>
      </p:pic>
      <p:sp>
        <p:nvSpPr>
          <p:cNvPr id="10" name="Rectangle 5"/>
          <p:cNvSpPr txBox="1">
            <a:spLocks noChangeArrowheads="1"/>
          </p:cNvSpPr>
          <p:nvPr/>
        </p:nvSpPr>
        <p:spPr>
          <a:xfrm>
            <a:off x="-71470" y="5143536"/>
            <a:ext cx="5286380" cy="1357298"/>
          </a:xfrm>
          <a:prstGeom prst="rect">
            <a:avLst/>
          </a:prstGeom>
          <a:noFill/>
        </p:spPr>
        <p:txBody>
          <a:bodyPr vert="horz" lIns="91440" tIns="45720" rIns="91440" bIns="45720" rtlCol="0">
            <a:noAutofit/>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th-TH" sz="2400" b="1" i="0" u="none" strike="noStrike" kern="1200" cap="none" spc="0" normalizeH="0" baseline="0" noProof="0" dirty="0" smtClean="0">
              <a:ln>
                <a:noFill/>
              </a:ln>
              <a:effectLst/>
              <a:uLnTx/>
              <a:uFillTx/>
              <a:latin typeface="TH SarabunPSK" pitchFamily="34" charset="-34"/>
              <a:ea typeface="+mn-ea"/>
              <a:cs typeface="TH SarabunPSK" pitchFamily="34" charset="-34"/>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th-TH" sz="2400" b="1" i="0" u="none" strike="noStrike" kern="1200" cap="none" spc="0" normalizeH="0" baseline="0" noProof="0" dirty="0" smtClean="0">
                <a:ln>
                  <a:noFill/>
                </a:ln>
                <a:effectLst/>
                <a:uLnTx/>
                <a:uFillTx/>
                <a:latin typeface="Tahoma" pitchFamily="34" charset="0"/>
                <a:ea typeface="+mn-ea"/>
                <a:cs typeface="Tahoma" pitchFamily="34" charset="0"/>
              </a:rPr>
              <a:t> </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KKU investigated more than 50 serious accidents in the upper northeastern region</a:t>
            </a:r>
            <a:r>
              <a:rPr kumimoji="0" lang="en-US" sz="2400" b="1" i="0" u="none" strike="noStrike" kern="1200" cap="none" spc="0" normalizeH="0" noProof="0" dirty="0" smtClean="0">
                <a:ln>
                  <a:noFill/>
                </a:ln>
                <a:effectLst/>
                <a:uLnTx/>
                <a:uFillTx/>
                <a:latin typeface="Tahoma" pitchFamily="34" charset="0"/>
                <a:ea typeface="+mn-ea"/>
                <a:cs typeface="Tahoma" pitchFamily="34" charset="0"/>
              </a:rPr>
              <a:t> </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of Thailand during </a:t>
            </a:r>
            <a:r>
              <a:rPr kumimoji="0" lang="en-US" sz="2400" b="1" i="0" u="none" strike="noStrike" kern="1200" cap="none" spc="0" normalizeH="0" noProof="0" dirty="0" smtClean="0">
                <a:ln>
                  <a:noFill/>
                </a:ln>
                <a:effectLst/>
                <a:uLnTx/>
                <a:uFillTx/>
                <a:latin typeface="Tahoma" pitchFamily="34" charset="0"/>
                <a:ea typeface="+mn-ea"/>
                <a:cs typeface="Tahoma" pitchFamily="34" charset="0"/>
              </a:rPr>
              <a:t> 2006-2009.</a:t>
            </a:r>
            <a:endParaRPr kumimoji="0" lang="th-TH" sz="2400" b="1" i="0" u="none" strike="noStrike" kern="1200" cap="none" spc="0" normalizeH="0" baseline="0" noProof="0" dirty="0">
              <a:ln>
                <a:noFill/>
              </a:ln>
              <a:effectLst/>
              <a:uLnTx/>
              <a:uFillTx/>
              <a:latin typeface="Tahoma" pitchFamily="34" charset="0"/>
              <a:ea typeface="+mn-ea"/>
              <a:cs typeface="Tahom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body" idx="4294967295"/>
          </p:nvPr>
        </p:nvSpPr>
        <p:spPr>
          <a:xfrm>
            <a:off x="0" y="-24"/>
            <a:ext cx="9144000" cy="1570037"/>
          </a:xfrm>
          <a:solidFill>
            <a:srgbClr val="08787F"/>
          </a:solidFill>
        </p:spPr>
        <p:txBody>
          <a:bodyPr>
            <a:normAutofit/>
          </a:bodyPr>
          <a:lstStyle/>
          <a:p>
            <a:pPr algn="ctr">
              <a:lnSpc>
                <a:spcPct val="80000"/>
              </a:lnSpc>
              <a:buFontTx/>
              <a:buNone/>
            </a:pPr>
            <a:endParaRPr lang="th-TH" sz="2800" b="1" dirty="0">
              <a:solidFill>
                <a:schemeClr val="bg1"/>
              </a:solidFill>
              <a:latin typeface="TH SarabunPSK" pitchFamily="34" charset="-34"/>
              <a:cs typeface="TH SarabunPSK" pitchFamily="34" charset="-34"/>
            </a:endParaRPr>
          </a:p>
          <a:p>
            <a:pPr algn="ctr">
              <a:lnSpc>
                <a:spcPct val="80000"/>
              </a:lnSpc>
              <a:buFontTx/>
              <a:buNone/>
            </a:pPr>
            <a:r>
              <a:rPr lang="th-TH" sz="2800" b="1" dirty="0">
                <a:solidFill>
                  <a:schemeClr val="bg1"/>
                </a:solidFill>
                <a:latin typeface="Tahoma" pitchFamily="34" charset="0"/>
                <a:cs typeface="Tahoma" pitchFamily="34" charset="0"/>
              </a:rPr>
              <a:t> </a:t>
            </a:r>
            <a:r>
              <a:rPr lang="en-US" sz="2800" b="1" dirty="0" smtClean="0">
                <a:solidFill>
                  <a:schemeClr val="bg1"/>
                </a:solidFill>
                <a:latin typeface="Tahoma" pitchFamily="34" charset="0"/>
                <a:cs typeface="Tahoma" pitchFamily="34" charset="0"/>
              </a:rPr>
              <a:t>Conducting the Short-term Practical Training Program on Road Safety Audit (RSA)</a:t>
            </a:r>
            <a:endParaRPr lang="th-TH" sz="2800" b="1" dirty="0">
              <a:solidFill>
                <a:schemeClr val="bg1"/>
              </a:solidFill>
              <a:latin typeface="Tahoma" pitchFamily="34" charset="0"/>
              <a:cs typeface="Tahoma" pitchFamily="34" charset="0"/>
            </a:endParaRPr>
          </a:p>
        </p:txBody>
      </p:sp>
      <p:pic>
        <p:nvPicPr>
          <p:cNvPr id="69635" name="Picture 3" descr="Untitled-15"/>
          <p:cNvPicPr>
            <a:picLocks noChangeAspect="1" noChangeArrowheads="1"/>
          </p:cNvPicPr>
          <p:nvPr/>
        </p:nvPicPr>
        <p:blipFill>
          <a:blip r:embed="rId3"/>
          <a:srcRect r="8704"/>
          <a:stretch>
            <a:fillRect/>
          </a:stretch>
        </p:blipFill>
        <p:spPr bwMode="auto">
          <a:xfrm>
            <a:off x="34925" y="1619250"/>
            <a:ext cx="9109075" cy="5197475"/>
          </a:xfrm>
          <a:prstGeom prst="rect">
            <a:avLst/>
          </a:prstGeom>
          <a:noFill/>
          <a:ln w="9525">
            <a:noFill/>
            <a:miter lim="800000"/>
            <a:headEnd/>
            <a:tailEnd/>
          </a:ln>
        </p:spPr>
      </p:pic>
      <p:sp>
        <p:nvSpPr>
          <p:cNvPr id="6963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243A223-7671-49BE-8046-40A56B16797D}" type="slidenum">
              <a:rPr lang="en-US" sz="1400"/>
              <a:pPr algn="r"/>
              <a:t>46</a:t>
            </a:fld>
            <a:endParaRPr lang="th-TH" sz="1400"/>
          </a:p>
        </p:txBody>
      </p:sp>
      <p:pic>
        <p:nvPicPr>
          <p:cNvPr id="69637" name="Picture 1"/>
          <p:cNvPicPr>
            <a:picLocks noChangeAspect="1"/>
          </p:cNvPicPr>
          <p:nvPr/>
        </p:nvPicPr>
        <p:blipFill>
          <a:blip r:embed="rId4"/>
          <a:srcRect/>
          <a:stretch>
            <a:fillRect/>
          </a:stretch>
        </p:blipFill>
        <p:spPr bwMode="auto">
          <a:xfrm>
            <a:off x="5500694" y="2214554"/>
            <a:ext cx="3243471" cy="2192346"/>
          </a:xfrm>
          <a:prstGeom prst="rect">
            <a:avLst/>
          </a:prstGeom>
          <a:noFill/>
          <a:ln w="9525">
            <a:noFill/>
            <a:miter lim="800000"/>
            <a:headEnd/>
            <a:tailEnd/>
          </a:ln>
        </p:spPr>
      </p:pic>
      <p:pic>
        <p:nvPicPr>
          <p:cNvPr id="7" name="Picture 2" descr="H:\55\P239057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2844" y="2214554"/>
            <a:ext cx="4857783" cy="364333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E:\Black spot\BST 2557\รุ่นที่ 1 จ.ขอนแก่น\ภาพถ่าย BST ขอนแก่น 57\DSCN585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l="24220" t="30184" r="36176" b="32098"/>
          <a:stretch>
            <a:fillRect/>
          </a:stretch>
        </p:blipFill>
        <p:spPr bwMode="auto">
          <a:xfrm>
            <a:off x="5543557" y="4500570"/>
            <a:ext cx="3171847" cy="226560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5"/>
          <p:cNvSpPr txBox="1">
            <a:spLocks noChangeArrowheads="1"/>
          </p:cNvSpPr>
          <p:nvPr/>
        </p:nvSpPr>
        <p:spPr>
          <a:xfrm>
            <a:off x="-142876" y="5643578"/>
            <a:ext cx="5357818" cy="1142984"/>
          </a:xfrm>
          <a:prstGeom prst="rect">
            <a:avLst/>
          </a:prstGeom>
          <a:noFill/>
        </p:spPr>
        <p:txBody>
          <a:bodyPr vert="horz" lIns="91440" tIns="45720" rIns="91440" bIns="45720" rtlCol="0">
            <a:noAutofit/>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th-TH" sz="2000" b="1" i="0" u="none" strike="noStrike" kern="1200" cap="none" spc="0" normalizeH="0" baseline="0" noProof="0" dirty="0" smtClean="0">
              <a:ln>
                <a:noFill/>
              </a:ln>
              <a:effectLst/>
              <a:uLnTx/>
              <a:uFillTx/>
              <a:latin typeface="TH SarabunPSK" pitchFamily="34" charset="-34"/>
              <a:ea typeface="+mn-ea"/>
              <a:cs typeface="TH SarabunPSK" pitchFamily="34" charset="-34"/>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th-TH" sz="2000" b="1" i="0" u="none" strike="noStrike" kern="1200" cap="none" spc="0" normalizeH="0" baseline="0" noProof="0" dirty="0" smtClean="0">
                <a:ln>
                  <a:noFill/>
                </a:ln>
                <a:effectLst/>
                <a:uLnTx/>
                <a:uFillTx/>
                <a:latin typeface="Tahoma" pitchFamily="34" charset="0"/>
                <a:ea typeface="+mn-ea"/>
                <a:cs typeface="Tahoma" pitchFamily="34" charset="0"/>
              </a:rPr>
              <a:t> </a:t>
            </a:r>
            <a:r>
              <a:rPr kumimoji="0" lang="en-US" sz="2000" b="1" i="0" u="none" strike="noStrike" kern="1200" cap="none" spc="0" normalizeH="0" baseline="0" noProof="0" dirty="0" smtClean="0">
                <a:ln>
                  <a:noFill/>
                </a:ln>
                <a:effectLst/>
                <a:uLnTx/>
                <a:uFillTx/>
                <a:latin typeface="Tahoma" pitchFamily="34" charset="0"/>
                <a:ea typeface="+mn-ea"/>
                <a:cs typeface="Tahoma" pitchFamily="34" charset="0"/>
              </a:rPr>
              <a:t>KKU conducted 50 training </a:t>
            </a:r>
            <a:r>
              <a:rPr lang="en-US" sz="2000" b="1" dirty="0" smtClean="0">
                <a:latin typeface="Tahoma" pitchFamily="34" charset="0"/>
                <a:cs typeface="Tahoma" pitchFamily="34" charset="0"/>
              </a:rPr>
              <a:t>p</a:t>
            </a:r>
            <a:r>
              <a:rPr kumimoji="0" lang="en-US" sz="2000" b="1" i="0" u="none" strike="noStrike" kern="1200" cap="none" spc="0" normalizeH="0" baseline="0" noProof="0" dirty="0" err="1" smtClean="0">
                <a:ln>
                  <a:noFill/>
                </a:ln>
                <a:effectLst/>
                <a:uLnTx/>
                <a:uFillTx/>
                <a:latin typeface="Tahoma" pitchFamily="34" charset="0"/>
                <a:ea typeface="+mn-ea"/>
                <a:cs typeface="Tahoma" pitchFamily="34" charset="0"/>
              </a:rPr>
              <a:t>rograms</a:t>
            </a:r>
            <a:r>
              <a:rPr kumimoji="0" lang="en-US" sz="2000" b="1" i="0" u="none" strike="noStrike" kern="1200" cap="none" spc="0" normalizeH="0" baseline="0" noProof="0" dirty="0" smtClean="0">
                <a:ln>
                  <a:noFill/>
                </a:ln>
                <a:effectLst/>
                <a:uLnTx/>
                <a:uFillTx/>
                <a:latin typeface="Tahoma" pitchFamily="34" charset="0"/>
                <a:ea typeface="+mn-ea"/>
                <a:cs typeface="Tahoma" pitchFamily="34" charset="0"/>
              </a:rPr>
              <a:t> on RSA for more than 2500 participants during</a:t>
            </a:r>
            <a:r>
              <a:rPr kumimoji="0" lang="en-US" sz="2000" b="1" i="0" u="none" strike="noStrike" kern="1200" cap="none" spc="0" normalizeH="0" noProof="0" dirty="0" smtClean="0">
                <a:ln>
                  <a:noFill/>
                </a:ln>
                <a:effectLst/>
                <a:uLnTx/>
                <a:uFillTx/>
                <a:latin typeface="Tahoma" pitchFamily="34" charset="0"/>
                <a:ea typeface="+mn-ea"/>
                <a:cs typeface="Tahoma" pitchFamily="34" charset="0"/>
              </a:rPr>
              <a:t> 2005-2009.</a:t>
            </a:r>
            <a:endParaRPr kumimoji="0" lang="th-TH" sz="2000" b="1" i="0" u="none" strike="noStrike" kern="1200" cap="none" spc="0" normalizeH="0" baseline="0" noProof="0" dirty="0">
              <a:ln>
                <a:noFill/>
              </a:ln>
              <a:effectLst/>
              <a:uLnTx/>
              <a:uFillTx/>
              <a:latin typeface="Tahoma" pitchFamily="34" charset="0"/>
              <a:ea typeface="+mn-ea"/>
              <a:cs typeface="Tahom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a:srcRect/>
          <a:stretch>
            <a:fillRect/>
          </a:stretch>
        </p:blipFill>
        <p:spPr bwMode="auto">
          <a:xfrm>
            <a:off x="2238375" y="1054100"/>
            <a:ext cx="2257425" cy="1574800"/>
          </a:xfrm>
          <a:prstGeom prst="rect">
            <a:avLst/>
          </a:prstGeom>
          <a:noFill/>
          <a:ln w="9525">
            <a:noFill/>
            <a:miter lim="800000"/>
            <a:headEnd/>
            <a:tailEnd/>
          </a:ln>
        </p:spPr>
      </p:pic>
      <p:pic>
        <p:nvPicPr>
          <p:cNvPr id="73732" name="Picture 6"/>
          <p:cNvPicPr>
            <a:picLocks noChangeAspect="1" noChangeArrowheads="1"/>
          </p:cNvPicPr>
          <p:nvPr/>
        </p:nvPicPr>
        <p:blipFill>
          <a:blip r:embed="rId3"/>
          <a:srcRect/>
          <a:stretch>
            <a:fillRect/>
          </a:stretch>
        </p:blipFill>
        <p:spPr bwMode="auto">
          <a:xfrm>
            <a:off x="4705350" y="1054100"/>
            <a:ext cx="2514600" cy="1565275"/>
          </a:xfrm>
          <a:prstGeom prst="rect">
            <a:avLst/>
          </a:prstGeom>
          <a:noFill/>
          <a:ln w="9525">
            <a:noFill/>
            <a:miter lim="800000"/>
            <a:headEnd/>
            <a:tailEnd/>
          </a:ln>
        </p:spPr>
      </p:pic>
      <p:grpSp>
        <p:nvGrpSpPr>
          <p:cNvPr id="2" name="Group 20"/>
          <p:cNvGrpSpPr>
            <a:grpSpLocks/>
          </p:cNvGrpSpPr>
          <p:nvPr/>
        </p:nvGrpSpPr>
        <p:grpSpPr bwMode="auto">
          <a:xfrm>
            <a:off x="3584575" y="2590800"/>
            <a:ext cx="2057400" cy="3886200"/>
            <a:chOff x="2258" y="1632"/>
            <a:chExt cx="1296" cy="2448"/>
          </a:xfrm>
        </p:grpSpPr>
        <p:sp>
          <p:nvSpPr>
            <p:cNvPr id="73738" name="Freeform 12"/>
            <p:cNvSpPr>
              <a:spLocks/>
            </p:cNvSpPr>
            <p:nvPr/>
          </p:nvSpPr>
          <p:spPr bwMode="auto">
            <a:xfrm>
              <a:off x="2592" y="1632"/>
              <a:ext cx="240" cy="1152"/>
            </a:xfrm>
            <a:custGeom>
              <a:avLst/>
              <a:gdLst>
                <a:gd name="T0" fmla="*/ 240 w 240"/>
                <a:gd name="T1" fmla="*/ 0 h 1152"/>
                <a:gd name="T2" fmla="*/ 0 w 240"/>
                <a:gd name="T3" fmla="*/ 1152 h 1152"/>
                <a:gd name="T4" fmla="*/ 0 w 240"/>
                <a:gd name="T5" fmla="*/ 0 h 1152"/>
                <a:gd name="T6" fmla="*/ 240 w 240"/>
                <a:gd name="T7" fmla="*/ 0 h 1152"/>
                <a:gd name="T8" fmla="*/ 0 60000 65536"/>
                <a:gd name="T9" fmla="*/ 0 60000 65536"/>
                <a:gd name="T10" fmla="*/ 0 60000 65536"/>
                <a:gd name="T11" fmla="*/ 0 60000 65536"/>
                <a:gd name="T12" fmla="*/ 0 w 240"/>
                <a:gd name="T13" fmla="*/ 0 h 1152"/>
                <a:gd name="T14" fmla="*/ 240 w 240"/>
                <a:gd name="T15" fmla="*/ 1152 h 1152"/>
              </a:gdLst>
              <a:ahLst/>
              <a:cxnLst>
                <a:cxn ang="T8">
                  <a:pos x="T0" y="T1"/>
                </a:cxn>
                <a:cxn ang="T9">
                  <a:pos x="T2" y="T3"/>
                </a:cxn>
                <a:cxn ang="T10">
                  <a:pos x="T4" y="T5"/>
                </a:cxn>
                <a:cxn ang="T11">
                  <a:pos x="T6" y="T7"/>
                </a:cxn>
              </a:cxnLst>
              <a:rect l="T12" t="T13" r="T14" b="T15"/>
              <a:pathLst>
                <a:path w="240" h="1152">
                  <a:moveTo>
                    <a:pt x="240" y="0"/>
                  </a:moveTo>
                  <a:lnTo>
                    <a:pt x="0" y="1152"/>
                  </a:lnTo>
                  <a:lnTo>
                    <a:pt x="0" y="0"/>
                  </a:lnTo>
                  <a:lnTo>
                    <a:pt x="240" y="0"/>
                  </a:lnTo>
                  <a:close/>
                </a:path>
              </a:pathLst>
            </a:custGeom>
            <a:solidFill>
              <a:srgbClr val="E8D97C"/>
            </a:solidFill>
            <a:ln w="9525">
              <a:noFill/>
              <a:round/>
              <a:headEnd/>
              <a:tailEnd/>
            </a:ln>
          </p:spPr>
          <p:txBody>
            <a:bodyPr/>
            <a:lstStyle/>
            <a:p>
              <a:endParaRPr lang="th-TH"/>
            </a:p>
          </p:txBody>
        </p:sp>
        <p:sp>
          <p:nvSpPr>
            <p:cNvPr id="73739" name="Freeform 15"/>
            <p:cNvSpPr>
              <a:spLocks/>
            </p:cNvSpPr>
            <p:nvPr/>
          </p:nvSpPr>
          <p:spPr bwMode="auto">
            <a:xfrm>
              <a:off x="2258" y="2832"/>
              <a:ext cx="336" cy="1248"/>
            </a:xfrm>
            <a:custGeom>
              <a:avLst/>
              <a:gdLst>
                <a:gd name="T0" fmla="*/ 0 w 336"/>
                <a:gd name="T1" fmla="*/ 0 h 1248"/>
                <a:gd name="T2" fmla="*/ 336 w 336"/>
                <a:gd name="T3" fmla="*/ 0 h 1248"/>
                <a:gd name="T4" fmla="*/ 0 w 336"/>
                <a:gd name="T5" fmla="*/ 1248 h 1248"/>
                <a:gd name="T6" fmla="*/ 0 w 336"/>
                <a:gd name="T7" fmla="*/ 0 h 1248"/>
                <a:gd name="T8" fmla="*/ 0 60000 65536"/>
                <a:gd name="T9" fmla="*/ 0 60000 65536"/>
                <a:gd name="T10" fmla="*/ 0 60000 65536"/>
                <a:gd name="T11" fmla="*/ 0 60000 65536"/>
                <a:gd name="T12" fmla="*/ 0 w 336"/>
                <a:gd name="T13" fmla="*/ 0 h 1248"/>
                <a:gd name="T14" fmla="*/ 336 w 336"/>
                <a:gd name="T15" fmla="*/ 1248 h 1248"/>
              </a:gdLst>
              <a:ahLst/>
              <a:cxnLst>
                <a:cxn ang="T8">
                  <a:pos x="T0" y="T1"/>
                </a:cxn>
                <a:cxn ang="T9">
                  <a:pos x="T2" y="T3"/>
                </a:cxn>
                <a:cxn ang="T10">
                  <a:pos x="T4" y="T5"/>
                </a:cxn>
                <a:cxn ang="T11">
                  <a:pos x="T6" y="T7"/>
                </a:cxn>
              </a:cxnLst>
              <a:rect l="T12" t="T13" r="T14" b="T15"/>
              <a:pathLst>
                <a:path w="336" h="1248">
                  <a:moveTo>
                    <a:pt x="0" y="0"/>
                  </a:moveTo>
                  <a:lnTo>
                    <a:pt x="336" y="0"/>
                  </a:lnTo>
                  <a:lnTo>
                    <a:pt x="0" y="1248"/>
                  </a:lnTo>
                  <a:lnTo>
                    <a:pt x="0" y="0"/>
                  </a:lnTo>
                  <a:close/>
                </a:path>
              </a:pathLst>
            </a:custGeom>
            <a:solidFill>
              <a:srgbClr val="E8D97C"/>
            </a:solidFill>
            <a:ln w="9525">
              <a:noFill/>
              <a:round/>
              <a:headEnd/>
              <a:tailEnd/>
            </a:ln>
          </p:spPr>
          <p:txBody>
            <a:bodyPr/>
            <a:lstStyle/>
            <a:p>
              <a:endParaRPr lang="th-TH"/>
            </a:p>
          </p:txBody>
        </p:sp>
        <p:sp>
          <p:nvSpPr>
            <p:cNvPr id="73740" name="Freeform 16"/>
            <p:cNvSpPr>
              <a:spLocks/>
            </p:cNvSpPr>
            <p:nvPr/>
          </p:nvSpPr>
          <p:spPr bwMode="auto">
            <a:xfrm>
              <a:off x="2982" y="1632"/>
              <a:ext cx="240" cy="1248"/>
            </a:xfrm>
            <a:custGeom>
              <a:avLst/>
              <a:gdLst>
                <a:gd name="T0" fmla="*/ 0 w 240"/>
                <a:gd name="T1" fmla="*/ 0 h 1248"/>
                <a:gd name="T2" fmla="*/ 240 w 240"/>
                <a:gd name="T3" fmla="*/ 0 h 1248"/>
                <a:gd name="T4" fmla="*/ 240 w 240"/>
                <a:gd name="T5" fmla="*/ 1248 h 1248"/>
                <a:gd name="T6" fmla="*/ 0 w 240"/>
                <a:gd name="T7" fmla="*/ 0 h 1248"/>
                <a:gd name="T8" fmla="*/ 0 60000 65536"/>
                <a:gd name="T9" fmla="*/ 0 60000 65536"/>
                <a:gd name="T10" fmla="*/ 0 60000 65536"/>
                <a:gd name="T11" fmla="*/ 0 60000 65536"/>
                <a:gd name="T12" fmla="*/ 0 w 240"/>
                <a:gd name="T13" fmla="*/ 0 h 1248"/>
                <a:gd name="T14" fmla="*/ 240 w 240"/>
                <a:gd name="T15" fmla="*/ 1248 h 1248"/>
              </a:gdLst>
              <a:ahLst/>
              <a:cxnLst>
                <a:cxn ang="T8">
                  <a:pos x="T0" y="T1"/>
                </a:cxn>
                <a:cxn ang="T9">
                  <a:pos x="T2" y="T3"/>
                </a:cxn>
                <a:cxn ang="T10">
                  <a:pos x="T4" y="T5"/>
                </a:cxn>
                <a:cxn ang="T11">
                  <a:pos x="T6" y="T7"/>
                </a:cxn>
              </a:cxnLst>
              <a:rect l="T12" t="T13" r="T14" b="T15"/>
              <a:pathLst>
                <a:path w="240" h="1248">
                  <a:moveTo>
                    <a:pt x="0" y="0"/>
                  </a:moveTo>
                  <a:lnTo>
                    <a:pt x="240" y="0"/>
                  </a:lnTo>
                  <a:lnTo>
                    <a:pt x="240" y="1248"/>
                  </a:lnTo>
                  <a:lnTo>
                    <a:pt x="0" y="0"/>
                  </a:lnTo>
                  <a:close/>
                </a:path>
              </a:pathLst>
            </a:custGeom>
            <a:solidFill>
              <a:srgbClr val="E8D97C"/>
            </a:solidFill>
            <a:ln w="9525">
              <a:noFill/>
              <a:round/>
              <a:headEnd/>
              <a:tailEnd/>
            </a:ln>
          </p:spPr>
          <p:txBody>
            <a:bodyPr/>
            <a:lstStyle/>
            <a:p>
              <a:endParaRPr lang="th-TH"/>
            </a:p>
          </p:txBody>
        </p:sp>
        <p:sp>
          <p:nvSpPr>
            <p:cNvPr id="73741" name="Freeform 18"/>
            <p:cNvSpPr>
              <a:spLocks/>
            </p:cNvSpPr>
            <p:nvPr/>
          </p:nvSpPr>
          <p:spPr bwMode="auto">
            <a:xfrm>
              <a:off x="3218" y="2880"/>
              <a:ext cx="336" cy="1200"/>
            </a:xfrm>
            <a:custGeom>
              <a:avLst/>
              <a:gdLst>
                <a:gd name="T0" fmla="*/ 0 w 336"/>
                <a:gd name="T1" fmla="*/ 0 h 1200"/>
                <a:gd name="T2" fmla="*/ 336 w 336"/>
                <a:gd name="T3" fmla="*/ 1200 h 1200"/>
                <a:gd name="T4" fmla="*/ 336 w 336"/>
                <a:gd name="T5" fmla="*/ 0 h 1200"/>
                <a:gd name="T6" fmla="*/ 0 w 336"/>
                <a:gd name="T7" fmla="*/ 0 h 1200"/>
                <a:gd name="T8" fmla="*/ 0 60000 65536"/>
                <a:gd name="T9" fmla="*/ 0 60000 65536"/>
                <a:gd name="T10" fmla="*/ 0 60000 65536"/>
                <a:gd name="T11" fmla="*/ 0 60000 65536"/>
                <a:gd name="T12" fmla="*/ 0 w 336"/>
                <a:gd name="T13" fmla="*/ 0 h 1200"/>
                <a:gd name="T14" fmla="*/ 336 w 336"/>
                <a:gd name="T15" fmla="*/ 1200 h 1200"/>
              </a:gdLst>
              <a:ahLst/>
              <a:cxnLst>
                <a:cxn ang="T8">
                  <a:pos x="T0" y="T1"/>
                </a:cxn>
                <a:cxn ang="T9">
                  <a:pos x="T2" y="T3"/>
                </a:cxn>
                <a:cxn ang="T10">
                  <a:pos x="T4" y="T5"/>
                </a:cxn>
                <a:cxn ang="T11">
                  <a:pos x="T6" y="T7"/>
                </a:cxn>
              </a:cxnLst>
              <a:rect l="T12" t="T13" r="T14" b="T15"/>
              <a:pathLst>
                <a:path w="336" h="1200">
                  <a:moveTo>
                    <a:pt x="0" y="0"/>
                  </a:moveTo>
                  <a:lnTo>
                    <a:pt x="336" y="1200"/>
                  </a:lnTo>
                  <a:lnTo>
                    <a:pt x="336" y="0"/>
                  </a:lnTo>
                  <a:lnTo>
                    <a:pt x="0" y="0"/>
                  </a:lnTo>
                  <a:close/>
                </a:path>
              </a:pathLst>
            </a:custGeom>
            <a:solidFill>
              <a:srgbClr val="E8D97C"/>
            </a:solidFill>
            <a:ln w="9525">
              <a:noFill/>
              <a:round/>
              <a:headEnd/>
              <a:tailEnd/>
            </a:ln>
          </p:spPr>
          <p:txBody>
            <a:bodyPr/>
            <a:lstStyle/>
            <a:p>
              <a:endParaRPr lang="th-TH"/>
            </a:p>
          </p:txBody>
        </p:sp>
      </p:grpSp>
      <p:sp>
        <p:nvSpPr>
          <p:cNvPr id="73742" name="Line 26"/>
          <p:cNvSpPr>
            <a:spLocks noChangeShapeType="1"/>
          </p:cNvSpPr>
          <p:nvPr/>
        </p:nvSpPr>
        <p:spPr bwMode="auto">
          <a:xfrm>
            <a:off x="7239000" y="1066800"/>
            <a:ext cx="1066800" cy="1219200"/>
          </a:xfrm>
          <a:prstGeom prst="line">
            <a:avLst/>
          </a:prstGeom>
          <a:noFill/>
          <a:ln w="9525">
            <a:solidFill>
              <a:srgbClr val="DA4426"/>
            </a:solidFill>
            <a:round/>
            <a:headEnd/>
            <a:tailEnd/>
          </a:ln>
        </p:spPr>
        <p:txBody>
          <a:bodyPr/>
          <a:lstStyle/>
          <a:p>
            <a:endParaRPr lang="th-TH"/>
          </a:p>
        </p:txBody>
      </p:sp>
      <p:grpSp>
        <p:nvGrpSpPr>
          <p:cNvPr id="3" name="Group 28"/>
          <p:cNvGrpSpPr>
            <a:grpSpLocks/>
          </p:cNvGrpSpPr>
          <p:nvPr/>
        </p:nvGrpSpPr>
        <p:grpSpPr bwMode="auto">
          <a:xfrm>
            <a:off x="228600" y="685800"/>
            <a:ext cx="8763000" cy="3505200"/>
            <a:chOff x="144" y="432"/>
            <a:chExt cx="5520" cy="2208"/>
          </a:xfrm>
        </p:grpSpPr>
        <p:sp>
          <p:nvSpPr>
            <p:cNvPr id="73744" name="Line 22"/>
            <p:cNvSpPr>
              <a:spLocks noChangeShapeType="1"/>
            </p:cNvSpPr>
            <p:nvPr/>
          </p:nvSpPr>
          <p:spPr bwMode="auto">
            <a:xfrm flipV="1">
              <a:off x="1392" y="432"/>
              <a:ext cx="1440" cy="240"/>
            </a:xfrm>
            <a:prstGeom prst="line">
              <a:avLst/>
            </a:prstGeom>
            <a:noFill/>
            <a:ln w="9525">
              <a:solidFill>
                <a:srgbClr val="DA4426"/>
              </a:solidFill>
              <a:round/>
              <a:headEnd/>
              <a:tailEnd/>
            </a:ln>
          </p:spPr>
          <p:txBody>
            <a:bodyPr/>
            <a:lstStyle/>
            <a:p>
              <a:endParaRPr lang="th-TH"/>
            </a:p>
          </p:txBody>
        </p:sp>
        <p:sp>
          <p:nvSpPr>
            <p:cNvPr id="73745" name="Line 23"/>
            <p:cNvSpPr>
              <a:spLocks noChangeShapeType="1"/>
            </p:cNvSpPr>
            <p:nvPr/>
          </p:nvSpPr>
          <p:spPr bwMode="auto">
            <a:xfrm>
              <a:off x="2880" y="432"/>
              <a:ext cx="1680" cy="240"/>
            </a:xfrm>
            <a:prstGeom prst="line">
              <a:avLst/>
            </a:prstGeom>
            <a:noFill/>
            <a:ln w="9525">
              <a:solidFill>
                <a:srgbClr val="DA4426"/>
              </a:solidFill>
              <a:round/>
              <a:headEnd/>
              <a:tailEnd/>
            </a:ln>
          </p:spPr>
          <p:txBody>
            <a:bodyPr/>
            <a:lstStyle/>
            <a:p>
              <a:endParaRPr lang="th-TH"/>
            </a:p>
          </p:txBody>
        </p:sp>
        <p:sp>
          <p:nvSpPr>
            <p:cNvPr id="73746" name="Line 24"/>
            <p:cNvSpPr>
              <a:spLocks noChangeShapeType="1"/>
            </p:cNvSpPr>
            <p:nvPr/>
          </p:nvSpPr>
          <p:spPr bwMode="auto">
            <a:xfrm flipH="1">
              <a:off x="672" y="672"/>
              <a:ext cx="720" cy="768"/>
            </a:xfrm>
            <a:prstGeom prst="line">
              <a:avLst/>
            </a:prstGeom>
            <a:noFill/>
            <a:ln w="9525">
              <a:solidFill>
                <a:srgbClr val="DA4426"/>
              </a:solidFill>
              <a:round/>
              <a:headEnd/>
              <a:tailEnd/>
            </a:ln>
          </p:spPr>
          <p:txBody>
            <a:bodyPr/>
            <a:lstStyle/>
            <a:p>
              <a:endParaRPr lang="th-TH"/>
            </a:p>
          </p:txBody>
        </p:sp>
        <p:sp>
          <p:nvSpPr>
            <p:cNvPr id="73747" name="Line 25"/>
            <p:cNvSpPr>
              <a:spLocks noChangeShapeType="1"/>
            </p:cNvSpPr>
            <p:nvPr/>
          </p:nvSpPr>
          <p:spPr bwMode="auto">
            <a:xfrm flipH="1">
              <a:off x="144" y="1440"/>
              <a:ext cx="528" cy="1200"/>
            </a:xfrm>
            <a:prstGeom prst="line">
              <a:avLst/>
            </a:prstGeom>
            <a:noFill/>
            <a:ln w="9525">
              <a:solidFill>
                <a:srgbClr val="DA4426"/>
              </a:solidFill>
              <a:round/>
              <a:headEnd/>
              <a:tailEnd/>
            </a:ln>
          </p:spPr>
          <p:txBody>
            <a:bodyPr/>
            <a:lstStyle/>
            <a:p>
              <a:endParaRPr lang="th-TH"/>
            </a:p>
          </p:txBody>
        </p:sp>
        <p:sp>
          <p:nvSpPr>
            <p:cNvPr id="73748" name="Line 27"/>
            <p:cNvSpPr>
              <a:spLocks noChangeShapeType="1"/>
            </p:cNvSpPr>
            <p:nvPr/>
          </p:nvSpPr>
          <p:spPr bwMode="auto">
            <a:xfrm>
              <a:off x="5232" y="1440"/>
              <a:ext cx="432" cy="1200"/>
            </a:xfrm>
            <a:prstGeom prst="line">
              <a:avLst/>
            </a:prstGeom>
            <a:noFill/>
            <a:ln w="9525">
              <a:solidFill>
                <a:srgbClr val="DA4426"/>
              </a:solidFill>
              <a:round/>
              <a:headEnd/>
              <a:tailEnd/>
            </a:ln>
          </p:spPr>
          <p:txBody>
            <a:bodyPr/>
            <a:lstStyle/>
            <a:p>
              <a:endParaRPr lang="th-TH"/>
            </a:p>
          </p:txBody>
        </p:sp>
      </p:grpSp>
      <p:sp>
        <p:nvSpPr>
          <p:cNvPr id="21" name="Rectangle 5"/>
          <p:cNvSpPr txBox="1">
            <a:spLocks noChangeArrowheads="1"/>
          </p:cNvSpPr>
          <p:nvPr/>
        </p:nvSpPr>
        <p:spPr>
          <a:xfrm>
            <a:off x="0" y="-24"/>
            <a:ext cx="9144000" cy="1570037"/>
          </a:xfrm>
          <a:prstGeom prst="rect">
            <a:avLst/>
          </a:prstGeom>
          <a:solidFill>
            <a:srgbClr val="08787F"/>
          </a:solidFill>
        </p:spPr>
        <p:txBody>
          <a:bodyPr vert="horz" lIns="91440" tIns="45720" rIns="91440" bIns="45720" rtlCol="0">
            <a:noAutofit/>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th-TH" sz="2400" b="1" i="0" u="none" strike="noStrike" kern="1200" cap="none" spc="0" normalizeH="0" baseline="0" noProof="0" dirty="0" smtClean="0">
              <a:ln>
                <a:noFill/>
              </a:ln>
              <a:solidFill>
                <a:schemeClr val="bg1"/>
              </a:solidFill>
              <a:effectLst/>
              <a:uLnTx/>
              <a:uFillTx/>
              <a:latin typeface="TH SarabunPSK" pitchFamily="34" charset="-34"/>
              <a:ea typeface="+mn-ea"/>
              <a:cs typeface="TH SarabunPSK" pitchFamily="34" charset="-34"/>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th-TH" sz="2400" b="1" i="0" u="none" strike="noStrike" kern="1200" cap="none" spc="0" normalizeH="0" baseline="0" noProof="0" dirty="0" smtClean="0">
                <a:ln>
                  <a:noFill/>
                </a:ln>
                <a:solidFill>
                  <a:schemeClr val="bg1"/>
                </a:solidFill>
                <a:effectLst/>
                <a:uLnTx/>
                <a:uFillTx/>
                <a:latin typeface="Tahoma" pitchFamily="34" charset="0"/>
                <a:ea typeface="+mn-ea"/>
                <a:cs typeface="Tahoma" pitchFamily="34" charset="0"/>
              </a:rPr>
              <a:t> </a:t>
            </a:r>
            <a:r>
              <a:rPr kumimoji="0" lang="en-US" sz="2400" b="1" i="0" u="none" strike="noStrike" kern="1200" cap="none" spc="0" normalizeH="0" baseline="0" noProof="0" dirty="0" smtClean="0">
                <a:ln>
                  <a:noFill/>
                </a:ln>
                <a:solidFill>
                  <a:schemeClr val="bg1"/>
                </a:solidFill>
                <a:effectLst/>
                <a:uLnTx/>
                <a:uFillTx/>
                <a:latin typeface="Tahoma" pitchFamily="34" charset="0"/>
                <a:ea typeface="+mn-ea"/>
                <a:cs typeface="Tahoma" pitchFamily="34" charset="0"/>
              </a:rPr>
              <a:t>Conducting the Short-term Practical Training Program </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Tahoma" pitchFamily="34" charset="0"/>
                <a:ea typeface="+mn-ea"/>
                <a:cs typeface="Tahoma" pitchFamily="34" charset="0"/>
              </a:rPr>
              <a:t>on Black Spot Treatment by </a:t>
            </a:r>
            <a:r>
              <a:rPr lang="en-US" sz="2400" b="1" dirty="0" smtClean="0">
                <a:solidFill>
                  <a:schemeClr val="bg1"/>
                </a:solidFill>
                <a:latin typeface="Tahoma" pitchFamily="34" charset="0"/>
                <a:cs typeface="Tahoma" pitchFamily="34" charset="0"/>
              </a:rPr>
              <a:t>Office of Traffic and Transport Policy and Planning (OTP), Ministry of Transport</a:t>
            </a:r>
            <a:endParaRPr kumimoji="0" lang="th-TH" sz="2400" b="1" i="0" u="none" strike="noStrike" kern="1200" cap="none" spc="0" normalizeH="0" baseline="0" noProof="0" dirty="0">
              <a:ln>
                <a:noFill/>
              </a:ln>
              <a:solidFill>
                <a:schemeClr val="bg1"/>
              </a:solidFill>
              <a:effectLst/>
              <a:uLnTx/>
              <a:uFillTx/>
              <a:latin typeface="Tahoma" pitchFamily="34" charset="0"/>
              <a:ea typeface="+mn-ea"/>
              <a:cs typeface="Tahoma" pitchFamily="34" charset="0"/>
            </a:endParaRPr>
          </a:p>
        </p:txBody>
      </p:sp>
      <p:pic>
        <p:nvPicPr>
          <p:cNvPr id="22" name="Picture 5" descr="E:\Black spot\BST 2557\รุ่นที่ 3 จ.สุพรรณบุรี\รูปถ่ายสุพรรณบุรี\IMG_115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t="2351" r="2687"/>
          <a:stretch>
            <a:fillRect/>
          </a:stretch>
        </p:blipFill>
        <p:spPr bwMode="auto">
          <a:xfrm>
            <a:off x="5000628" y="2357430"/>
            <a:ext cx="3929090" cy="296725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Black spot\BST 2557\รุ่นที่ 2 จ.อยุธยา\รูป จ.อยุธยา\DSCN691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27225" t="22652" r="20145" b="23029"/>
          <a:stretch>
            <a:fillRect/>
          </a:stretch>
        </p:blipFill>
        <p:spPr bwMode="auto">
          <a:xfrm>
            <a:off x="299368" y="2357430"/>
            <a:ext cx="3857652" cy="2986110"/>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5"/>
          <p:cNvSpPr txBox="1">
            <a:spLocks noChangeArrowheads="1"/>
          </p:cNvSpPr>
          <p:nvPr/>
        </p:nvSpPr>
        <p:spPr>
          <a:xfrm>
            <a:off x="-71470" y="5500726"/>
            <a:ext cx="9144000" cy="1142984"/>
          </a:xfrm>
          <a:prstGeom prst="rect">
            <a:avLst/>
          </a:prstGeom>
          <a:noFill/>
        </p:spPr>
        <p:txBody>
          <a:bodyPr vert="horz" lIns="91440" tIns="45720" rIns="91440" bIns="45720" rtlCol="0">
            <a:noAutofit/>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th-TH" sz="2400" b="1" i="0" u="none" strike="noStrike" kern="1200" cap="none" spc="0" normalizeH="0" baseline="0" noProof="0" dirty="0" smtClean="0">
              <a:ln>
                <a:noFill/>
              </a:ln>
              <a:effectLst/>
              <a:uLnTx/>
              <a:uFillTx/>
              <a:latin typeface="TH SarabunPSK" pitchFamily="34" charset="-34"/>
              <a:ea typeface="+mn-ea"/>
              <a:cs typeface="TH SarabunPSK" pitchFamily="34" charset="-34"/>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th-TH" sz="2400" b="1" i="0" u="none" strike="noStrike" kern="1200" cap="none" spc="0" normalizeH="0" baseline="0" noProof="0" dirty="0" smtClean="0">
                <a:ln>
                  <a:noFill/>
                </a:ln>
                <a:effectLst/>
                <a:uLnTx/>
                <a:uFillTx/>
                <a:latin typeface="Tahoma" pitchFamily="34" charset="0"/>
                <a:ea typeface="+mn-ea"/>
                <a:cs typeface="Tahoma" pitchFamily="34" charset="0"/>
              </a:rPr>
              <a:t> </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KKU </a:t>
            </a:r>
            <a:r>
              <a:rPr kumimoji="0" lang="en-US" sz="2400" b="1" i="0" u="none" strike="noStrike" kern="1200" cap="none" spc="0" normalizeH="0" baseline="0" noProof="0" dirty="0" err="1" smtClean="0">
                <a:ln>
                  <a:noFill/>
                </a:ln>
                <a:effectLst/>
                <a:uLnTx/>
                <a:uFillTx/>
                <a:latin typeface="Tahoma" pitchFamily="34" charset="0"/>
                <a:ea typeface="+mn-ea"/>
                <a:cs typeface="Tahoma" pitchFamily="34" charset="0"/>
              </a:rPr>
              <a:t>organised</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 </a:t>
            </a:r>
            <a:r>
              <a:rPr lang="en-US" sz="2400" b="1" dirty="0" smtClean="0">
                <a:latin typeface="Tahoma" pitchFamily="34" charset="0"/>
                <a:cs typeface="Tahoma" pitchFamily="34" charset="0"/>
              </a:rPr>
              <a:t>60</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 practical training </a:t>
            </a:r>
            <a:r>
              <a:rPr lang="en-US" sz="2400" b="1" dirty="0" smtClean="0">
                <a:latin typeface="Tahoma" pitchFamily="34" charset="0"/>
                <a:cs typeface="Tahoma" pitchFamily="34" charset="0"/>
              </a:rPr>
              <a:t>p</a:t>
            </a:r>
            <a:r>
              <a:rPr kumimoji="0" lang="en-US" sz="2400" b="1" i="0" u="none" strike="noStrike" kern="1200" cap="none" spc="0" normalizeH="0" baseline="0" noProof="0" dirty="0" err="1" smtClean="0">
                <a:ln>
                  <a:noFill/>
                </a:ln>
                <a:effectLst/>
                <a:uLnTx/>
                <a:uFillTx/>
                <a:latin typeface="Tahoma" pitchFamily="34" charset="0"/>
                <a:ea typeface="+mn-ea"/>
                <a:cs typeface="Tahoma" pitchFamily="34" charset="0"/>
              </a:rPr>
              <a:t>rogrammes</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 on </a:t>
            </a:r>
            <a:r>
              <a:rPr lang="en-US" sz="2400" b="1" dirty="0" smtClean="0">
                <a:latin typeface="Tahoma" pitchFamily="34" charset="0"/>
                <a:cs typeface="Tahoma" pitchFamily="34" charset="0"/>
              </a:rPr>
              <a:t>B</a:t>
            </a:r>
            <a:r>
              <a:rPr kumimoji="0" lang="en-US" sz="2400" b="1" i="0" u="none" strike="noStrike" kern="1200" cap="none" spc="0" normalizeH="0" baseline="0" noProof="0" dirty="0" smtClean="0">
                <a:ln>
                  <a:noFill/>
                </a:ln>
                <a:effectLst/>
                <a:uLnTx/>
                <a:uFillTx/>
                <a:latin typeface="Tahoma" pitchFamily="34" charset="0"/>
                <a:ea typeface="+mn-ea"/>
                <a:cs typeface="Tahoma" pitchFamily="34" charset="0"/>
              </a:rPr>
              <a:t>lack Spot Treatment curriculum for more than 3,500 participants during</a:t>
            </a:r>
            <a:r>
              <a:rPr kumimoji="0" lang="en-US" sz="2400" b="1" i="0" u="none" strike="noStrike" kern="1200" cap="none" spc="0" normalizeH="0" noProof="0" dirty="0" smtClean="0">
                <a:ln>
                  <a:noFill/>
                </a:ln>
                <a:effectLst/>
                <a:uLnTx/>
                <a:uFillTx/>
                <a:latin typeface="Tahoma" pitchFamily="34" charset="0"/>
                <a:ea typeface="+mn-ea"/>
                <a:cs typeface="Tahoma" pitchFamily="34" charset="0"/>
              </a:rPr>
              <a:t> 2009-2014.</a:t>
            </a:r>
            <a:endParaRPr kumimoji="0" lang="th-TH" sz="2400" b="1" i="0" u="none" strike="noStrike" kern="1200" cap="none" spc="0" normalizeH="0" baseline="0" noProof="0" dirty="0">
              <a:ln>
                <a:noFill/>
              </a:ln>
              <a:effectLst/>
              <a:uLnTx/>
              <a:uFillTx/>
              <a:latin typeface="Tahoma" pitchFamily="34" charset="0"/>
              <a:ea typeface="+mn-ea"/>
              <a:cs typeface="Tahom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th-TH" dirty="0"/>
          </a:p>
        </p:txBody>
      </p:sp>
      <p:sp>
        <p:nvSpPr>
          <p:cNvPr id="3" name="Subtitle 2"/>
          <p:cNvSpPr>
            <a:spLocks noGrp="1"/>
          </p:cNvSpPr>
          <p:nvPr>
            <p:ph type="subTitle" idx="1"/>
          </p:nvPr>
        </p:nvSpPr>
        <p:spPr/>
        <p:txBody>
          <a:bodyPr/>
          <a:lstStyle/>
          <a:p>
            <a:endParaRPr lang="th-TH"/>
          </a:p>
        </p:txBody>
      </p:sp>
      <p:pic>
        <p:nvPicPr>
          <p:cNvPr id="1027" name="Picture 3"/>
          <p:cNvPicPr>
            <a:picLocks noChangeAspect="1" noChangeArrowheads="1"/>
          </p:cNvPicPr>
          <p:nvPr/>
        </p:nvPicPr>
        <p:blipFill>
          <a:blip r:embed="rId2"/>
          <a:srcRect l="34041" t="9765" r="32467" b="4297"/>
          <a:stretch>
            <a:fillRect/>
          </a:stretch>
        </p:blipFill>
        <p:spPr bwMode="auto">
          <a:xfrm>
            <a:off x="2143108" y="-1"/>
            <a:ext cx="4786346" cy="6904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สี่เหลี่ยมผืนผ้า 12"/>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928934"/>
            <a:ext cx="9144000" cy="1200329"/>
          </a:xfrm>
          <a:prstGeom prst="rect">
            <a:avLst/>
          </a:prstGeom>
          <a:solidFill>
            <a:srgbClr val="0070C0"/>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dirty="0" smtClean="0">
                <a:solidFill>
                  <a:schemeClr val="bg1"/>
                </a:solidFill>
                <a:effectLst>
                  <a:outerShdw blurRad="38100" dist="38100" dir="2700000" algn="tl">
                    <a:srgbClr val="000000">
                      <a:alpha val="43137"/>
                    </a:srgbClr>
                  </a:outerShdw>
                </a:effectLst>
              </a:rPr>
              <a:t>UNIVERSITY COURSE CURRICULUM                 ON ROAD SAFETY</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ชื่อเรื่อง 1"/>
          <p:cNvSpPr>
            <a:spLocks noGrp="1"/>
          </p:cNvSpPr>
          <p:nvPr>
            <p:ph type="title"/>
          </p:nvPr>
        </p:nvSpPr>
        <p:spPr>
          <a:xfrm>
            <a:off x="34925" y="357166"/>
            <a:ext cx="9109075" cy="879475"/>
          </a:xfrm>
          <a:solidFill>
            <a:schemeClr val="accent6">
              <a:lumMod val="20000"/>
              <a:lumOff val="80000"/>
            </a:schemeClr>
          </a:solidFill>
        </p:spPr>
        <p:txBody>
          <a:bodyPr>
            <a:noAutofit/>
          </a:bodyPr>
          <a:lstStyle/>
          <a:p>
            <a:pPr algn="ctr"/>
            <a:r>
              <a:rPr lang="en-US" sz="2800" b="1" dirty="0" smtClean="0">
                <a:solidFill>
                  <a:srgbClr val="000000"/>
                </a:solidFill>
                <a:latin typeface="Arial Unicode MS" pitchFamily="34" charset="-128"/>
                <a:ea typeface="Arial Unicode MS" pitchFamily="34" charset="-128"/>
                <a:cs typeface="Arial Unicode MS" pitchFamily="34" charset="-128"/>
              </a:rPr>
              <a:t>A </a:t>
            </a:r>
            <a:r>
              <a:rPr lang="en-US" sz="2800" b="1" dirty="0" smtClean="0">
                <a:solidFill>
                  <a:srgbClr val="000000"/>
                </a:solidFill>
                <a:latin typeface="Arial Unicode MS" pitchFamily="34" charset="-128"/>
                <a:ea typeface="Arial Unicode MS" pitchFamily="34" charset="-128"/>
                <a:cs typeface="Arial Unicode MS" pitchFamily="34" charset="-128"/>
              </a:rPr>
              <a:t>Map </a:t>
            </a:r>
            <a:r>
              <a:rPr lang="en-US" sz="2800" b="1" dirty="0" smtClean="0">
                <a:solidFill>
                  <a:srgbClr val="000000"/>
                </a:solidFill>
                <a:latin typeface="Arial Unicode MS" pitchFamily="34" charset="-128"/>
                <a:ea typeface="Arial Unicode MS" pitchFamily="34" charset="-128"/>
                <a:cs typeface="Arial Unicode MS" pitchFamily="34" charset="-128"/>
              </a:rPr>
              <a:t>of the </a:t>
            </a:r>
            <a:r>
              <a:rPr lang="en-US" sz="2800" b="1" dirty="0" smtClean="0">
                <a:solidFill>
                  <a:srgbClr val="000000"/>
                </a:solidFill>
                <a:latin typeface="Arial Unicode MS" pitchFamily="34" charset="-128"/>
                <a:ea typeface="Arial Unicode MS" pitchFamily="34" charset="-128"/>
                <a:cs typeface="Arial Unicode MS" pitchFamily="34" charset="-128"/>
              </a:rPr>
              <a:t>Countries </a:t>
            </a:r>
            <a:r>
              <a:rPr lang="en-US" sz="2800" b="1" dirty="0" smtClean="0">
                <a:solidFill>
                  <a:srgbClr val="000000"/>
                </a:solidFill>
                <a:latin typeface="Arial Unicode MS" pitchFamily="34" charset="-128"/>
                <a:ea typeface="Arial Unicode MS" pitchFamily="34" charset="-128"/>
                <a:cs typeface="Arial Unicode MS" pitchFamily="34" charset="-128"/>
              </a:rPr>
              <a:t>with the </a:t>
            </a:r>
            <a:r>
              <a:rPr lang="en-US" sz="2800" b="1" dirty="0" smtClean="0">
                <a:solidFill>
                  <a:srgbClr val="000000"/>
                </a:solidFill>
                <a:latin typeface="Arial Unicode MS" pitchFamily="34" charset="-128"/>
                <a:ea typeface="Arial Unicode MS" pitchFamily="34" charset="-128"/>
                <a:cs typeface="Arial Unicode MS" pitchFamily="34" charset="-128"/>
              </a:rPr>
              <a:t>Most Dangerous Roads (based on WHO (2010) data)</a:t>
            </a:r>
            <a:endParaRPr lang="th-TH" sz="2800" b="1" dirty="0" smtClean="0">
              <a:solidFill>
                <a:srgbClr val="000000"/>
              </a:solidFill>
              <a:latin typeface="Arial Unicode MS" pitchFamily="34" charset="-128"/>
              <a:ea typeface="Arial Unicode MS" pitchFamily="34" charset="-128"/>
              <a:cs typeface="Arial Unicode MS" pitchFamily="34" charset="-128"/>
            </a:endParaRPr>
          </a:p>
        </p:txBody>
      </p:sp>
      <p:sp>
        <p:nvSpPr>
          <p:cNvPr id="49155" name="ตัวยึดเนื้อหา 2"/>
          <p:cNvSpPr>
            <a:spLocks noGrp="1"/>
          </p:cNvSpPr>
          <p:nvPr>
            <p:ph idx="1"/>
          </p:nvPr>
        </p:nvSpPr>
        <p:spPr>
          <a:xfrm>
            <a:off x="0" y="1628775"/>
            <a:ext cx="9144000" cy="5229225"/>
          </a:xfrm>
        </p:spPr>
        <p:txBody>
          <a:bodyPr/>
          <a:lstStyle/>
          <a:p>
            <a:endParaRPr lang="th-TH" dirty="0" smtClean="0"/>
          </a:p>
        </p:txBody>
      </p:sp>
      <p:pic>
        <p:nvPicPr>
          <p:cNvPr id="49156" name="Picture 1" descr="Click to enlarge. Data source: World Health Organization">
            <a:hlinkClick r:id="rId2"/>
          </p:cNvPr>
          <p:cNvPicPr>
            <a:picLocks noChangeAspect="1" noChangeArrowheads="1"/>
          </p:cNvPicPr>
          <p:nvPr/>
        </p:nvPicPr>
        <p:blipFill>
          <a:blip r:embed="rId3"/>
          <a:srcRect/>
          <a:stretch>
            <a:fillRect/>
          </a:stretch>
        </p:blipFill>
        <p:spPr bwMode="auto">
          <a:xfrm>
            <a:off x="0" y="1700213"/>
            <a:ext cx="9144000" cy="4524375"/>
          </a:xfrm>
          <a:prstGeom prst="rect">
            <a:avLst/>
          </a:prstGeom>
          <a:noFill/>
          <a:ln w="9525">
            <a:noFill/>
            <a:miter lim="800000"/>
            <a:headEnd/>
            <a:tailEnd/>
          </a:ln>
        </p:spPr>
      </p:pic>
      <p:sp>
        <p:nvSpPr>
          <p:cNvPr id="49157" name="TextBox 4"/>
          <p:cNvSpPr txBox="1">
            <a:spLocks noChangeArrowheads="1"/>
          </p:cNvSpPr>
          <p:nvPr/>
        </p:nvSpPr>
        <p:spPr bwMode="auto">
          <a:xfrm>
            <a:off x="6084888" y="6417254"/>
            <a:ext cx="2667974" cy="369332"/>
          </a:xfrm>
          <a:prstGeom prst="rect">
            <a:avLst/>
          </a:prstGeom>
          <a:noFill/>
          <a:ln w="9525">
            <a:noFill/>
            <a:miter lim="800000"/>
            <a:headEnd/>
            <a:tailEnd/>
          </a:ln>
        </p:spPr>
        <p:txBody>
          <a:bodyPr wrap="none">
            <a:spAutoFit/>
          </a:bodyPr>
          <a:lstStyle/>
          <a:p>
            <a:r>
              <a:rPr lang="en-US" sz="1800" dirty="0"/>
              <a:t>www.washingtonpost.com</a:t>
            </a:r>
            <a:endParaRPr lang="th-TH" sz="1800" dirty="0"/>
          </a:p>
        </p:txBody>
      </p:sp>
      <p:sp>
        <p:nvSpPr>
          <p:cNvPr id="6" name="ชื่อเรื่องรอง 5"/>
          <p:cNvSpPr txBox="1">
            <a:spLocks/>
          </p:cNvSpPr>
          <p:nvPr/>
        </p:nvSpPr>
        <p:spPr bwMode="auto">
          <a:xfrm>
            <a:off x="-2852704" y="6388162"/>
            <a:ext cx="676116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buNone/>
              <a:defRPr/>
            </a:pPr>
            <a:r>
              <a:rPr lang="en-US" sz="2000" b="1" i="1" dirty="0" smtClean="0"/>
              <a:t>Dr. </a:t>
            </a:r>
            <a:r>
              <a:rPr lang="en-US" sz="2000" b="1" i="1" dirty="0" err="1" smtClean="0"/>
              <a:t>Witaya</a:t>
            </a:r>
            <a:r>
              <a:rPr lang="en-US" sz="2000" b="1" i="1" dirty="0" smtClean="0"/>
              <a:t> </a:t>
            </a:r>
            <a:r>
              <a:rPr lang="en-US" sz="2000" b="1" i="1" dirty="0" err="1" smtClean="0"/>
              <a:t>Chadbunchachai</a:t>
            </a:r>
            <a:r>
              <a:rPr lang="en-US" sz="2000" b="1" i="1" dirty="0" smtClean="0"/>
              <a:t> (2013)</a:t>
            </a:r>
          </a:p>
          <a:p>
            <a:pPr eaLnBrk="1" fontAlgn="auto" hangingPunct="1">
              <a:spcAft>
                <a:spcPts val="0"/>
              </a:spcAft>
              <a:buNone/>
              <a:defRPr/>
            </a:pPr>
            <a:endParaRPr lang="th-TH" sz="2000" b="1" dirty="0"/>
          </a:p>
        </p:txBody>
      </p:sp>
      <p:sp>
        <p:nvSpPr>
          <p:cNvPr id="2" name="วงรี 1"/>
          <p:cNvSpPr/>
          <p:nvPr/>
        </p:nvSpPr>
        <p:spPr>
          <a:xfrm>
            <a:off x="6713538" y="3490913"/>
            <a:ext cx="806450" cy="720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57224" y="3439129"/>
            <a:ext cx="7772400" cy="1470025"/>
          </a:xfrm>
        </p:spPr>
        <p:txBody>
          <a:bodyPr>
            <a:noAutofit/>
          </a:bodyPr>
          <a:lstStyle/>
          <a:p>
            <a:pPr algn="l"/>
            <a:r>
              <a:rPr lang="en-US" sz="2800" b="1" dirty="0" smtClean="0">
                <a:solidFill>
                  <a:srgbClr val="FF0000"/>
                </a:solidFill>
                <a:effectLst>
                  <a:outerShdw blurRad="38100" dist="38100" dir="2700000" algn="tl">
                    <a:srgbClr val="000000">
                      <a:alpha val="43137"/>
                    </a:srgbClr>
                  </a:outerShdw>
                </a:effectLst>
              </a:rPr>
              <a:t>23 June</a:t>
            </a:r>
            <a:r>
              <a:rPr lang="en-US" sz="2400" dirty="0" smtClean="0"/>
              <a:t/>
            </a:r>
            <a:br>
              <a:rPr lang="en-US" sz="2400" dirty="0" smtClean="0"/>
            </a:br>
            <a:r>
              <a:rPr lang="en-US" sz="2400" b="1" i="1" dirty="0" err="1" smtClean="0">
                <a:effectLst>
                  <a:outerShdw blurRad="38100" dist="38100" dir="2700000" algn="tl">
                    <a:srgbClr val="000000">
                      <a:alpha val="43137"/>
                    </a:srgbClr>
                  </a:outerShdw>
                </a:effectLst>
              </a:rPr>
              <a:t>Pokhara</a:t>
            </a:r>
            <a:r>
              <a:rPr lang="en-US" sz="2400" b="1" i="1" dirty="0" smtClean="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rPr>
              <a:t>University</a:t>
            </a:r>
            <a:r>
              <a:rPr lang="en-US" sz="2400" dirty="0" smtClean="0"/>
              <a:t/>
            </a:r>
            <a:br>
              <a:rPr lang="en-US" sz="2400" dirty="0" smtClean="0"/>
            </a:br>
            <a:r>
              <a:rPr lang="en-US" sz="2400" dirty="0" smtClean="0"/>
              <a:t>Dr. Suresh </a:t>
            </a:r>
            <a:r>
              <a:rPr lang="en-US" sz="2400" dirty="0" err="1" smtClean="0"/>
              <a:t>Banstola</a:t>
            </a:r>
            <a:r>
              <a:rPr lang="en-US" sz="2400" dirty="0" smtClean="0"/>
              <a:t>, Dean – Faculty of Science and Technology</a:t>
            </a:r>
            <a:br>
              <a:rPr lang="en-US" sz="2400" dirty="0" smtClean="0"/>
            </a:br>
            <a:r>
              <a:rPr lang="en-US" sz="2400" dirty="0" smtClean="0"/>
              <a:t>Mr. </a:t>
            </a:r>
            <a:r>
              <a:rPr lang="en-US" sz="2400" dirty="0" err="1" smtClean="0"/>
              <a:t>Buddhi</a:t>
            </a:r>
            <a:r>
              <a:rPr lang="en-US" sz="2400" dirty="0" smtClean="0"/>
              <a:t> Raj Joshi, Director- Civil Engineering Department</a:t>
            </a:r>
            <a:br>
              <a:rPr lang="en-US" sz="2400" dirty="0" smtClean="0"/>
            </a:br>
            <a:r>
              <a:rPr lang="en-US" sz="2400" dirty="0" smtClean="0"/>
              <a:t> </a:t>
            </a:r>
            <a:br>
              <a:rPr lang="en-US" sz="2400" dirty="0" smtClean="0"/>
            </a:br>
            <a:r>
              <a:rPr lang="en-US" sz="2800" b="1" dirty="0" smtClean="0">
                <a:solidFill>
                  <a:srgbClr val="FF0000"/>
                </a:solidFill>
                <a:effectLst>
                  <a:outerShdw blurRad="38100" dist="38100" dir="2700000" algn="tl">
                    <a:srgbClr val="000000">
                      <a:alpha val="43137"/>
                    </a:srgbClr>
                  </a:outerShdw>
                </a:effectLst>
              </a:rPr>
              <a:t>24 June</a:t>
            </a:r>
            <a:r>
              <a:rPr lang="en-US" sz="2400" dirty="0" smtClean="0"/>
              <a:t/>
            </a:r>
            <a:br>
              <a:rPr lang="en-US" sz="2400" dirty="0" smtClean="0"/>
            </a:br>
            <a:r>
              <a:rPr lang="en-US" sz="2400" b="1" i="1" dirty="0" smtClean="0">
                <a:effectLst>
                  <a:outerShdw blurRad="38100" dist="38100" dir="2700000" algn="tl">
                    <a:srgbClr val="000000">
                      <a:alpha val="43137"/>
                    </a:srgbClr>
                  </a:outerShdw>
                </a:effectLst>
              </a:rPr>
              <a:t>Department of Roads (</a:t>
            </a:r>
            <a:r>
              <a:rPr lang="en-US" sz="2400" b="1" i="1" dirty="0" err="1" smtClean="0">
                <a:effectLst>
                  <a:outerShdw blurRad="38100" dist="38100" dir="2700000" algn="tl">
                    <a:srgbClr val="000000">
                      <a:alpha val="43137"/>
                    </a:srgbClr>
                  </a:outerShdw>
                </a:effectLst>
              </a:rPr>
              <a:t>DoR</a:t>
            </a:r>
            <a:r>
              <a:rPr lang="en-US" sz="2400" b="1" i="1" dirty="0" smtClean="0">
                <a:effectLst>
                  <a:outerShdw blurRad="38100" dist="38100" dir="2700000" algn="tl">
                    <a:srgbClr val="000000">
                      <a:alpha val="43137"/>
                    </a:srgbClr>
                  </a:outerShdw>
                </a:effectLst>
              </a:rPr>
              <a:t>)</a:t>
            </a:r>
            <a:r>
              <a:rPr lang="en-US" sz="2400" dirty="0" smtClean="0"/>
              <a:t/>
            </a:r>
            <a:br>
              <a:rPr lang="en-US" sz="2400" dirty="0" smtClean="0"/>
            </a:br>
            <a:r>
              <a:rPr lang="en-US" sz="2400" dirty="0" smtClean="0"/>
              <a:t>Mr. </a:t>
            </a:r>
            <a:r>
              <a:rPr lang="en-US" sz="2400" dirty="0" err="1" smtClean="0"/>
              <a:t>Sanjaya</a:t>
            </a:r>
            <a:r>
              <a:rPr lang="en-US" sz="2400" dirty="0" smtClean="0"/>
              <a:t> Kumar </a:t>
            </a:r>
            <a:r>
              <a:rPr lang="en-US" sz="2400" dirty="0" err="1" smtClean="0"/>
              <a:t>Shrestha</a:t>
            </a:r>
            <a:r>
              <a:rPr lang="en-US" sz="2400" dirty="0" smtClean="0"/>
              <a:t> – DDG</a:t>
            </a:r>
            <a:br>
              <a:rPr lang="en-US" sz="2400" dirty="0" smtClean="0"/>
            </a:br>
            <a:r>
              <a:rPr lang="en-US" sz="2400" dirty="0" smtClean="0"/>
              <a:t>Mr. </a:t>
            </a:r>
            <a:r>
              <a:rPr lang="en-US" sz="2400" dirty="0" err="1" smtClean="0"/>
              <a:t>Ajaya</a:t>
            </a:r>
            <a:r>
              <a:rPr lang="en-US" sz="2400" dirty="0" smtClean="0"/>
              <a:t> Kumar </a:t>
            </a:r>
            <a:r>
              <a:rPr lang="en-US" sz="2400" dirty="0" err="1" smtClean="0"/>
              <a:t>Mul</a:t>
            </a:r>
            <a:r>
              <a:rPr lang="en-US" sz="2400" dirty="0" smtClean="0"/>
              <a:t> – </a:t>
            </a:r>
            <a:r>
              <a:rPr lang="en-US" sz="2400" dirty="0" smtClean="0"/>
              <a:t>SDE</a:t>
            </a:r>
            <a:br>
              <a:rPr lang="en-US" sz="2400" dirty="0" smtClean="0"/>
            </a:br>
            <a:r>
              <a:rPr lang="en-US" sz="2400" dirty="0" smtClean="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rPr>
              <a:t>Nepal </a:t>
            </a:r>
            <a:r>
              <a:rPr lang="en-US" sz="2400" b="1" i="1" dirty="0" smtClean="0">
                <a:effectLst>
                  <a:outerShdw blurRad="38100" dist="38100" dir="2700000" algn="tl">
                    <a:srgbClr val="000000">
                      <a:alpha val="43137"/>
                    </a:srgbClr>
                  </a:outerShdw>
                </a:effectLst>
              </a:rPr>
              <a:t>Engineering College (NEC), </a:t>
            </a:r>
            <a:r>
              <a:rPr lang="en-US" sz="2400" b="1" i="1" dirty="0" err="1" smtClean="0">
                <a:effectLst>
                  <a:outerShdw blurRad="38100" dist="38100" dir="2700000" algn="tl">
                    <a:srgbClr val="000000">
                      <a:alpha val="43137"/>
                    </a:srgbClr>
                  </a:outerShdw>
                </a:effectLst>
              </a:rPr>
              <a:t>Pokhara</a:t>
            </a:r>
            <a:r>
              <a:rPr lang="en-US" sz="2400" b="1" i="1" dirty="0" smtClean="0">
                <a:effectLst>
                  <a:outerShdw blurRad="38100" dist="38100" dir="2700000" algn="tl">
                    <a:srgbClr val="000000">
                      <a:alpha val="43137"/>
                    </a:srgbClr>
                  </a:outerShdw>
                </a:effectLst>
              </a:rPr>
              <a:t> University</a:t>
            </a:r>
            <a:r>
              <a:rPr lang="en-US" sz="2400" dirty="0" smtClean="0"/>
              <a:t/>
            </a:r>
            <a:br>
              <a:rPr lang="en-US" sz="2400" dirty="0" smtClean="0"/>
            </a:br>
            <a:r>
              <a:rPr lang="en-US" sz="2400" dirty="0" smtClean="0"/>
              <a:t>Prof. Dr. Deepak </a:t>
            </a:r>
            <a:r>
              <a:rPr lang="en-US" sz="2400" dirty="0" err="1" smtClean="0"/>
              <a:t>Bhattarai</a:t>
            </a:r>
            <a:r>
              <a:rPr lang="en-US" sz="2400" dirty="0" smtClean="0"/>
              <a:t>, Founding Principal</a:t>
            </a:r>
            <a:br>
              <a:rPr lang="en-US" sz="2400" dirty="0" smtClean="0"/>
            </a:br>
            <a:r>
              <a:rPr lang="en-US" sz="2400" dirty="0" smtClean="0"/>
              <a:t>Prof. Dr. </a:t>
            </a:r>
            <a:r>
              <a:rPr lang="en-US" sz="2400" dirty="0" err="1" smtClean="0"/>
              <a:t>Khem</a:t>
            </a:r>
            <a:r>
              <a:rPr lang="en-US" sz="2400" dirty="0" smtClean="0"/>
              <a:t> Raj Sharma, Director, </a:t>
            </a:r>
            <a:r>
              <a:rPr lang="en-US" sz="2400" dirty="0" err="1" smtClean="0"/>
              <a:t>nec</a:t>
            </a:r>
            <a:r>
              <a:rPr lang="en-US" sz="2400" dirty="0" smtClean="0"/>
              <a:t> CPS, </a:t>
            </a:r>
            <a:r>
              <a:rPr lang="en-US" sz="2400" dirty="0" err="1" smtClean="0"/>
              <a:t>Balkhu</a:t>
            </a:r>
            <a:r>
              <a:rPr lang="en-US" sz="2400" dirty="0" smtClean="0"/>
              <a:t/>
            </a:r>
            <a:br>
              <a:rPr lang="en-US" sz="2400" dirty="0" smtClean="0"/>
            </a:br>
            <a:r>
              <a:rPr lang="en-US" sz="2400" dirty="0" smtClean="0"/>
              <a:t>Dr. </a:t>
            </a:r>
            <a:r>
              <a:rPr lang="en-US" sz="2400" dirty="0" err="1" smtClean="0"/>
              <a:t>Thusitha</a:t>
            </a:r>
            <a:r>
              <a:rPr lang="en-US" sz="2400" dirty="0" smtClean="0"/>
              <a:t> </a:t>
            </a:r>
            <a:r>
              <a:rPr lang="en-US" sz="2400" dirty="0" err="1" smtClean="0"/>
              <a:t>Chandani</a:t>
            </a:r>
            <a:r>
              <a:rPr lang="en-US" sz="2400" dirty="0" smtClean="0"/>
              <a:t> </a:t>
            </a:r>
            <a:r>
              <a:rPr lang="en-US" sz="2400" dirty="0" err="1" smtClean="0"/>
              <a:t>Shahi</a:t>
            </a:r>
            <a:r>
              <a:rPr lang="en-US" sz="2400" dirty="0" smtClean="0"/>
              <a:t>, Coordinator, TEAM</a:t>
            </a:r>
            <a:br>
              <a:rPr lang="en-US" sz="2400" dirty="0" smtClean="0"/>
            </a:br>
            <a:r>
              <a:rPr lang="en-US" sz="2400" dirty="0" smtClean="0"/>
              <a:t>Mr. </a:t>
            </a:r>
            <a:r>
              <a:rPr lang="en-US" sz="2400" dirty="0" err="1" smtClean="0"/>
              <a:t>Prabesh</a:t>
            </a:r>
            <a:r>
              <a:rPr lang="en-US" sz="2400" dirty="0" smtClean="0"/>
              <a:t> </a:t>
            </a:r>
            <a:r>
              <a:rPr lang="en-US" sz="2400" dirty="0" err="1" smtClean="0"/>
              <a:t>Prabesh</a:t>
            </a:r>
            <a:r>
              <a:rPr lang="en-US" sz="2400" dirty="0" smtClean="0"/>
              <a:t> </a:t>
            </a:r>
            <a:r>
              <a:rPr lang="en-US" sz="2400" dirty="0" err="1" smtClean="0"/>
              <a:t>Adhikari</a:t>
            </a:r>
            <a:r>
              <a:rPr lang="en-US" sz="2400" dirty="0" smtClean="0"/>
              <a:t>, Assistant Professor, TEAM</a:t>
            </a:r>
            <a:br>
              <a:rPr lang="en-US" sz="2400" dirty="0" smtClean="0"/>
            </a:br>
            <a:r>
              <a:rPr lang="en-US" sz="2400" dirty="0" smtClean="0"/>
              <a:t> </a:t>
            </a:r>
            <a:br>
              <a:rPr lang="en-US" sz="2400" dirty="0" smtClean="0"/>
            </a:br>
            <a:endParaRPr lang="th-TH" sz="2400" dirty="0"/>
          </a:p>
        </p:txBody>
      </p:sp>
      <p:sp>
        <p:nvSpPr>
          <p:cNvPr id="4" name="สี่เหลี่ยมผืนผ้า 15"/>
          <p:cNvSpPr/>
          <p:nvPr/>
        </p:nvSpPr>
        <p:spPr>
          <a:xfrm>
            <a:off x="0" y="0"/>
            <a:ext cx="9144000" cy="830997"/>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dirty="0" smtClean="0">
                <a:solidFill>
                  <a:schemeClr val="bg1"/>
                </a:solidFill>
                <a:effectLst>
                  <a:outerShdw blurRad="38100" dist="38100" dir="2700000" algn="tl">
                    <a:srgbClr val="000000">
                      <a:alpha val="43137"/>
                    </a:srgbClr>
                  </a:outerShdw>
                </a:effectLst>
              </a:rPr>
              <a:t>UNIVERSITY COURSE CURRICULUM ON ROAD SAFETY</a:t>
            </a:r>
          </a:p>
          <a:p>
            <a:pPr algn="ctr"/>
            <a:r>
              <a:rPr lang="en-US" sz="2400" b="1" dirty="0" smtClean="0">
                <a:solidFill>
                  <a:schemeClr val="bg1"/>
                </a:solidFill>
                <a:effectLst>
                  <a:outerShdw blurRad="38100" dist="38100" dir="2700000" algn="tl">
                    <a:srgbClr val="000000">
                      <a:alpha val="43137"/>
                    </a:srgbClr>
                  </a:outerShdw>
                </a:effectLst>
              </a:rPr>
              <a:t>(Meeting Academia and Government Officers)</a:t>
            </a:r>
            <a:endParaRPr lang="en-US" sz="2400" b="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a:xfrm>
            <a:off x="767688" y="2894065"/>
            <a:ext cx="7772400" cy="1470025"/>
          </a:xfrm>
        </p:spPr>
        <p:txBody>
          <a:bodyPr>
            <a:noAutofit/>
          </a:bodyPr>
          <a:lstStyle/>
          <a:p>
            <a:pPr algn="l"/>
            <a:r>
              <a:rPr lang="en-US" sz="2400" dirty="0" smtClean="0"/>
              <a:t/>
            </a:r>
            <a:br>
              <a:rPr lang="en-US" sz="2400" dirty="0" smtClean="0"/>
            </a:br>
            <a:r>
              <a:rPr lang="en-US" sz="2400" dirty="0" smtClean="0"/>
              <a:t/>
            </a:r>
            <a:br>
              <a:rPr lang="en-US" sz="2400" dirty="0" smtClean="0"/>
            </a:br>
            <a:r>
              <a:rPr lang="en-US" sz="2800" b="1" dirty="0" smtClean="0">
                <a:solidFill>
                  <a:srgbClr val="FF0000"/>
                </a:solidFill>
                <a:effectLst>
                  <a:outerShdw blurRad="38100" dist="38100" dir="2700000" algn="tl">
                    <a:srgbClr val="000000">
                      <a:alpha val="43137"/>
                    </a:srgbClr>
                  </a:outerShdw>
                </a:effectLst>
              </a:rPr>
              <a:t>24 </a:t>
            </a:r>
            <a:r>
              <a:rPr lang="en-US" sz="2800" b="1" dirty="0" smtClean="0">
                <a:solidFill>
                  <a:srgbClr val="FF0000"/>
                </a:solidFill>
                <a:effectLst>
                  <a:outerShdw blurRad="38100" dist="38100" dir="2700000" algn="tl">
                    <a:srgbClr val="000000">
                      <a:alpha val="43137"/>
                    </a:srgbClr>
                  </a:outerShdw>
                </a:effectLst>
              </a:rPr>
              <a:t>June </a:t>
            </a:r>
            <a:r>
              <a:rPr lang="en-US" sz="2400" dirty="0" smtClean="0"/>
              <a:t/>
            </a:r>
            <a:br>
              <a:rPr lang="en-US" sz="2400" dirty="0" smtClean="0"/>
            </a:br>
            <a:r>
              <a:rPr lang="en-US" sz="2400" b="1" i="1" dirty="0" smtClean="0">
                <a:effectLst>
                  <a:outerShdw blurRad="38100" dist="38100" dir="2700000" algn="tl">
                    <a:srgbClr val="000000">
                      <a:alpha val="43137"/>
                    </a:srgbClr>
                  </a:outerShdw>
                </a:effectLst>
              </a:rPr>
              <a:t>Institute of Engineering (</a:t>
            </a:r>
            <a:r>
              <a:rPr lang="en-US" sz="2400" b="1" i="1" dirty="0" err="1" smtClean="0">
                <a:effectLst>
                  <a:outerShdw blurRad="38100" dist="38100" dir="2700000" algn="tl">
                    <a:srgbClr val="000000">
                      <a:alpha val="43137"/>
                    </a:srgbClr>
                  </a:outerShdw>
                </a:effectLst>
              </a:rPr>
              <a:t>IoE</a:t>
            </a:r>
            <a:r>
              <a:rPr lang="en-US" sz="2400" b="1" i="1" dirty="0" smtClean="0">
                <a:effectLst>
                  <a:outerShdw blurRad="38100" dist="38100" dir="2700000" algn="tl">
                    <a:srgbClr val="000000">
                      <a:alpha val="43137"/>
                    </a:srgbClr>
                  </a:outerShdw>
                </a:effectLst>
              </a:rPr>
              <a:t>), </a:t>
            </a:r>
            <a:r>
              <a:rPr lang="en-US" sz="2400" b="1" i="1" dirty="0" err="1" smtClean="0">
                <a:effectLst>
                  <a:outerShdw blurRad="38100" dist="38100" dir="2700000" algn="tl">
                    <a:srgbClr val="000000">
                      <a:alpha val="43137"/>
                    </a:srgbClr>
                  </a:outerShdw>
                </a:effectLst>
              </a:rPr>
              <a:t>Tribhuvan</a:t>
            </a:r>
            <a:r>
              <a:rPr lang="en-US" sz="2400" b="1" i="1" dirty="0" smtClean="0">
                <a:effectLst>
                  <a:outerShdw blurRad="38100" dist="38100" dir="2700000" algn="tl">
                    <a:srgbClr val="000000">
                      <a:alpha val="43137"/>
                    </a:srgbClr>
                  </a:outerShdw>
                </a:effectLst>
              </a:rPr>
              <a:t> University</a:t>
            </a:r>
            <a:r>
              <a:rPr lang="en-US" sz="2400" dirty="0" smtClean="0"/>
              <a:t/>
            </a:r>
            <a:br>
              <a:rPr lang="en-US" sz="2400" dirty="0" smtClean="0"/>
            </a:br>
            <a:r>
              <a:rPr lang="en-US" sz="2400" dirty="0" smtClean="0"/>
              <a:t>Mr. Anil </a:t>
            </a:r>
            <a:r>
              <a:rPr lang="en-US" sz="2400" dirty="0" err="1" smtClean="0"/>
              <a:t>Marasini</a:t>
            </a:r>
            <a:r>
              <a:rPr lang="en-US" sz="2400" dirty="0" smtClean="0"/>
              <a:t>, Lecturer</a:t>
            </a:r>
            <a:br>
              <a:rPr lang="en-US" sz="2400" dirty="0" smtClean="0"/>
            </a:br>
            <a:r>
              <a:rPr lang="en-US" sz="2400" dirty="0" smtClean="0"/>
              <a:t>Mr. </a:t>
            </a:r>
            <a:r>
              <a:rPr lang="en-US" sz="2400" dirty="0" err="1" smtClean="0"/>
              <a:t>SubhashDhungel</a:t>
            </a:r>
            <a:r>
              <a:rPr lang="en-US" sz="2400" dirty="0" smtClean="0"/>
              <a:t>, Visiting Professor</a:t>
            </a:r>
            <a:br>
              <a:rPr lang="en-US" sz="2400" dirty="0" smtClean="0"/>
            </a:br>
            <a:r>
              <a:rPr lang="en-US" sz="2400" dirty="0" smtClean="0"/>
              <a:t> </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25 June</a:t>
            </a:r>
            <a:r>
              <a:rPr lang="en-US" sz="2400" dirty="0" smtClean="0"/>
              <a:t/>
            </a:r>
            <a:br>
              <a:rPr lang="en-US" sz="2400" dirty="0" smtClean="0"/>
            </a:br>
            <a:r>
              <a:rPr lang="en-US" sz="2400" b="1" dirty="0" smtClean="0">
                <a:effectLst>
                  <a:outerShdw blurRad="38100" dist="38100" dir="2700000" algn="tl">
                    <a:srgbClr val="000000">
                      <a:alpha val="43137"/>
                    </a:srgbClr>
                  </a:outerShdw>
                </a:effectLst>
              </a:rPr>
              <a:t>Department of Transport Management (DOTM)</a:t>
            </a:r>
            <a:r>
              <a:rPr lang="en-US" sz="2400" dirty="0" smtClean="0"/>
              <a:t/>
            </a:r>
            <a:br>
              <a:rPr lang="en-US" sz="2400" dirty="0" smtClean="0"/>
            </a:br>
            <a:r>
              <a:rPr lang="en-US" sz="2400" dirty="0" smtClean="0"/>
              <a:t>Mr. </a:t>
            </a:r>
            <a:r>
              <a:rPr lang="en-US" sz="2400" dirty="0" err="1" smtClean="0"/>
              <a:t>Kashi</a:t>
            </a:r>
            <a:r>
              <a:rPr lang="en-US" sz="2400" dirty="0" smtClean="0"/>
              <a:t> Raj </a:t>
            </a:r>
            <a:r>
              <a:rPr lang="en-US" sz="2400" dirty="0" err="1" smtClean="0"/>
              <a:t>Dahal</a:t>
            </a:r>
            <a:r>
              <a:rPr lang="en-US" sz="2400" dirty="0" smtClean="0"/>
              <a:t> – DG</a:t>
            </a:r>
            <a:br>
              <a:rPr lang="en-US" sz="2400" dirty="0" smtClean="0"/>
            </a:br>
            <a:r>
              <a:rPr lang="en-US" sz="2400" dirty="0" smtClean="0"/>
              <a:t>Mr. </a:t>
            </a:r>
            <a:r>
              <a:rPr lang="en-US" sz="2400" dirty="0" err="1" smtClean="0"/>
              <a:t>SharadAdhikari</a:t>
            </a:r>
            <a:r>
              <a:rPr lang="en-US" sz="2400" dirty="0" smtClean="0"/>
              <a:t> – Director – Technical</a:t>
            </a:r>
            <a:br>
              <a:rPr lang="en-US" sz="2400" dirty="0" smtClean="0"/>
            </a:br>
            <a:r>
              <a:rPr lang="en-US" sz="2400" dirty="0" smtClean="0"/>
              <a:t>Mr. </a:t>
            </a:r>
            <a:r>
              <a:rPr lang="en-US" sz="2400" dirty="0" err="1" smtClean="0"/>
              <a:t>Indra</a:t>
            </a:r>
            <a:r>
              <a:rPr lang="en-US" sz="2400" dirty="0" smtClean="0"/>
              <a:t> K. </a:t>
            </a:r>
            <a:r>
              <a:rPr lang="en-US" sz="2400" dirty="0" err="1" smtClean="0"/>
              <a:t>Thapaliya</a:t>
            </a:r>
            <a:r>
              <a:rPr lang="en-US" sz="2400" dirty="0" smtClean="0"/>
              <a:t> – Director – Administrative</a:t>
            </a:r>
            <a:br>
              <a:rPr lang="en-US" sz="2400" dirty="0" smtClean="0"/>
            </a:br>
            <a:r>
              <a:rPr lang="en-US" sz="2400" dirty="0" smtClean="0"/>
              <a:t>Dr. </a:t>
            </a:r>
            <a:r>
              <a:rPr lang="en-US" sz="2400" dirty="0" err="1" smtClean="0"/>
              <a:t>PadamShahi</a:t>
            </a:r>
            <a:r>
              <a:rPr lang="en-US" sz="2400" dirty="0" smtClean="0"/>
              <a:t> – Consultant – Nepal India Transit </a:t>
            </a:r>
            <a:r>
              <a:rPr lang="en-US" sz="2400" dirty="0" smtClean="0"/>
              <a:t>Project</a:t>
            </a:r>
            <a:br>
              <a:rPr lang="en-US" sz="2400" dirty="0" smtClean="0"/>
            </a:br>
            <a:r>
              <a:rPr lang="en-US" sz="2400" b="1" dirty="0" smtClean="0">
                <a:effectLst>
                  <a:outerShdw blurRad="38100" dist="38100" dir="2700000" algn="tl">
                    <a:srgbClr val="000000">
                      <a:alpha val="43137"/>
                    </a:srgbClr>
                  </a:outerShdw>
                </a:effectLst>
              </a:rPr>
              <a:t>Department </a:t>
            </a:r>
            <a:r>
              <a:rPr lang="en-US" sz="2400" b="1" dirty="0" smtClean="0">
                <a:effectLst>
                  <a:outerShdw blurRad="38100" dist="38100" dir="2700000" algn="tl">
                    <a:srgbClr val="000000">
                      <a:alpha val="43137"/>
                    </a:srgbClr>
                  </a:outerShdw>
                </a:effectLst>
              </a:rPr>
              <a:t>of Local Infrastructure and Local Roads (DOLIDAR)</a:t>
            </a:r>
            <a:r>
              <a:rPr lang="en-US" sz="2400" dirty="0" smtClean="0"/>
              <a:t/>
            </a:r>
            <a:br>
              <a:rPr lang="en-US" sz="2400" dirty="0" smtClean="0"/>
            </a:br>
            <a:r>
              <a:rPr lang="en-US" sz="2400" dirty="0" smtClean="0"/>
              <a:t>Mr. </a:t>
            </a:r>
            <a:r>
              <a:rPr lang="en-US" sz="2400" dirty="0" err="1" smtClean="0"/>
              <a:t>Jeewan</a:t>
            </a:r>
            <a:r>
              <a:rPr lang="en-US" sz="2400" dirty="0" smtClean="0"/>
              <a:t> Kumar </a:t>
            </a:r>
            <a:r>
              <a:rPr lang="en-US" sz="2400" dirty="0" err="1" smtClean="0"/>
              <a:t>Shrestha</a:t>
            </a:r>
            <a:r>
              <a:rPr lang="en-US" sz="2400" dirty="0" smtClean="0"/>
              <a:t> – Director General </a:t>
            </a:r>
            <a:br>
              <a:rPr lang="en-US" sz="2400" dirty="0" smtClean="0"/>
            </a:br>
            <a:r>
              <a:rPr lang="en-US" sz="2400" dirty="0" smtClean="0"/>
              <a:t>Mr. Ram Chandra </a:t>
            </a:r>
            <a:r>
              <a:rPr lang="en-US" sz="2400" dirty="0" err="1" smtClean="0"/>
              <a:t>Shrestha</a:t>
            </a:r>
            <a:r>
              <a:rPr lang="en-US" sz="2400" dirty="0" smtClean="0"/>
              <a:t> – Deputy Director General</a:t>
            </a:r>
            <a:br>
              <a:rPr lang="en-US" sz="2400" dirty="0" smtClean="0"/>
            </a:br>
            <a:r>
              <a:rPr lang="en-US" sz="2400" dirty="0" smtClean="0"/>
              <a:t>Mr. </a:t>
            </a:r>
            <a:r>
              <a:rPr lang="en-US" sz="2400" dirty="0" err="1" smtClean="0"/>
              <a:t>Ganga</a:t>
            </a:r>
            <a:r>
              <a:rPr lang="en-US" sz="2400" dirty="0" smtClean="0"/>
              <a:t> B. </a:t>
            </a:r>
            <a:r>
              <a:rPr lang="en-US" sz="2400" dirty="0" err="1" smtClean="0"/>
              <a:t>Basnet</a:t>
            </a:r>
            <a:r>
              <a:rPr lang="en-US" sz="2400" dirty="0" smtClean="0"/>
              <a:t> – Senior Divisional Engineer</a:t>
            </a:r>
            <a:br>
              <a:rPr lang="en-US" sz="2400" dirty="0" smtClean="0"/>
            </a:br>
            <a:endParaRPr lang="th-TH" sz="2400" dirty="0"/>
          </a:p>
        </p:txBody>
      </p:sp>
      <p:sp>
        <p:nvSpPr>
          <p:cNvPr id="5" name="สี่เหลี่ยมผืนผ้า 15"/>
          <p:cNvSpPr/>
          <p:nvPr/>
        </p:nvSpPr>
        <p:spPr>
          <a:xfrm>
            <a:off x="0" y="0"/>
            <a:ext cx="9144000" cy="830997"/>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dirty="0" smtClean="0">
                <a:solidFill>
                  <a:schemeClr val="bg1"/>
                </a:solidFill>
                <a:effectLst>
                  <a:outerShdw blurRad="38100" dist="38100" dir="2700000" algn="tl">
                    <a:srgbClr val="000000">
                      <a:alpha val="43137"/>
                    </a:srgbClr>
                  </a:outerShdw>
                </a:effectLst>
              </a:rPr>
              <a:t>UNIVERSITY COURSE CURRICULUM ON ROAD SAFETY</a:t>
            </a:r>
          </a:p>
          <a:p>
            <a:pPr algn="ctr"/>
            <a:r>
              <a:rPr lang="en-US" sz="2400" b="1" dirty="0" smtClean="0">
                <a:solidFill>
                  <a:schemeClr val="bg1"/>
                </a:solidFill>
                <a:effectLst>
                  <a:outerShdw blurRad="38100" dist="38100" dir="2700000" algn="tl">
                    <a:srgbClr val="000000">
                      <a:alpha val="43137"/>
                    </a:srgbClr>
                  </a:outerShdw>
                </a:effectLst>
              </a:rPr>
              <a:t>(Meeting Academia and Government Officers)</a:t>
            </a:r>
            <a:endParaRPr lang="en-US" sz="2400" b="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ตาราง 5"/>
          <p:cNvGraphicFramePr>
            <a:graphicFrameLocks noGrp="1"/>
          </p:cNvGraphicFramePr>
          <p:nvPr>
            <p:extLst>
              <p:ext uri="{D42A27DB-BD31-4B8C-83A1-F6EECF244321}">
                <p14:modId xmlns:p14="http://schemas.microsoft.com/office/powerpoint/2010/main" xmlns="" val="2828793156"/>
              </p:ext>
            </p:extLst>
          </p:nvPr>
        </p:nvGraphicFramePr>
        <p:xfrm>
          <a:off x="-1" y="703906"/>
          <a:ext cx="9144001" cy="3017520"/>
        </p:xfrm>
        <a:graphic>
          <a:graphicData uri="http://schemas.openxmlformats.org/drawingml/2006/table">
            <a:tbl>
              <a:tblPr firstRow="1" bandRow="1">
                <a:tableStyleId>{5940675A-B579-460E-94D1-54222C63F5DA}</a:tableStyleId>
              </a:tblPr>
              <a:tblGrid>
                <a:gridCol w="1443270"/>
                <a:gridCol w="2800266"/>
                <a:gridCol w="4900465"/>
              </a:tblGrid>
              <a:tr h="230224">
                <a:tc>
                  <a:txBody>
                    <a:bodyPr/>
                    <a:lstStyle/>
                    <a:p>
                      <a:pPr algn="ctr">
                        <a:lnSpc>
                          <a:spcPct val="100000"/>
                        </a:lnSpc>
                      </a:pPr>
                      <a:r>
                        <a:rPr lang="en-US" sz="2400" b="1" dirty="0" smtClean="0">
                          <a:effectLst>
                            <a:outerShdw blurRad="38100" dist="38100" dir="2700000" algn="tl">
                              <a:srgbClr val="000000">
                                <a:alpha val="43137"/>
                              </a:srgbClr>
                            </a:outerShdw>
                          </a:effectLst>
                          <a:latin typeface="TH SarabunPSK" pitchFamily="34" charset="-34"/>
                          <a:cs typeface="TH SarabunPSK" pitchFamily="34" charset="-34"/>
                        </a:rPr>
                        <a:t>University</a:t>
                      </a:r>
                      <a:endParaRPr lang="en-US" sz="2400" b="1"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endParaRPr>
                    </a:p>
                  </a:txBody>
                  <a:tcPr>
                    <a:solidFill>
                      <a:schemeClr val="accent3">
                        <a:lumMod val="40000"/>
                        <a:lumOff val="60000"/>
                      </a:schemeClr>
                    </a:solidFill>
                  </a:tcPr>
                </a:tc>
                <a:tc gridSpan="2">
                  <a:txBody>
                    <a:bodyPr/>
                    <a:lstStyle/>
                    <a:p>
                      <a:pPr algn="ctr">
                        <a:lnSpc>
                          <a:spcPct val="100000"/>
                        </a:lnSpc>
                      </a:pPr>
                      <a:r>
                        <a:rPr lang="en-US" sz="2400" b="1" kern="1200" dirty="0" smtClean="0">
                          <a:effectLst>
                            <a:outerShdw blurRad="38100" dist="38100" dir="2700000" algn="tl">
                              <a:srgbClr val="000000">
                                <a:alpha val="43137"/>
                              </a:srgbClr>
                            </a:outerShdw>
                          </a:effectLst>
                          <a:latin typeface="TH SarabunPSK" pitchFamily="34" charset="-34"/>
                          <a:cs typeface="TH SarabunPSK" pitchFamily="34" charset="-34"/>
                        </a:rPr>
                        <a:t>Institute of Engineering, </a:t>
                      </a:r>
                      <a:r>
                        <a:rPr lang="en-US" sz="2400" b="1" kern="1200" dirty="0" err="1" smtClean="0">
                          <a:effectLst>
                            <a:outerShdw blurRad="38100" dist="38100" dir="2700000" algn="tl">
                              <a:srgbClr val="000000">
                                <a:alpha val="43137"/>
                              </a:srgbClr>
                            </a:outerShdw>
                          </a:effectLst>
                          <a:latin typeface="TH SarabunPSK" pitchFamily="34" charset="-34"/>
                          <a:cs typeface="TH SarabunPSK" pitchFamily="34" charset="-34"/>
                        </a:rPr>
                        <a:t>Tribhuvan</a:t>
                      </a:r>
                      <a:r>
                        <a:rPr lang="en-US" sz="2400" b="1" kern="1200" dirty="0" smtClean="0">
                          <a:effectLst>
                            <a:outerShdw blurRad="38100" dist="38100" dir="2700000" algn="tl">
                              <a:srgbClr val="000000">
                                <a:alpha val="43137"/>
                              </a:srgbClr>
                            </a:outerShdw>
                          </a:effectLst>
                          <a:latin typeface="TH SarabunPSK" pitchFamily="34" charset="-34"/>
                          <a:cs typeface="TH SarabunPSK" pitchFamily="34" charset="-34"/>
                        </a:rPr>
                        <a:t> University, Nepal</a:t>
                      </a:r>
                      <a:endParaRPr lang="en-US" sz="2400" b="1" kern="1200" dirty="0" smtClean="0">
                        <a:solidFill>
                          <a:srgbClr val="FFFF00"/>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solidFill>
                      <a:schemeClr val="accent3">
                        <a:lumMod val="40000"/>
                        <a:lumOff val="60000"/>
                      </a:schemeClr>
                    </a:solidFill>
                  </a:tcPr>
                </a:tc>
                <a:tc hMerge="1">
                  <a:txBody>
                    <a:bodyPr/>
                    <a:lstStyle/>
                    <a:p>
                      <a:endParaRPr lang="en-US"/>
                    </a:p>
                  </a:txBody>
                  <a:tcPr/>
                </a:tc>
              </a:tr>
              <a:tr h="230224">
                <a:tc rowSpan="2">
                  <a:txBody>
                    <a:bodyPr/>
                    <a:lstStyle/>
                    <a:p>
                      <a:pPr algn="ctr">
                        <a:lnSpc>
                          <a:spcPct val="100000"/>
                        </a:lnSpc>
                      </a:pPr>
                      <a:r>
                        <a:rPr lang="en-US" sz="2400" b="1" dirty="0" smtClean="0">
                          <a:effectLst>
                            <a:outerShdw blurRad="38100" dist="38100" dir="2700000" algn="tl">
                              <a:srgbClr val="000000">
                                <a:alpha val="43137"/>
                              </a:srgbClr>
                            </a:outerShdw>
                          </a:effectLst>
                          <a:latin typeface="TH SarabunPSK" pitchFamily="34" charset="-34"/>
                          <a:cs typeface="TH SarabunPSK" pitchFamily="34" charset="-34"/>
                        </a:rPr>
                        <a:t>Program</a:t>
                      </a:r>
                      <a:endParaRPr lang="en-US" sz="2400" b="1" dirty="0">
                        <a:effectLst>
                          <a:outerShdw blurRad="38100" dist="38100" dir="2700000" algn="tl">
                            <a:srgbClr val="000000">
                              <a:alpha val="43137"/>
                            </a:srgbClr>
                          </a:outerShdw>
                        </a:effectLst>
                        <a:latin typeface="TH SarabunPSK" pitchFamily="34" charset="-34"/>
                        <a:cs typeface="TH SarabunPSK" pitchFamily="34" charset="-34"/>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Bachelor of Engineering Program in Civil Engineering</a:t>
                      </a:r>
                      <a:endParaRPr lang="en-US" sz="24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hMerge="1">
                  <a:txBody>
                    <a:bodyPr/>
                    <a:lstStyle/>
                    <a:p>
                      <a:endParaRPr lang="en-US"/>
                    </a:p>
                  </a:txBody>
                  <a:tcPr/>
                </a:tc>
              </a:tr>
              <a:tr h="230224">
                <a:tc vMerge="1">
                  <a:txBody>
                    <a:bodyPr/>
                    <a:lstStyle/>
                    <a:p>
                      <a:pPr>
                        <a:lnSpc>
                          <a:spcPct val="100000"/>
                        </a:lnSpc>
                      </a:pPr>
                      <a:endParaRPr lang="en-US" sz="2800" b="1" dirty="0">
                        <a:latin typeface="TH SarabunPSK" pitchFamily="34" charset="-34"/>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latin typeface="TH SarabunPSK" pitchFamily="34" charset="-34"/>
                          <a:cs typeface="TH SarabunPSK" pitchFamily="34" charset="-34"/>
                        </a:rPr>
                        <a:t>Course</a:t>
                      </a:r>
                      <a:endParaRPr lang="en-US" sz="2400" b="1" kern="1200" baseline="0" dirty="0" smtClean="0">
                        <a:solidFill>
                          <a:schemeClr val="dk1"/>
                        </a:solidFill>
                        <a:latin typeface="TH SarabunPSK" pitchFamily="34" charset="-34"/>
                        <a:ea typeface="+mn-ea"/>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latin typeface="TH SarabunPSK" pitchFamily="34" charset="-34"/>
                          <a:cs typeface="TH SarabunPSK" pitchFamily="34" charset="-34"/>
                        </a:rPr>
                        <a:t>Couse Description</a:t>
                      </a:r>
                      <a:endParaRPr lang="en-US" sz="2400" b="1" kern="1200" baseline="0" dirty="0" smtClean="0">
                        <a:solidFill>
                          <a:schemeClr val="dk1"/>
                        </a:solidFill>
                        <a:latin typeface="TH SarabunPSK" pitchFamily="34" charset="-34"/>
                        <a:ea typeface="+mn-ea"/>
                        <a:cs typeface="TH SarabunPSK" pitchFamily="34" charset="-34"/>
                      </a:endParaRPr>
                    </a:p>
                  </a:txBody>
                  <a:tcPr/>
                </a:tc>
              </a:tr>
              <a:tr h="419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Core course</a:t>
                      </a:r>
                      <a:endParaRPr lang="en-US" sz="24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effectLst/>
                          <a:latin typeface="TH SarabunPSK" pitchFamily="34" charset="-34"/>
                          <a:ea typeface="+mn-ea"/>
                          <a:cs typeface="TH SarabunPSK" pitchFamily="34" charset="-34"/>
                        </a:rPr>
                        <a:t>Transportation Engineering II</a:t>
                      </a:r>
                    </a:p>
                  </a:txBody>
                  <a:tcPr/>
                </a:tc>
                <a:tc>
                  <a:txBody>
                    <a:bodyPr/>
                    <a:lstStyle/>
                    <a:p>
                      <a:pPr>
                        <a:lnSpc>
                          <a:spcPct val="100000"/>
                        </a:lnSpc>
                      </a:pPr>
                      <a:r>
                        <a:rPr lang="en-US" sz="2000" b="1" i="1" kern="1200" dirty="0" smtClean="0">
                          <a:solidFill>
                            <a:schemeClr val="tx1"/>
                          </a:solidFill>
                          <a:effectLst/>
                          <a:latin typeface="TH SarabunPSK" pitchFamily="34" charset="-34"/>
                          <a:ea typeface="+mn-ea"/>
                          <a:cs typeface="TH SarabunPSK" pitchFamily="34" charset="-34"/>
                        </a:rPr>
                        <a:t>Accident Studies</a:t>
                      </a:r>
                    </a:p>
                  </a:txBody>
                  <a:tcPr/>
                </a:tc>
              </a:tr>
              <a:tr h="6754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Elective course</a:t>
                      </a:r>
                      <a:endParaRPr lang="en-US" sz="24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latin typeface="TH SarabunPSK" pitchFamily="34" charset="-34"/>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i="1" kern="1200" dirty="0" smtClean="0">
                        <a:solidFill>
                          <a:schemeClr val="tx1"/>
                        </a:solidFill>
                        <a:effectLst/>
                        <a:latin typeface="TH SarabunPSK" pitchFamily="34" charset="-34"/>
                        <a:ea typeface="+mn-ea"/>
                        <a:cs typeface="TH SarabunPSK" pitchFamily="34" charset="-34"/>
                      </a:endParaRPr>
                    </a:p>
                  </a:txBody>
                  <a:tcPr/>
                </a:tc>
              </a:tr>
            </a:tbl>
          </a:graphicData>
        </a:graphic>
      </p:graphicFrame>
      <p:sp>
        <p:nvSpPr>
          <p:cNvPr id="4" name="สี่เหลี่ยมผืนผ้า 15"/>
          <p:cNvSpPr/>
          <p:nvPr/>
        </p:nvSpPr>
        <p:spPr>
          <a:xfrm>
            <a:off x="0" y="0"/>
            <a:ext cx="9144000" cy="646331"/>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00000"/>
              </a:lnSpc>
            </a:pP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Institute of Engineering, </a:t>
            </a:r>
            <a:r>
              <a:rPr lang="en-US" sz="36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Tribhuvan</a:t>
            </a: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University, Nepal</a:t>
            </a:r>
          </a:p>
        </p:txBody>
      </p:sp>
    </p:spTree>
    <p:extLst>
      <p:ext uri="{BB962C8B-B14F-4D97-AF65-F5344CB8AC3E}">
        <p14:creationId xmlns:p14="http://schemas.microsoft.com/office/powerpoint/2010/main" xmlns="" val="115288409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าราง 5"/>
          <p:cNvGraphicFramePr>
            <a:graphicFrameLocks noGrp="1"/>
          </p:cNvGraphicFramePr>
          <p:nvPr>
            <p:extLst>
              <p:ext uri="{D42A27DB-BD31-4B8C-83A1-F6EECF244321}">
                <p14:modId xmlns:p14="http://schemas.microsoft.com/office/powerpoint/2010/main" xmlns="" val="1085338306"/>
              </p:ext>
            </p:extLst>
          </p:nvPr>
        </p:nvGraphicFramePr>
        <p:xfrm>
          <a:off x="0" y="658141"/>
          <a:ext cx="9144001" cy="6199883"/>
        </p:xfrm>
        <a:graphic>
          <a:graphicData uri="http://schemas.openxmlformats.org/drawingml/2006/table">
            <a:tbl>
              <a:tblPr firstRow="1" bandRow="1">
                <a:tableStyleId>{5940675A-B579-460E-94D1-54222C63F5DA}</a:tableStyleId>
              </a:tblPr>
              <a:tblGrid>
                <a:gridCol w="1785918"/>
                <a:gridCol w="1857388"/>
                <a:gridCol w="5500695"/>
              </a:tblGrid>
              <a:tr h="391265">
                <a:tc>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University</a:t>
                      </a:r>
                      <a:endParaRPr lang="en-US" sz="2800" b="1"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endParaRPr>
                    </a:p>
                  </a:txBody>
                  <a:tcPr>
                    <a:solidFill>
                      <a:schemeClr val="accent3">
                        <a:lumMod val="40000"/>
                        <a:lumOff val="60000"/>
                      </a:schemeClr>
                    </a:solidFill>
                  </a:tcPr>
                </a:tc>
                <a:tc gridSpan="2">
                  <a:txBody>
                    <a:bodyPr/>
                    <a:lstStyle/>
                    <a:p>
                      <a:pPr algn="ctr">
                        <a:lnSpc>
                          <a:spcPct val="100000"/>
                        </a:lnSpc>
                      </a:pP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Institute of Engineering, </a:t>
                      </a:r>
                      <a:r>
                        <a:rPr lang="en-US" sz="2800" b="1" kern="1200" dirty="0" err="1" smtClean="0">
                          <a:effectLst>
                            <a:outerShdw blurRad="38100" dist="38100" dir="2700000" algn="tl">
                              <a:srgbClr val="000000">
                                <a:alpha val="43137"/>
                              </a:srgbClr>
                            </a:outerShdw>
                          </a:effectLst>
                          <a:latin typeface="TH SarabunPSK" pitchFamily="34" charset="-34"/>
                          <a:cs typeface="TH SarabunPSK" pitchFamily="34" charset="-34"/>
                        </a:rPr>
                        <a:t>Tribhuvan</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 University, Nepal</a:t>
                      </a:r>
                      <a:endParaRPr lang="en-US" sz="2800" b="1" kern="1200" dirty="0" smtClean="0">
                        <a:solidFill>
                          <a:srgbClr val="FFFF00"/>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solidFill>
                      <a:schemeClr val="accent3">
                        <a:lumMod val="40000"/>
                        <a:lumOff val="60000"/>
                      </a:schemeClr>
                    </a:solidFill>
                  </a:tcPr>
                </a:tc>
                <a:tc hMerge="1">
                  <a:txBody>
                    <a:bodyPr/>
                    <a:lstStyle/>
                    <a:p>
                      <a:endParaRPr lang="en-US"/>
                    </a:p>
                  </a:txBody>
                  <a:tcPr/>
                </a:tc>
              </a:tr>
              <a:tr h="391265">
                <a:tc rowSpan="2">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Program</a:t>
                      </a:r>
                      <a:endParaRPr lang="en-US" sz="2800" b="1" dirty="0">
                        <a:effectLst>
                          <a:outerShdw blurRad="38100" dist="38100" dir="2700000" algn="tl">
                            <a:srgbClr val="000000">
                              <a:alpha val="43137"/>
                            </a:srgbClr>
                          </a:outerShdw>
                        </a:effectLst>
                        <a:latin typeface="TH SarabunPSK" pitchFamily="34" charset="-34"/>
                        <a:cs typeface="TH SarabunPSK" pitchFamily="34" charset="-34"/>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Master of Engineering Program in Civil Engineering</a:t>
                      </a:r>
                      <a:endParaRPr lang="en-US" sz="2800" b="1" kern="1200" baseline="0" dirty="0" smtClean="0">
                        <a:solidFill>
                          <a:schemeClr val="dk1"/>
                        </a:solidFill>
                        <a:latin typeface="TH SarabunPSK" pitchFamily="34" charset="-34"/>
                        <a:ea typeface="+mn-ea"/>
                        <a:cs typeface="TH SarabunPSK" pitchFamily="34" charset="-34"/>
                      </a:endParaRPr>
                    </a:p>
                  </a:txBody>
                  <a:tcPr/>
                </a:tc>
                <a:tc hMerge="1">
                  <a:txBody>
                    <a:bodyPr/>
                    <a:lstStyle/>
                    <a:p>
                      <a:endParaRPr lang="en-US"/>
                    </a:p>
                  </a:txBody>
                  <a:tcPr/>
                </a:tc>
              </a:tr>
              <a:tr h="0">
                <a:tc vMerge="1">
                  <a:txBody>
                    <a:bodyPr/>
                    <a:lstStyle/>
                    <a:p>
                      <a:pPr>
                        <a:lnSpc>
                          <a:spcPct val="100000"/>
                        </a:lnSpc>
                      </a:pPr>
                      <a:endParaRPr lang="en-US" sz="2800" b="1" dirty="0">
                        <a:latin typeface="TH SarabunPSK" pitchFamily="34" charset="-34"/>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Course</a:t>
                      </a:r>
                      <a:endParaRPr lang="en-US" sz="2800" b="1" kern="1200" baseline="0" dirty="0" smtClean="0">
                        <a:solidFill>
                          <a:schemeClr val="dk1"/>
                        </a:solidFill>
                        <a:latin typeface="TH SarabunPSK" pitchFamily="34" charset="-34"/>
                        <a:ea typeface="+mn-ea"/>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Couse Description</a:t>
                      </a:r>
                      <a:endParaRPr lang="en-US" sz="2800" b="1" kern="1200" baseline="0" dirty="0" smtClean="0">
                        <a:solidFill>
                          <a:schemeClr val="dk1"/>
                        </a:solidFill>
                        <a:latin typeface="TH SarabunPSK" pitchFamily="34" charset="-34"/>
                        <a:ea typeface="+mn-ea"/>
                        <a:cs typeface="TH SarabunPSK" pitchFamily="34" charset="-34"/>
                      </a:endParaRPr>
                    </a:p>
                  </a:txBody>
                  <a:tcPr/>
                </a:tc>
              </a:tr>
              <a:tr h="7134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Core course</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latin typeface="TH SarabunPSK" pitchFamily="34" charset="-34"/>
                          <a:ea typeface="+mn-ea"/>
                          <a:cs typeface="TH SarabunPSK" pitchFamily="34" charset="-34"/>
                        </a:rPr>
                        <a:t>-</a:t>
                      </a:r>
                    </a:p>
                  </a:txBody>
                  <a:tcPr/>
                </a:tc>
                <a:tc>
                  <a:txBody>
                    <a:bodyPr/>
                    <a:lstStyle/>
                    <a:p>
                      <a:pPr>
                        <a:lnSpc>
                          <a:spcPct val="100000"/>
                        </a:lnSpc>
                      </a:pPr>
                      <a:r>
                        <a:rPr lang="en-US" sz="2400" b="1" i="1" kern="1200" smtClean="0">
                          <a:solidFill>
                            <a:schemeClr val="tx1"/>
                          </a:solidFill>
                          <a:effectLst/>
                          <a:latin typeface="TH SarabunPSK" pitchFamily="34" charset="-34"/>
                          <a:ea typeface="+mn-ea"/>
                          <a:cs typeface="TH SarabunPSK" pitchFamily="34" charset="-34"/>
                        </a:rPr>
                        <a:t>-</a:t>
                      </a:r>
                      <a:endParaRPr lang="en-US" sz="2400" b="1" i="1" kern="1200" dirty="0" smtClean="0">
                        <a:solidFill>
                          <a:schemeClr val="tx1"/>
                        </a:solidFill>
                        <a:effectLst/>
                        <a:latin typeface="TH SarabunPSK" pitchFamily="34" charset="-34"/>
                        <a:ea typeface="+mn-ea"/>
                        <a:cs typeface="TH SarabunPSK" pitchFamily="34" charset="-34"/>
                      </a:endParaRPr>
                    </a:p>
                  </a:txBody>
                  <a:tcPr/>
                </a:tc>
              </a:tr>
              <a:tr h="3613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Elective course</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outerShdw blurRad="38100" dist="38100" dir="2700000" algn="tl">
                              <a:srgbClr val="000000">
                                <a:alpha val="43137"/>
                              </a:srgbClr>
                            </a:outerShdw>
                          </a:effectLst>
                          <a:latin typeface="TH SarabunPSK" pitchFamily="34" charset="-34"/>
                          <a:ea typeface="+mn-ea"/>
                          <a:cs typeface="TH SarabunPSK" pitchFamily="34" charset="-34"/>
                        </a:rPr>
                        <a:t>Traffic Safety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dirty="0" smtClean="0">
                        <a:latin typeface="TH SarabunPSK" pitchFamily="34" charset="-34"/>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kern="1200" dirty="0" smtClean="0">
                          <a:solidFill>
                            <a:schemeClr val="tx1"/>
                          </a:solidFill>
                          <a:effectLst/>
                          <a:latin typeface="TH SarabunPSK" pitchFamily="34" charset="-34"/>
                          <a:ea typeface="+mn-ea"/>
                          <a:cs typeface="TH SarabunPSK" pitchFamily="34" charset="-34"/>
                        </a:rPr>
                        <a:t>Safety issues (road/air/rail/water and global scenario, Safety data use, interpretation, </a:t>
                      </a:r>
                      <a:r>
                        <a:rPr lang="en-US" sz="2800" b="1" i="1" kern="1200" dirty="0" err="1" smtClean="0">
                          <a:solidFill>
                            <a:schemeClr val="tx1"/>
                          </a:solidFill>
                          <a:effectLst/>
                          <a:latin typeface="TH SarabunPSK" pitchFamily="34" charset="-34"/>
                          <a:ea typeface="+mn-ea"/>
                          <a:cs typeface="TH SarabunPSK" pitchFamily="34" charset="-34"/>
                        </a:rPr>
                        <a:t>Prioritising</a:t>
                      </a:r>
                      <a:r>
                        <a:rPr lang="en-US" sz="2800" b="1" i="1" kern="1200" dirty="0" smtClean="0">
                          <a:solidFill>
                            <a:schemeClr val="tx1"/>
                          </a:solidFill>
                          <a:effectLst/>
                          <a:latin typeface="TH SarabunPSK" pitchFamily="34" charset="-34"/>
                          <a:ea typeface="+mn-ea"/>
                          <a:cs typeface="TH SarabunPSK" pitchFamily="34" charset="-34"/>
                        </a:rPr>
                        <a:t> crash locations, safety issues, Human-vehicle-infrastructure elements in road crashes; new technology; solutions, Crash black spot analysis; investigation, Road safety audits, Safety education /awareness, Vulnerable road-users, Alcohol and speed effects </a:t>
                      </a:r>
                    </a:p>
                  </a:txBody>
                  <a:tcPr/>
                </a:tc>
              </a:tr>
            </a:tbl>
          </a:graphicData>
        </a:graphic>
      </p:graphicFrame>
      <p:sp>
        <p:nvSpPr>
          <p:cNvPr id="3" name="สี่เหลี่ยมผืนผ้า 15"/>
          <p:cNvSpPr/>
          <p:nvPr/>
        </p:nvSpPr>
        <p:spPr>
          <a:xfrm>
            <a:off x="0" y="0"/>
            <a:ext cx="9144000" cy="646331"/>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00000"/>
              </a:lnSpc>
            </a:pP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Institute of </a:t>
            </a: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Engineering (</a:t>
            </a:r>
            <a:r>
              <a:rPr lang="en-US" sz="36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IoE</a:t>
            </a: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t>
            </a:r>
            <a:r>
              <a:rPr lang="en-US" sz="36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Tribhuvan</a:t>
            </a:r>
            <a:r>
              <a:rPr lang="en-US"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University, Nepal</a:t>
            </a:r>
          </a:p>
        </p:txBody>
      </p:sp>
    </p:spTree>
    <p:extLst>
      <p:ext uri="{BB962C8B-B14F-4D97-AF65-F5344CB8AC3E}">
        <p14:creationId xmlns:p14="http://schemas.microsoft.com/office/powerpoint/2010/main" xmlns="" val="11528840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ตาราง 5"/>
          <p:cNvGraphicFramePr>
            <a:graphicFrameLocks noGrp="1"/>
          </p:cNvGraphicFramePr>
          <p:nvPr>
            <p:extLst>
              <p:ext uri="{D42A27DB-BD31-4B8C-83A1-F6EECF244321}">
                <p14:modId xmlns:p14="http://schemas.microsoft.com/office/powerpoint/2010/main" xmlns="" val="1085338306"/>
              </p:ext>
            </p:extLst>
          </p:nvPr>
        </p:nvGraphicFramePr>
        <p:xfrm>
          <a:off x="0" y="928670"/>
          <a:ext cx="9144001" cy="3017520"/>
        </p:xfrm>
        <a:graphic>
          <a:graphicData uri="http://schemas.openxmlformats.org/drawingml/2006/table">
            <a:tbl>
              <a:tblPr firstRow="1" bandRow="1">
                <a:tableStyleId>{5940675A-B579-460E-94D1-54222C63F5DA}</a:tableStyleId>
              </a:tblPr>
              <a:tblGrid>
                <a:gridCol w="1443270"/>
                <a:gridCol w="2800266"/>
                <a:gridCol w="4900465"/>
              </a:tblGrid>
              <a:tr h="230224">
                <a:tc>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University</a:t>
                      </a:r>
                      <a:endParaRPr lang="en-US" sz="2800" b="1"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endParaRPr>
                    </a:p>
                  </a:txBody>
                  <a:tcPr>
                    <a:solidFill>
                      <a:schemeClr val="accent3">
                        <a:lumMod val="40000"/>
                        <a:lumOff val="60000"/>
                      </a:schemeClr>
                    </a:solidFill>
                  </a:tcPr>
                </a:tc>
                <a:tc gridSpan="2">
                  <a:txBody>
                    <a:bodyPr/>
                    <a:lstStyle/>
                    <a:p>
                      <a:pPr algn="ctr">
                        <a:lnSpc>
                          <a:spcPct val="100000"/>
                        </a:lnSpc>
                      </a:pPr>
                      <a:r>
                        <a:rPr lang="en-US" sz="2800" b="1" kern="1200" dirty="0" err="1" smtClean="0">
                          <a:effectLst>
                            <a:outerShdw blurRad="38100" dist="38100" dir="2700000" algn="tl">
                              <a:srgbClr val="000000">
                                <a:alpha val="43137"/>
                              </a:srgbClr>
                            </a:outerShdw>
                          </a:effectLst>
                          <a:latin typeface="TH SarabunPSK" pitchFamily="34" charset="-34"/>
                          <a:cs typeface="TH SarabunPSK" pitchFamily="34" charset="-34"/>
                        </a:rPr>
                        <a:t>Khon</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 </a:t>
                      </a:r>
                      <a:r>
                        <a:rPr lang="en-US" sz="2800" b="1" kern="1200" dirty="0" err="1" smtClean="0">
                          <a:effectLst>
                            <a:outerShdw blurRad="38100" dist="38100" dir="2700000" algn="tl">
                              <a:srgbClr val="000000">
                                <a:alpha val="43137"/>
                              </a:srgbClr>
                            </a:outerShdw>
                          </a:effectLst>
                          <a:latin typeface="TH SarabunPSK" pitchFamily="34" charset="-34"/>
                          <a:cs typeface="TH SarabunPSK" pitchFamily="34" charset="-34"/>
                        </a:rPr>
                        <a:t>Kaen</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 University, Thailand</a:t>
                      </a:r>
                      <a:endParaRPr lang="en-US" sz="2800" b="1" kern="1200" dirty="0" smtClean="0">
                        <a:solidFill>
                          <a:srgbClr val="FFFF00"/>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solidFill>
                      <a:schemeClr val="accent3">
                        <a:lumMod val="40000"/>
                        <a:lumOff val="60000"/>
                      </a:schemeClr>
                    </a:solidFill>
                  </a:tcPr>
                </a:tc>
                <a:tc hMerge="1">
                  <a:txBody>
                    <a:bodyPr/>
                    <a:lstStyle/>
                    <a:p>
                      <a:endParaRPr lang="en-US"/>
                    </a:p>
                  </a:txBody>
                  <a:tcPr/>
                </a:tc>
              </a:tr>
              <a:tr h="230224">
                <a:tc rowSpan="2">
                  <a:txBody>
                    <a:bodyPr/>
                    <a:lstStyle/>
                    <a:p>
                      <a:pPr algn="ctr">
                        <a:lnSpc>
                          <a:spcPct val="100000"/>
                        </a:lnSpc>
                      </a:pPr>
                      <a:r>
                        <a:rPr lang="en-US" sz="2400" b="1" dirty="0" smtClean="0">
                          <a:effectLst>
                            <a:outerShdw blurRad="38100" dist="38100" dir="2700000" algn="tl">
                              <a:srgbClr val="000000">
                                <a:alpha val="43137"/>
                              </a:srgbClr>
                            </a:outerShdw>
                          </a:effectLst>
                          <a:latin typeface="TH SarabunPSK" pitchFamily="34" charset="-34"/>
                          <a:cs typeface="TH SarabunPSK" pitchFamily="34" charset="-34"/>
                        </a:rPr>
                        <a:t>Program</a:t>
                      </a:r>
                      <a:endParaRPr lang="en-US" sz="2400" b="1" dirty="0">
                        <a:effectLst>
                          <a:outerShdw blurRad="38100" dist="38100" dir="2700000" algn="tl">
                            <a:srgbClr val="000000">
                              <a:alpha val="43137"/>
                            </a:srgbClr>
                          </a:outerShdw>
                        </a:effectLst>
                        <a:latin typeface="TH SarabunPSK" pitchFamily="34" charset="-34"/>
                        <a:cs typeface="TH SarabunPSK" pitchFamily="34" charset="-34"/>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Bachelor of Engineering Program in Civil Engineering </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hMerge="1">
                  <a:txBody>
                    <a:bodyPr/>
                    <a:lstStyle/>
                    <a:p>
                      <a:endParaRPr lang="en-US"/>
                    </a:p>
                  </a:txBody>
                  <a:tcPr/>
                </a:tc>
              </a:tr>
              <a:tr h="230224">
                <a:tc vMerge="1">
                  <a:txBody>
                    <a:bodyPr/>
                    <a:lstStyle/>
                    <a:p>
                      <a:pPr>
                        <a:lnSpc>
                          <a:spcPct val="100000"/>
                        </a:lnSpc>
                      </a:pPr>
                      <a:endParaRPr lang="en-US" sz="2800" b="1" dirty="0">
                        <a:latin typeface="TH SarabunPSK" pitchFamily="34" charset="-34"/>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Course</a:t>
                      </a:r>
                      <a:endParaRPr lang="en-US" sz="2800" b="1" kern="1200" baseline="0" dirty="0" smtClean="0">
                        <a:solidFill>
                          <a:schemeClr val="dk1"/>
                        </a:solidFill>
                        <a:latin typeface="TH SarabunPSK" pitchFamily="34" charset="-34"/>
                        <a:ea typeface="+mn-ea"/>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Couse Description</a:t>
                      </a:r>
                      <a:endParaRPr lang="en-US" sz="2800" b="1" kern="1200" baseline="0" dirty="0" smtClean="0">
                        <a:solidFill>
                          <a:schemeClr val="dk1"/>
                        </a:solidFill>
                        <a:latin typeface="TH SarabunPSK" pitchFamily="34" charset="-34"/>
                        <a:ea typeface="+mn-ea"/>
                        <a:cs typeface="TH SarabunPSK" pitchFamily="34" charset="-34"/>
                      </a:endParaRPr>
                    </a:p>
                  </a:txBody>
                  <a:tcPr/>
                </a:tc>
              </a:tr>
              <a:tr h="419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Core course</a:t>
                      </a:r>
                      <a:endParaRPr lang="en-US" sz="24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latin typeface="TH SarabunPSK" pitchFamily="34" charset="-34"/>
                          <a:ea typeface="+mn-ea"/>
                          <a:cs typeface="TH SarabunPSK" pitchFamily="34" charset="-34"/>
                        </a:rPr>
                        <a:t>Highway </a:t>
                      </a:r>
                      <a:r>
                        <a:rPr lang="en-US" sz="2800" b="1" kern="1200" dirty="0" smtClean="0">
                          <a:solidFill>
                            <a:schemeClr val="tx1"/>
                          </a:solidFill>
                          <a:effectLst/>
                          <a:latin typeface="TH SarabunPSK" pitchFamily="34" charset="-34"/>
                          <a:ea typeface="+mn-ea"/>
                          <a:cs typeface="TH SarabunPSK" pitchFamily="34" charset="-34"/>
                        </a:rPr>
                        <a:t>Engineering</a:t>
                      </a:r>
                      <a:endParaRPr lang="en-US" sz="2800" b="1" kern="1200" dirty="0" smtClean="0">
                        <a:solidFill>
                          <a:schemeClr val="tx1"/>
                        </a:solidFill>
                        <a:effectLst/>
                        <a:latin typeface="TH SarabunPSK" pitchFamily="34" charset="-34"/>
                        <a:ea typeface="+mn-ea"/>
                        <a:cs typeface="TH SarabunPSK" pitchFamily="34" charset="-34"/>
                      </a:endParaRPr>
                    </a:p>
                  </a:txBody>
                  <a:tcPr/>
                </a:tc>
                <a:tc>
                  <a:txBody>
                    <a:bodyPr/>
                    <a:lstStyle/>
                    <a:p>
                      <a:pPr>
                        <a:lnSpc>
                          <a:spcPct val="100000"/>
                        </a:lnSpc>
                      </a:pPr>
                      <a:r>
                        <a:rPr lang="en-US" sz="2800" b="1" kern="1200" dirty="0" smtClean="0">
                          <a:solidFill>
                            <a:schemeClr val="tx1"/>
                          </a:solidFill>
                          <a:effectLst/>
                          <a:latin typeface="TH SarabunPSK" pitchFamily="34" charset="-34"/>
                          <a:ea typeface="+mn-ea"/>
                          <a:cs typeface="TH SarabunPSK" pitchFamily="34" charset="-34"/>
                        </a:rPr>
                        <a:t>Road </a:t>
                      </a:r>
                      <a:r>
                        <a:rPr lang="en-US" sz="2800" b="1" kern="1200" dirty="0" smtClean="0">
                          <a:solidFill>
                            <a:schemeClr val="tx1"/>
                          </a:solidFill>
                          <a:effectLst/>
                          <a:latin typeface="TH SarabunPSK" pitchFamily="34" charset="-34"/>
                          <a:ea typeface="+mn-ea"/>
                          <a:cs typeface="TH SarabunPSK" pitchFamily="34" charset="-34"/>
                        </a:rPr>
                        <a:t>Safety</a:t>
                      </a:r>
                      <a:endParaRPr lang="en-US" sz="2800" b="1" kern="1200" dirty="0" smtClean="0">
                        <a:solidFill>
                          <a:schemeClr val="tx1"/>
                        </a:solidFill>
                        <a:effectLst/>
                        <a:latin typeface="TH SarabunPSK" pitchFamily="34" charset="-34"/>
                        <a:ea typeface="+mn-ea"/>
                        <a:cs typeface="TH SarabunPSK" pitchFamily="34" charset="-34"/>
                      </a:endParaRPr>
                    </a:p>
                  </a:txBody>
                  <a:tcPr/>
                </a:tc>
              </a:tr>
              <a:tr h="6754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Elective course</a:t>
                      </a:r>
                      <a:endParaRPr lang="en-US" sz="24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TH SarabunPSK" pitchFamily="34" charset="-34"/>
                          <a:cs typeface="TH SarabunPSK" pitchFamily="34" charset="-34"/>
                        </a:rPr>
                        <a:t>Traffic Engineering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dirty="0" smtClean="0">
                        <a:latin typeface="TH SarabunPSK" pitchFamily="34" charset="-34"/>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kern="1200" dirty="0" smtClean="0">
                          <a:solidFill>
                            <a:schemeClr val="tx1"/>
                          </a:solidFill>
                          <a:effectLst/>
                          <a:latin typeface="TH SarabunPSK" pitchFamily="34" charset="-34"/>
                          <a:ea typeface="+mn-ea"/>
                          <a:cs typeface="TH SarabunPSK" pitchFamily="34" charset="-34"/>
                        </a:rPr>
                        <a:t>Traffic accidents and safety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i="1" kern="1200" dirty="0" smtClean="0">
                        <a:solidFill>
                          <a:schemeClr val="tx1"/>
                        </a:solidFill>
                        <a:effectLst/>
                        <a:latin typeface="TH SarabunPSK" pitchFamily="34" charset="-34"/>
                        <a:ea typeface="+mn-ea"/>
                        <a:cs typeface="TH SarabunPSK" pitchFamily="34" charset="-34"/>
                      </a:endParaRPr>
                    </a:p>
                  </a:txBody>
                  <a:tcPr/>
                </a:tc>
              </a:tr>
            </a:tbl>
          </a:graphicData>
        </a:graphic>
      </p:graphicFrame>
      <p:sp>
        <p:nvSpPr>
          <p:cNvPr id="4" name="สี่เหลี่ยมผืนผ้า 15"/>
          <p:cNvSpPr/>
          <p:nvPr/>
        </p:nvSpPr>
        <p:spPr>
          <a:xfrm>
            <a:off x="0" y="0"/>
            <a:ext cx="9144000" cy="830997"/>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00000"/>
              </a:lnSpc>
            </a:pPr>
            <a:r>
              <a:rPr lang="en-US" sz="48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Khon</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t>
            </a:r>
            <a:r>
              <a:rPr lang="en-US" sz="48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Kaen</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University (KKU), </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Thailand</a:t>
            </a:r>
          </a:p>
        </p:txBody>
      </p:sp>
    </p:spTree>
    <p:extLst>
      <p:ext uri="{BB962C8B-B14F-4D97-AF65-F5344CB8AC3E}">
        <p14:creationId xmlns:p14="http://schemas.microsoft.com/office/powerpoint/2010/main" xmlns="" val="11528840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าราง 5"/>
          <p:cNvGraphicFramePr>
            <a:graphicFrameLocks noGrp="1"/>
          </p:cNvGraphicFramePr>
          <p:nvPr>
            <p:extLst>
              <p:ext uri="{D42A27DB-BD31-4B8C-83A1-F6EECF244321}">
                <p14:modId xmlns:p14="http://schemas.microsoft.com/office/powerpoint/2010/main" xmlns="" val="1085338306"/>
              </p:ext>
            </p:extLst>
          </p:nvPr>
        </p:nvGraphicFramePr>
        <p:xfrm>
          <a:off x="0" y="873466"/>
          <a:ext cx="9144001" cy="5913120"/>
        </p:xfrm>
        <a:graphic>
          <a:graphicData uri="http://schemas.openxmlformats.org/drawingml/2006/table">
            <a:tbl>
              <a:tblPr firstRow="1" bandRow="1">
                <a:tableStyleId>{5940675A-B579-460E-94D1-54222C63F5DA}</a:tableStyleId>
              </a:tblPr>
              <a:tblGrid>
                <a:gridCol w="1443270"/>
                <a:gridCol w="2057160"/>
                <a:gridCol w="5643571"/>
              </a:tblGrid>
              <a:tr h="0">
                <a:tc>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University</a:t>
                      </a:r>
                      <a:endParaRPr lang="en-US" sz="2800" b="1"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endParaRPr>
                    </a:p>
                  </a:txBody>
                  <a:tcPr>
                    <a:solidFill>
                      <a:schemeClr val="accent3">
                        <a:lumMod val="40000"/>
                        <a:lumOff val="60000"/>
                      </a:schemeClr>
                    </a:solidFill>
                  </a:tcPr>
                </a:tc>
                <a:tc gridSpan="2">
                  <a:txBody>
                    <a:bodyPr/>
                    <a:lstStyle/>
                    <a:p>
                      <a:pPr algn="ctr">
                        <a:lnSpc>
                          <a:spcPct val="100000"/>
                        </a:lnSpc>
                      </a:pPr>
                      <a:r>
                        <a:rPr lang="en-US" sz="2800" b="1" kern="1200" dirty="0" err="1" smtClean="0">
                          <a:effectLst>
                            <a:outerShdw blurRad="38100" dist="38100" dir="2700000" algn="tl">
                              <a:srgbClr val="000000">
                                <a:alpha val="43137"/>
                              </a:srgbClr>
                            </a:outerShdw>
                          </a:effectLst>
                          <a:latin typeface="TH SarabunPSK" pitchFamily="34" charset="-34"/>
                          <a:cs typeface="TH SarabunPSK" pitchFamily="34" charset="-34"/>
                        </a:rPr>
                        <a:t>Khon</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 </a:t>
                      </a:r>
                      <a:r>
                        <a:rPr lang="en-US" sz="2800" b="1" kern="1200" dirty="0" err="1" smtClean="0">
                          <a:effectLst>
                            <a:outerShdw blurRad="38100" dist="38100" dir="2700000" algn="tl">
                              <a:srgbClr val="000000">
                                <a:alpha val="43137"/>
                              </a:srgbClr>
                            </a:outerShdw>
                          </a:effectLst>
                          <a:latin typeface="TH SarabunPSK" pitchFamily="34" charset="-34"/>
                          <a:cs typeface="TH SarabunPSK" pitchFamily="34" charset="-34"/>
                        </a:rPr>
                        <a:t>Kaen</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 University, Thailand</a:t>
                      </a:r>
                      <a:endParaRPr lang="en-US" sz="2800" b="1" kern="1200" dirty="0" smtClean="0">
                        <a:solidFill>
                          <a:srgbClr val="FFFF00"/>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solidFill>
                      <a:schemeClr val="accent3">
                        <a:lumMod val="40000"/>
                        <a:lumOff val="60000"/>
                      </a:schemeClr>
                    </a:solidFill>
                  </a:tcPr>
                </a:tc>
                <a:tc hMerge="1">
                  <a:txBody>
                    <a:bodyPr/>
                    <a:lstStyle/>
                    <a:p>
                      <a:endParaRPr lang="en-US"/>
                    </a:p>
                  </a:txBody>
                  <a:tcPr/>
                </a:tc>
              </a:tr>
              <a:tr h="498336">
                <a:tc rowSpan="2">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Program</a:t>
                      </a:r>
                      <a:endParaRPr lang="en-US" sz="2800" b="1" dirty="0">
                        <a:effectLst>
                          <a:outerShdw blurRad="38100" dist="38100" dir="2700000" algn="tl">
                            <a:srgbClr val="000000">
                              <a:alpha val="43137"/>
                            </a:srgbClr>
                          </a:outerShdw>
                        </a:effectLst>
                        <a:latin typeface="TH SarabunPSK" pitchFamily="34" charset="-34"/>
                        <a:cs typeface="TH SarabunPSK" pitchFamily="34" charset="-34"/>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Master of Engineering Program in Civil Engineering </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hMerge="1">
                  <a:txBody>
                    <a:bodyPr/>
                    <a:lstStyle/>
                    <a:p>
                      <a:endParaRPr lang="en-US"/>
                    </a:p>
                  </a:txBody>
                  <a:tcPr/>
                </a:tc>
              </a:tr>
              <a:tr h="282580">
                <a:tc vMerge="1">
                  <a:txBody>
                    <a:bodyPr/>
                    <a:lstStyle/>
                    <a:p>
                      <a:pPr>
                        <a:lnSpc>
                          <a:spcPct val="100000"/>
                        </a:lnSpc>
                      </a:pPr>
                      <a:endParaRPr lang="en-US" sz="2800" b="1" dirty="0">
                        <a:latin typeface="TH SarabunPSK" pitchFamily="34" charset="-34"/>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Course</a:t>
                      </a:r>
                      <a:endParaRPr lang="en-US" sz="2800" b="1" kern="1200" baseline="0" dirty="0" smtClean="0">
                        <a:solidFill>
                          <a:schemeClr val="dk1"/>
                        </a:solidFill>
                        <a:latin typeface="TH SarabunPSK" pitchFamily="34" charset="-34"/>
                        <a:ea typeface="+mn-ea"/>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Couse Description</a:t>
                      </a:r>
                      <a:endParaRPr lang="en-US" sz="2800" b="1" kern="1200" baseline="0" dirty="0" smtClean="0">
                        <a:solidFill>
                          <a:schemeClr val="dk1"/>
                        </a:solidFill>
                        <a:latin typeface="TH SarabunPSK" pitchFamily="34" charset="-34"/>
                        <a:ea typeface="+mn-ea"/>
                        <a:cs typeface="TH SarabunPSK" pitchFamily="34" charset="-34"/>
                      </a:endParaRPr>
                    </a:p>
                  </a:txBody>
                  <a:tcPr/>
                </a:tc>
              </a:tr>
              <a:tr h="12235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Core course</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outerShdw blurRad="38100" dist="38100" dir="2700000" algn="tl">
                              <a:srgbClr val="000000">
                                <a:alpha val="43137"/>
                              </a:srgbClr>
                            </a:outerShdw>
                          </a:effectLst>
                          <a:latin typeface="TH SarabunPSK" pitchFamily="34" charset="-34"/>
                          <a:ea typeface="+mn-ea"/>
                          <a:cs typeface="TH SarabunPSK" pitchFamily="34" charset="-34"/>
                        </a:rPr>
                        <a:t>Road Safety Engineering </a:t>
                      </a:r>
                    </a:p>
                    <a:p>
                      <a:pPr>
                        <a:lnSpc>
                          <a:spcPct val="100000"/>
                        </a:lnSpc>
                      </a:pPr>
                      <a:r>
                        <a:rPr lang="en-US" sz="2800" b="1" kern="1200" dirty="0" smtClean="0">
                          <a:effectLst/>
                          <a:latin typeface="TH SarabunPSK" pitchFamily="34" charset="-34"/>
                          <a:cs typeface="TH SarabunPSK" pitchFamily="34" charset="-34"/>
                        </a:rPr>
                        <a:t> </a:t>
                      </a:r>
                      <a:endParaRPr lang="en-US" sz="2800" b="1" kern="1200" dirty="0">
                        <a:solidFill>
                          <a:schemeClr val="dk1"/>
                        </a:solidFill>
                        <a:effectLst/>
                        <a:latin typeface="TH SarabunPSK" pitchFamily="34" charset="-34"/>
                        <a:ea typeface="+mn-ea"/>
                        <a:cs typeface="TH SarabunPSK" pitchFamily="34" charset="-34"/>
                      </a:endParaRPr>
                    </a:p>
                  </a:txBody>
                  <a:tcPr/>
                </a:tc>
                <a:tc>
                  <a:txBody>
                    <a:bodyPr/>
                    <a:lstStyle/>
                    <a:p>
                      <a:pPr>
                        <a:lnSpc>
                          <a:spcPct val="100000"/>
                        </a:lnSpc>
                      </a:pPr>
                      <a:r>
                        <a:rPr lang="en-US" sz="2800" b="1" i="1" kern="1200" dirty="0" smtClean="0">
                          <a:solidFill>
                            <a:schemeClr val="tx1"/>
                          </a:solidFill>
                          <a:effectLst/>
                          <a:latin typeface="TH SarabunPSK" pitchFamily="34" charset="-34"/>
                          <a:ea typeface="+mn-ea"/>
                          <a:cs typeface="TH SarabunPSK" pitchFamily="34" charset="-34"/>
                        </a:rPr>
                        <a:t>Road traffic accident situations and contributing factors, </a:t>
                      </a:r>
                      <a:r>
                        <a:rPr lang="en-US" sz="2800" b="1" i="1" kern="1200" dirty="0" smtClean="0">
                          <a:solidFill>
                            <a:schemeClr val="tx1"/>
                          </a:solidFill>
                          <a:effectLst/>
                          <a:latin typeface="TH SarabunPSK" pitchFamily="34" charset="-34"/>
                          <a:ea typeface="+mn-ea"/>
                          <a:cs typeface="TH SarabunPSK" pitchFamily="34" charset="-34"/>
                        </a:rPr>
                        <a:t>human vehicle </a:t>
                      </a:r>
                      <a:r>
                        <a:rPr lang="en-US" sz="2800" b="1" i="1" kern="1200" dirty="0" smtClean="0">
                          <a:solidFill>
                            <a:schemeClr val="tx1"/>
                          </a:solidFill>
                          <a:effectLst/>
                          <a:latin typeface="TH SarabunPSK" pitchFamily="34" charset="-34"/>
                          <a:ea typeface="+mn-ea"/>
                          <a:cs typeface="TH SarabunPSK" pitchFamily="34" charset="-34"/>
                        </a:rPr>
                        <a:t>and road factors in road accidents, hazardous road location</a:t>
                      </a:r>
                      <a:r>
                        <a:rPr lang="en-US" sz="2800" b="1" i="1" kern="1200" dirty="0" smtClean="0">
                          <a:solidFill>
                            <a:schemeClr val="tx1"/>
                          </a:solidFill>
                          <a:effectLst/>
                          <a:latin typeface="TH SarabunPSK" pitchFamily="34" charset="-34"/>
                          <a:ea typeface="+mn-ea"/>
                          <a:cs typeface="TH SarabunPSK" pitchFamily="34" charset="-34"/>
                        </a:rPr>
                        <a:t>, diagnosis </a:t>
                      </a:r>
                      <a:r>
                        <a:rPr lang="en-US" sz="2800" b="1" i="1" kern="1200" dirty="0" smtClean="0">
                          <a:solidFill>
                            <a:schemeClr val="tx1"/>
                          </a:solidFill>
                          <a:effectLst/>
                          <a:latin typeface="TH SarabunPSK" pitchFamily="34" charset="-34"/>
                          <a:ea typeface="+mn-ea"/>
                          <a:cs typeface="TH SarabunPSK" pitchFamily="34" charset="-34"/>
                        </a:rPr>
                        <a:t>of road accident problems, development of road </a:t>
                      </a:r>
                      <a:r>
                        <a:rPr lang="en-US" sz="2800" b="1" i="1" kern="1200" dirty="0" smtClean="0">
                          <a:solidFill>
                            <a:schemeClr val="tx1"/>
                          </a:solidFill>
                          <a:effectLst/>
                          <a:latin typeface="TH SarabunPSK" pitchFamily="34" charset="-34"/>
                          <a:ea typeface="+mn-ea"/>
                          <a:cs typeface="TH SarabunPSK" pitchFamily="34" charset="-34"/>
                        </a:rPr>
                        <a:t>accident</a:t>
                      </a:r>
                      <a:r>
                        <a:rPr lang="en-US" sz="2800" b="1" i="1" kern="1200" baseline="0" dirty="0" smtClean="0">
                          <a:solidFill>
                            <a:schemeClr val="tx1"/>
                          </a:solidFill>
                          <a:effectLst/>
                          <a:latin typeface="TH SarabunPSK" pitchFamily="34" charset="-34"/>
                          <a:ea typeface="+mn-ea"/>
                          <a:cs typeface="TH SarabunPSK" pitchFamily="34" charset="-34"/>
                        </a:rPr>
                        <a:t> </a:t>
                      </a:r>
                      <a:r>
                        <a:rPr lang="en-US" sz="2800" b="1" i="1" kern="1200" dirty="0" smtClean="0">
                          <a:solidFill>
                            <a:schemeClr val="tx1"/>
                          </a:solidFill>
                          <a:effectLst/>
                          <a:latin typeface="TH SarabunPSK" pitchFamily="34" charset="-34"/>
                          <a:ea typeface="+mn-ea"/>
                          <a:cs typeface="TH SarabunPSK" pitchFamily="34" charset="-34"/>
                        </a:rPr>
                        <a:t>countermeasures</a:t>
                      </a:r>
                      <a:r>
                        <a:rPr lang="en-US" sz="2800" b="1" i="1" kern="1200" dirty="0" smtClean="0">
                          <a:solidFill>
                            <a:schemeClr val="tx1"/>
                          </a:solidFill>
                          <a:effectLst/>
                          <a:latin typeface="TH SarabunPSK" pitchFamily="34" charset="-34"/>
                          <a:ea typeface="+mn-ea"/>
                          <a:cs typeface="TH SarabunPSK" pitchFamily="34" charset="-34"/>
                        </a:rPr>
                        <a:t>, road features relating to road safety, vulnerable road users, road safety audit, black spot treatments, in-depth </a:t>
                      </a:r>
                      <a:r>
                        <a:rPr lang="en-US" sz="2800" b="1" i="1" kern="1200" dirty="0" smtClean="0">
                          <a:solidFill>
                            <a:schemeClr val="tx1"/>
                          </a:solidFill>
                          <a:effectLst/>
                          <a:latin typeface="TH SarabunPSK" pitchFamily="34" charset="-34"/>
                          <a:ea typeface="+mn-ea"/>
                          <a:cs typeface="TH SarabunPSK" pitchFamily="34" charset="-34"/>
                        </a:rPr>
                        <a:t>crash investigation</a:t>
                      </a:r>
                      <a:r>
                        <a:rPr lang="en-US" sz="2800" b="1" i="1" kern="1200" dirty="0" smtClean="0">
                          <a:solidFill>
                            <a:schemeClr val="tx1"/>
                          </a:solidFill>
                          <a:effectLst/>
                          <a:latin typeface="TH SarabunPSK" pitchFamily="34" charset="-34"/>
                          <a:ea typeface="+mn-ea"/>
                          <a:cs typeface="TH SarabunPSK" pitchFamily="34" charset="-34"/>
                        </a:rPr>
                        <a:t>, evaluation of road safety program, case studies.</a:t>
                      </a:r>
                    </a:p>
                  </a:txBody>
                  <a:tcPr/>
                </a:tc>
              </a:tr>
            </a:tbl>
          </a:graphicData>
        </a:graphic>
      </p:graphicFrame>
      <p:sp>
        <p:nvSpPr>
          <p:cNvPr id="3" name="สี่เหลี่ยมผืนผ้า 15"/>
          <p:cNvSpPr/>
          <p:nvPr/>
        </p:nvSpPr>
        <p:spPr>
          <a:xfrm>
            <a:off x="0" y="0"/>
            <a:ext cx="9144000" cy="830997"/>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00000"/>
              </a:lnSpc>
            </a:pPr>
            <a:r>
              <a:rPr lang="en-US" sz="48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Khon</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t>
            </a:r>
            <a:r>
              <a:rPr lang="en-US" sz="48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Kaen</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University (KKU), </a:t>
            </a:r>
            <a:r>
              <a:rPr lang="en-US" sz="48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Thailand</a:t>
            </a:r>
          </a:p>
        </p:txBody>
      </p:sp>
    </p:spTree>
    <p:extLst>
      <p:ext uri="{BB962C8B-B14F-4D97-AF65-F5344CB8AC3E}">
        <p14:creationId xmlns:p14="http://schemas.microsoft.com/office/powerpoint/2010/main" xmlns="" val="1152884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าราง 5"/>
          <p:cNvGraphicFramePr>
            <a:graphicFrameLocks noGrp="1"/>
          </p:cNvGraphicFramePr>
          <p:nvPr>
            <p:extLst>
              <p:ext uri="{D42A27DB-BD31-4B8C-83A1-F6EECF244321}">
                <p14:modId xmlns:p14="http://schemas.microsoft.com/office/powerpoint/2010/main" xmlns="" val="1085338306"/>
              </p:ext>
            </p:extLst>
          </p:nvPr>
        </p:nvGraphicFramePr>
        <p:xfrm>
          <a:off x="0" y="785794"/>
          <a:ext cx="9144001" cy="5547360"/>
        </p:xfrm>
        <a:graphic>
          <a:graphicData uri="http://schemas.openxmlformats.org/drawingml/2006/table">
            <a:tbl>
              <a:tblPr firstRow="1" bandRow="1">
                <a:tableStyleId>{5940675A-B579-460E-94D1-54222C63F5DA}</a:tableStyleId>
              </a:tblPr>
              <a:tblGrid>
                <a:gridCol w="1443270"/>
                <a:gridCol w="2800266"/>
                <a:gridCol w="4900465"/>
              </a:tblGrid>
              <a:tr h="0">
                <a:tc>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University</a:t>
                      </a:r>
                      <a:endParaRPr lang="en-US" sz="2800" b="1"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endParaRPr>
                    </a:p>
                  </a:txBody>
                  <a:tcPr>
                    <a:solidFill>
                      <a:schemeClr val="accent3">
                        <a:lumMod val="40000"/>
                        <a:lumOff val="60000"/>
                      </a:schemeClr>
                    </a:solidFill>
                  </a:tcPr>
                </a:tc>
                <a:tc gridSpan="2">
                  <a:txBody>
                    <a:bodyPr/>
                    <a:lstStyle/>
                    <a:p>
                      <a:pPr algn="ctr">
                        <a:lnSpc>
                          <a:spcPct val="100000"/>
                        </a:lnSpc>
                      </a:pP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University of South Australia, </a:t>
                      </a:r>
                      <a:r>
                        <a:rPr lang="en-US" sz="2800" b="1" kern="1200" dirty="0" smtClean="0">
                          <a:effectLst>
                            <a:outerShdw blurRad="38100" dist="38100" dir="2700000" algn="tl">
                              <a:srgbClr val="000000">
                                <a:alpha val="43137"/>
                              </a:srgbClr>
                            </a:outerShdw>
                          </a:effectLst>
                          <a:latin typeface="TH SarabunPSK" pitchFamily="34" charset="-34"/>
                          <a:cs typeface="TH SarabunPSK" pitchFamily="34" charset="-34"/>
                        </a:rPr>
                        <a:t>Australia</a:t>
                      </a:r>
                      <a:endParaRPr lang="en-US" sz="2800" b="1" kern="1200" dirty="0" smtClean="0">
                        <a:solidFill>
                          <a:srgbClr val="FFFF00"/>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solidFill>
                      <a:schemeClr val="accent3">
                        <a:lumMod val="40000"/>
                        <a:lumOff val="60000"/>
                      </a:schemeClr>
                    </a:solidFill>
                  </a:tcPr>
                </a:tc>
                <a:tc hMerge="1">
                  <a:txBody>
                    <a:bodyPr/>
                    <a:lstStyle/>
                    <a:p>
                      <a:endParaRPr lang="en-US"/>
                    </a:p>
                  </a:txBody>
                  <a:tcPr/>
                </a:tc>
              </a:tr>
              <a:tr h="498336">
                <a:tc rowSpan="2">
                  <a:txBody>
                    <a:bodyPr/>
                    <a:lstStyle/>
                    <a:p>
                      <a:pPr algn="ctr">
                        <a:lnSpc>
                          <a:spcPct val="100000"/>
                        </a:lnSpc>
                      </a:pPr>
                      <a:r>
                        <a:rPr lang="en-US" sz="2800" b="1" dirty="0" smtClean="0">
                          <a:effectLst>
                            <a:outerShdw blurRad="38100" dist="38100" dir="2700000" algn="tl">
                              <a:srgbClr val="000000">
                                <a:alpha val="43137"/>
                              </a:srgbClr>
                            </a:outerShdw>
                          </a:effectLst>
                          <a:latin typeface="TH SarabunPSK" pitchFamily="34" charset="-34"/>
                          <a:cs typeface="TH SarabunPSK" pitchFamily="34" charset="-34"/>
                        </a:rPr>
                        <a:t>Program</a:t>
                      </a:r>
                      <a:endParaRPr lang="en-US" sz="2800" b="1" dirty="0">
                        <a:effectLst>
                          <a:outerShdw blurRad="38100" dist="38100" dir="2700000" algn="tl">
                            <a:srgbClr val="000000">
                              <a:alpha val="43137"/>
                            </a:srgbClr>
                          </a:outerShdw>
                        </a:effectLst>
                        <a:latin typeface="TH SarabunPSK" pitchFamily="34" charset="-34"/>
                        <a:cs typeface="TH SarabunPSK" pitchFamily="34" charset="-34"/>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Master of Engineering</a:t>
                      </a:r>
                      <a:endParaRPr lang="en-US" sz="32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hMerge="1">
                  <a:txBody>
                    <a:bodyPr/>
                    <a:lstStyle/>
                    <a:p>
                      <a:endParaRPr lang="en-US"/>
                    </a:p>
                  </a:txBody>
                  <a:tcPr/>
                </a:tc>
              </a:tr>
              <a:tr h="282580">
                <a:tc vMerge="1">
                  <a:txBody>
                    <a:bodyPr/>
                    <a:lstStyle/>
                    <a:p>
                      <a:pPr>
                        <a:lnSpc>
                          <a:spcPct val="100000"/>
                        </a:lnSpc>
                      </a:pPr>
                      <a:endParaRPr lang="en-US" sz="2800" b="1" dirty="0">
                        <a:latin typeface="TH SarabunPSK" pitchFamily="34" charset="-34"/>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Course</a:t>
                      </a:r>
                      <a:endParaRPr lang="en-US" sz="2800" b="1" kern="1200" baseline="0" dirty="0" smtClean="0">
                        <a:solidFill>
                          <a:schemeClr val="dk1"/>
                        </a:solidFill>
                        <a:latin typeface="TH SarabunPSK" pitchFamily="34" charset="-34"/>
                        <a:ea typeface="+mn-ea"/>
                        <a:cs typeface="TH SarabunPSK" pitchFamily="34" charset="-34"/>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latin typeface="TH SarabunPSK" pitchFamily="34" charset="-34"/>
                          <a:cs typeface="TH SarabunPSK" pitchFamily="34" charset="-34"/>
                        </a:rPr>
                        <a:t>Couse Description</a:t>
                      </a:r>
                      <a:endParaRPr lang="en-US" sz="2800" b="1" kern="1200" baseline="0" dirty="0" smtClean="0">
                        <a:solidFill>
                          <a:schemeClr val="dk1"/>
                        </a:solidFill>
                        <a:latin typeface="TH SarabunPSK" pitchFamily="34" charset="-34"/>
                        <a:ea typeface="+mn-ea"/>
                        <a:cs typeface="TH SarabunPSK" pitchFamily="34" charset="-34"/>
                      </a:endParaRPr>
                    </a:p>
                  </a:txBody>
                  <a:tcPr/>
                </a:tc>
              </a:tr>
              <a:tr h="12235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smtClean="0">
                          <a:effectLst>
                            <a:outerShdw blurRad="38100" dist="38100" dir="2700000" algn="tl">
                              <a:srgbClr val="000000">
                                <a:alpha val="43137"/>
                              </a:srgbClr>
                            </a:outerShdw>
                          </a:effectLst>
                          <a:latin typeface="TH SarabunPSK" pitchFamily="34" charset="-34"/>
                          <a:cs typeface="TH SarabunPSK" pitchFamily="34" charset="-34"/>
                        </a:rPr>
                        <a:t>Core course</a:t>
                      </a:r>
                      <a:endParaRPr lang="en-US" sz="2800" b="1" kern="1200" baseline="0" dirty="0" smtClean="0">
                        <a:solidFill>
                          <a:schemeClr val="dk1"/>
                        </a:solidFill>
                        <a:effectLst>
                          <a:outerShdw blurRad="38100" dist="38100" dir="2700000" algn="tl">
                            <a:srgbClr val="000000">
                              <a:alpha val="43137"/>
                            </a:srgbClr>
                          </a:outerShdw>
                        </a:effectLst>
                        <a:latin typeface="TH SarabunPSK" pitchFamily="34" charset="-34"/>
                        <a:ea typeface="+mn-ea"/>
                        <a:cs typeface="TH SarabunPSK" pitchFamily="34" charset="-34"/>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outerShdw blurRad="38100" dist="38100" dir="2700000" algn="tl">
                              <a:srgbClr val="000000">
                                <a:alpha val="43137"/>
                              </a:srgbClr>
                            </a:outerShdw>
                          </a:effectLst>
                          <a:latin typeface="TH SarabunPSK" pitchFamily="34" charset="-34"/>
                          <a:ea typeface="+mn-ea"/>
                          <a:cs typeface="TH SarabunPSK" pitchFamily="34" charset="-34"/>
                        </a:rPr>
                        <a:t>Road Safety Engineering </a:t>
                      </a:r>
                    </a:p>
                    <a:p>
                      <a:pPr>
                        <a:lnSpc>
                          <a:spcPct val="100000"/>
                        </a:lnSpc>
                      </a:pPr>
                      <a:r>
                        <a:rPr lang="en-US" sz="2800" b="1" kern="1200" dirty="0" smtClean="0">
                          <a:effectLst/>
                          <a:latin typeface="TH SarabunPSK" pitchFamily="34" charset="-34"/>
                          <a:cs typeface="TH SarabunPSK" pitchFamily="34" charset="-34"/>
                        </a:rPr>
                        <a:t> </a:t>
                      </a:r>
                      <a:endParaRPr lang="en-US" sz="2800" b="1" kern="1200" dirty="0">
                        <a:solidFill>
                          <a:schemeClr val="dk1"/>
                        </a:solidFill>
                        <a:effectLst/>
                        <a:latin typeface="TH SarabunPSK" pitchFamily="34" charset="-34"/>
                        <a:ea typeface="+mn-ea"/>
                        <a:cs typeface="TH SarabunPSK" pitchFamily="34" charset="-34"/>
                      </a:endParaRPr>
                    </a:p>
                  </a:txBody>
                  <a:tcPr/>
                </a:tc>
                <a:tc>
                  <a:txBody>
                    <a:bodyPr/>
                    <a:lstStyle/>
                    <a:p>
                      <a:pPr>
                        <a:lnSpc>
                          <a:spcPct val="100000"/>
                        </a:lnSpc>
                      </a:pPr>
                      <a:r>
                        <a:rPr lang="en-US" sz="2800" b="1" i="1" kern="1200" dirty="0" smtClean="0">
                          <a:solidFill>
                            <a:schemeClr val="tx1"/>
                          </a:solidFill>
                          <a:effectLst/>
                          <a:latin typeface="TH SarabunPSK" pitchFamily="34" charset="-34"/>
                          <a:ea typeface="+mn-ea"/>
                          <a:cs typeface="TH SarabunPSK" pitchFamily="34" charset="-34"/>
                        </a:rPr>
                        <a:t>Types of traffic accidents; systems for classifying accidents; accident databases; problem identification; identification of hazardous road locations; accident countermeasures, engineering, education, enforcement and encouragement; evaluation techniques and impact assessment; road safety audit.</a:t>
                      </a:r>
                      <a:endParaRPr lang="en-US" sz="2800" b="1" i="1" dirty="0">
                        <a:solidFill>
                          <a:srgbClr val="FF0000"/>
                        </a:solidFill>
                        <a:latin typeface="TH SarabunPSK" pitchFamily="34" charset="-34"/>
                        <a:cs typeface="TH SarabunPSK" pitchFamily="34" charset="-34"/>
                      </a:endParaRPr>
                    </a:p>
                  </a:txBody>
                  <a:tcPr/>
                </a:tc>
              </a:tr>
            </a:tbl>
          </a:graphicData>
        </a:graphic>
      </p:graphicFrame>
      <p:sp>
        <p:nvSpPr>
          <p:cNvPr id="4" name="สี่เหลี่ยมผืนผ้า 15"/>
          <p:cNvSpPr/>
          <p:nvPr/>
        </p:nvSpPr>
        <p:spPr>
          <a:xfrm>
            <a:off x="0" y="0"/>
            <a:ext cx="9144000" cy="769441"/>
          </a:xfrm>
          <a:prstGeom prst="rect">
            <a:avLst/>
          </a:prstGeom>
          <a:solidFill>
            <a:schemeClr val="tx1"/>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00000"/>
              </a:lnSpc>
            </a:pPr>
            <a:r>
              <a:rPr lang="en-US" sz="44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University of South </a:t>
            </a:r>
            <a:r>
              <a:rPr lang="en-US" sz="44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Australia (</a:t>
            </a:r>
            <a:r>
              <a:rPr lang="en-US" sz="4400" b="1" dirty="0" err="1"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UniSA</a:t>
            </a:r>
            <a:r>
              <a:rPr lang="en-US" sz="44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 Australia</a:t>
            </a:r>
            <a:endParaRPr lang="en-US" sz="44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endParaRPr>
          </a:p>
        </p:txBody>
      </p:sp>
    </p:spTree>
    <p:extLst>
      <p:ext uri="{BB962C8B-B14F-4D97-AF65-F5344CB8AC3E}">
        <p14:creationId xmlns:p14="http://schemas.microsoft.com/office/powerpoint/2010/main" xmlns="" val="115288409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288286"/>
            <a:ext cx="9144000" cy="654032"/>
          </a:xfrm>
          <a:solidFill>
            <a:schemeClr val="tx1"/>
          </a:solidFill>
        </p:spPr>
        <p:txBody>
          <a:bodyPr>
            <a:noAutofit/>
          </a:bodyPr>
          <a:lstStyle/>
          <a:p>
            <a:r>
              <a:rPr lang="en-US" sz="5400" b="1" dirty="0" smtClean="0">
                <a:solidFill>
                  <a:schemeClr val="bg1"/>
                </a:solidFill>
                <a:effectLst>
                  <a:outerShdw blurRad="38100" dist="38100" dir="2700000" algn="tl">
                    <a:srgbClr val="000000">
                      <a:alpha val="43137"/>
                    </a:srgbClr>
                  </a:outerShdw>
                </a:effectLst>
                <a:latin typeface="Browallia New" pitchFamily="34" charset="-34"/>
                <a:cs typeface="Browallia New" pitchFamily="34" charset="-34"/>
              </a:rPr>
              <a:t>General Suggestions</a:t>
            </a:r>
            <a:endParaRPr lang="th-TH" sz="5400" b="1" dirty="0">
              <a:solidFill>
                <a:schemeClr val="bg1"/>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137892" y="1071546"/>
            <a:ext cx="8863264" cy="5214974"/>
          </a:xfrm>
        </p:spPr>
        <p:txBody>
          <a:bodyPr>
            <a:noAutofit/>
          </a:bodyPr>
          <a:lstStyle/>
          <a:p>
            <a:pPr>
              <a:buNone/>
            </a:pPr>
            <a:r>
              <a:rPr lang="en-US" sz="4000" b="1" dirty="0" err="1"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BEng</a:t>
            </a:r>
            <a:r>
              <a:rPr lang="en-US" sz="40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 program </a:t>
            </a:r>
            <a:r>
              <a:rPr lang="en-US" sz="40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in </a:t>
            </a:r>
            <a:r>
              <a:rPr lang="en-US" sz="40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CE</a:t>
            </a:r>
          </a:p>
          <a:p>
            <a:pPr>
              <a:buNone/>
            </a:pPr>
            <a:endParaRPr lang="en-US" sz="2400" dirty="0" smtClean="0"/>
          </a:p>
          <a:p>
            <a:pPr lvl="0">
              <a:buBlip>
                <a:blip r:embed="rId2"/>
              </a:buBlip>
            </a:pPr>
            <a:r>
              <a:rPr lang="en-US" sz="2400" dirty="0" smtClean="0"/>
              <a:t>At least one road </a:t>
            </a:r>
            <a:r>
              <a:rPr lang="en-US" sz="2400" dirty="0" smtClean="0"/>
              <a:t>safety engineering </a:t>
            </a:r>
            <a:r>
              <a:rPr lang="en-US" sz="2400" dirty="0" smtClean="0"/>
              <a:t>course should </a:t>
            </a:r>
            <a:r>
              <a:rPr lang="en-US" sz="2400" dirty="0" smtClean="0"/>
              <a:t>be </a:t>
            </a:r>
            <a:r>
              <a:rPr lang="en-US" sz="2400" dirty="0" smtClean="0"/>
              <a:t>developed and </a:t>
            </a:r>
            <a:r>
              <a:rPr lang="en-US" sz="2400" dirty="0" smtClean="0"/>
              <a:t>offered as </a:t>
            </a:r>
            <a:r>
              <a:rPr lang="en-US" sz="2400" dirty="0" smtClean="0"/>
              <a:t>either a core course or an </a:t>
            </a:r>
            <a:r>
              <a:rPr lang="en-US" sz="2400" dirty="0" smtClean="0"/>
              <a:t>elective course.</a:t>
            </a:r>
          </a:p>
          <a:p>
            <a:pPr lvl="0">
              <a:buBlip>
                <a:blip r:embed="rId2"/>
              </a:buBlip>
            </a:pPr>
            <a:r>
              <a:rPr lang="en-US" sz="2400" dirty="0" smtClean="0"/>
              <a:t>The </a:t>
            </a:r>
            <a:r>
              <a:rPr lang="en-US" sz="2400" dirty="0" err="1" smtClean="0"/>
              <a:t>instuitutes</a:t>
            </a:r>
            <a:r>
              <a:rPr lang="en-US" sz="2400" dirty="0" smtClean="0"/>
              <a:t> should encourage and create conducive environment for taking road </a:t>
            </a:r>
            <a:r>
              <a:rPr lang="en-US" sz="2400" dirty="0" smtClean="0"/>
              <a:t>safety engineering </a:t>
            </a:r>
            <a:r>
              <a:rPr lang="en-US" sz="2400" dirty="0" smtClean="0"/>
              <a:t>topics as their CE project work.</a:t>
            </a:r>
            <a:endParaRPr lang="en-US" sz="2400" dirty="0" smtClean="0"/>
          </a:p>
          <a:p>
            <a:pPr lvl="0">
              <a:buNone/>
            </a:pPr>
            <a:endParaRPr lang="en-US" sz="2400" dirty="0" smtClean="0"/>
          </a:p>
          <a:p>
            <a:pPr>
              <a:buNone/>
            </a:pPr>
            <a:endParaRPr lang="en-US" sz="2400" b="1" dirty="0" smtClean="0">
              <a:latin typeface="Browallia New" pitchFamily="34" charset="-34"/>
              <a:cs typeface="Browallia New" pitchFamily="34" charset="-34"/>
            </a:endParaRPr>
          </a:p>
          <a:p>
            <a:pPr>
              <a:buBlip>
                <a:blip r:embed="rId2"/>
              </a:buBlip>
            </a:pPr>
            <a:endParaRPr lang="th-TH" sz="2400"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สี่เหลี่ยมผืนผ้า 17"/>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54032"/>
          </a:xfrm>
        </p:spPr>
        <p:txBody>
          <a:bodyPr>
            <a:noAutofit/>
          </a:bodyPr>
          <a:lstStyle/>
          <a:p>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Suggestions</a:t>
            </a:r>
            <a:endParaRPr lang="th-TH"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137892" y="928670"/>
            <a:ext cx="8863264" cy="5214974"/>
          </a:xfrm>
        </p:spPr>
        <p:txBody>
          <a:bodyPr>
            <a:noAutofit/>
          </a:bodyPr>
          <a:lstStyle/>
          <a:p>
            <a:pPr>
              <a:buNone/>
            </a:pPr>
            <a:r>
              <a:rPr lang="en-US" sz="3600" b="1" dirty="0" err="1"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MEng</a:t>
            </a:r>
            <a:r>
              <a:rPr lang="en-US" sz="36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 </a:t>
            </a:r>
            <a:r>
              <a:rPr lang="en-US" sz="36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program in CE</a:t>
            </a:r>
          </a:p>
          <a:p>
            <a:pPr>
              <a:buBlip>
                <a:blip r:embed="rId2"/>
              </a:buBlip>
            </a:pPr>
            <a:r>
              <a:rPr lang="en-US" sz="2400" dirty="0" smtClean="0"/>
              <a:t>Road safety engineering course  should be set up as a core course.</a:t>
            </a:r>
          </a:p>
          <a:p>
            <a:pPr lvl="0">
              <a:buBlip>
                <a:blip r:embed="rId2"/>
              </a:buBlip>
            </a:pPr>
            <a:r>
              <a:rPr lang="en-US" sz="2400" dirty="0" smtClean="0"/>
              <a:t>The </a:t>
            </a:r>
            <a:r>
              <a:rPr lang="en-US" sz="2400" dirty="0" smtClean="0"/>
              <a:t>details of course description of </a:t>
            </a:r>
            <a:r>
              <a:rPr lang="en-US" sz="2400" dirty="0" smtClean="0"/>
              <a:t>road safety engineering subject </a:t>
            </a:r>
            <a:r>
              <a:rPr lang="en-US" sz="2400" dirty="0" smtClean="0"/>
              <a:t>should be revised to include </a:t>
            </a:r>
            <a:r>
              <a:rPr lang="en-US" sz="2400" dirty="0" smtClean="0"/>
              <a:t>some of the following </a:t>
            </a:r>
            <a:r>
              <a:rPr lang="en-US" sz="2400" dirty="0" smtClean="0"/>
              <a:t>topics: </a:t>
            </a:r>
            <a:endParaRPr lang="en-US" sz="2400" dirty="0" smtClean="0"/>
          </a:p>
          <a:p>
            <a:pPr lvl="0">
              <a:buFont typeface="Wingdings" pitchFamily="2" charset="2"/>
              <a:buChar char="ü"/>
            </a:pPr>
            <a:r>
              <a:rPr lang="en-US" sz="2400" dirty="0" smtClean="0"/>
              <a:t>road </a:t>
            </a:r>
            <a:r>
              <a:rPr lang="en-US" sz="2400" dirty="0" smtClean="0"/>
              <a:t>safety awareness and laws, </a:t>
            </a:r>
            <a:endParaRPr lang="en-US" sz="2400" dirty="0" smtClean="0"/>
          </a:p>
          <a:p>
            <a:pPr lvl="0">
              <a:buFont typeface="Wingdings" pitchFamily="2" charset="2"/>
              <a:buChar char="ü"/>
            </a:pPr>
            <a:r>
              <a:rPr lang="en-US" sz="2400" dirty="0" smtClean="0"/>
              <a:t>behavioral </a:t>
            </a:r>
            <a:r>
              <a:rPr lang="en-US" sz="2400" dirty="0" smtClean="0"/>
              <a:t>science, </a:t>
            </a:r>
            <a:endParaRPr lang="en-US" sz="2400" dirty="0" smtClean="0"/>
          </a:p>
          <a:p>
            <a:pPr lvl="0">
              <a:buFont typeface="Wingdings" pitchFamily="2" charset="2"/>
              <a:buChar char="ü"/>
            </a:pPr>
            <a:r>
              <a:rPr lang="en-US" sz="2400" dirty="0" smtClean="0"/>
              <a:t>accident </a:t>
            </a:r>
            <a:r>
              <a:rPr lang="en-US" sz="2400" dirty="0" smtClean="0"/>
              <a:t>database and analysis, </a:t>
            </a:r>
            <a:endParaRPr lang="en-US" sz="2400" dirty="0" smtClean="0"/>
          </a:p>
          <a:p>
            <a:pPr lvl="0">
              <a:buFont typeface="Wingdings" pitchFamily="2" charset="2"/>
              <a:buChar char="ü"/>
            </a:pPr>
            <a:r>
              <a:rPr lang="en-US" sz="2400" dirty="0" smtClean="0"/>
              <a:t>black </a:t>
            </a:r>
            <a:r>
              <a:rPr lang="en-US" sz="2400" dirty="0" smtClean="0"/>
              <a:t>spot treatment, </a:t>
            </a:r>
            <a:endParaRPr lang="en-US" sz="2400" dirty="0" smtClean="0"/>
          </a:p>
          <a:p>
            <a:pPr lvl="0">
              <a:buFont typeface="Wingdings" pitchFamily="2" charset="2"/>
              <a:buChar char="ü"/>
            </a:pPr>
            <a:r>
              <a:rPr lang="en-US" sz="2400" dirty="0" smtClean="0"/>
              <a:t>traffic </a:t>
            </a:r>
            <a:r>
              <a:rPr lang="en-US" sz="2400" dirty="0" smtClean="0"/>
              <a:t>calming, </a:t>
            </a:r>
            <a:endParaRPr lang="en-US" sz="2400" dirty="0" smtClean="0"/>
          </a:p>
          <a:p>
            <a:pPr lvl="0">
              <a:buFont typeface="Wingdings" pitchFamily="2" charset="2"/>
              <a:buChar char="ü"/>
            </a:pPr>
            <a:r>
              <a:rPr lang="en-US" sz="2400" dirty="0" smtClean="0"/>
              <a:t>in-depth </a:t>
            </a:r>
            <a:r>
              <a:rPr lang="en-US" sz="2400" dirty="0" smtClean="0"/>
              <a:t>crash </a:t>
            </a:r>
            <a:r>
              <a:rPr lang="en-US" sz="2400" dirty="0" smtClean="0"/>
              <a:t>investigation, </a:t>
            </a:r>
          </a:p>
          <a:p>
            <a:pPr lvl="0">
              <a:buFont typeface="Wingdings" pitchFamily="2" charset="2"/>
              <a:buChar char="ü"/>
            </a:pPr>
            <a:r>
              <a:rPr lang="en-US" sz="2400" dirty="0" smtClean="0"/>
              <a:t>development </a:t>
            </a:r>
            <a:r>
              <a:rPr lang="en-US" sz="2400" dirty="0" smtClean="0"/>
              <a:t>of road accident countermeasures, </a:t>
            </a:r>
            <a:endParaRPr lang="en-US" sz="2400" dirty="0" smtClean="0"/>
          </a:p>
          <a:p>
            <a:pPr lvl="0">
              <a:buFont typeface="Wingdings" pitchFamily="2" charset="2"/>
              <a:buChar char="ü"/>
            </a:pPr>
            <a:r>
              <a:rPr lang="en-US" sz="2400" dirty="0" smtClean="0"/>
              <a:t>monitoring </a:t>
            </a:r>
            <a:r>
              <a:rPr lang="en-US" sz="2400" dirty="0" smtClean="0"/>
              <a:t>and evaluation of road safety </a:t>
            </a:r>
            <a:r>
              <a:rPr lang="en-US" sz="2400" dirty="0" smtClean="0"/>
              <a:t>program</a:t>
            </a:r>
          </a:p>
          <a:p>
            <a:pPr lvl="0">
              <a:buFont typeface="Wingdings" pitchFamily="2" charset="2"/>
              <a:buChar char="ü"/>
            </a:pPr>
            <a:r>
              <a:rPr lang="en-US" sz="2400" dirty="0" smtClean="0"/>
              <a:t>case studies</a:t>
            </a:r>
          </a:p>
          <a:p>
            <a:pPr lvl="0">
              <a:buNone/>
            </a:pPr>
            <a:endParaRPr lang="en-US" sz="2400" dirty="0" smtClean="0"/>
          </a:p>
          <a:p>
            <a:pPr>
              <a:buBlip>
                <a:blip r:embed="rId2"/>
              </a:buBlip>
            </a:pPr>
            <a:endParaRPr lang="en-US" sz="2400" b="1" dirty="0" smtClean="0">
              <a:latin typeface="Browallia New" pitchFamily="34" charset="-34"/>
              <a:cs typeface="Browallia New" pitchFamily="34" charset="-34"/>
            </a:endParaRPr>
          </a:p>
          <a:p>
            <a:pPr>
              <a:buBlip>
                <a:blip r:embed="rId2"/>
              </a:buBlip>
            </a:pPr>
            <a:endParaRPr lang="th-TH" sz="2400"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สี่เหลี่ยมผืนผ้า 17"/>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54032"/>
          </a:xfrm>
        </p:spPr>
        <p:txBody>
          <a:bodyPr>
            <a:noAutofit/>
          </a:bodyPr>
          <a:lstStyle/>
          <a:p>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Suggestions</a:t>
            </a:r>
            <a:endParaRPr lang="th-TH"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3" name="ตัวยึดเนื้อหา 2"/>
          <p:cNvSpPr>
            <a:spLocks noGrp="1"/>
          </p:cNvSpPr>
          <p:nvPr>
            <p:ph idx="1"/>
          </p:nvPr>
        </p:nvSpPr>
        <p:spPr>
          <a:xfrm>
            <a:off x="137892" y="1071546"/>
            <a:ext cx="8863264" cy="5214974"/>
          </a:xfrm>
        </p:spPr>
        <p:txBody>
          <a:bodyPr>
            <a:noAutofit/>
          </a:bodyPr>
          <a:lstStyle/>
          <a:p>
            <a:pPr lvl="0">
              <a:buBlip>
                <a:blip r:embed="rId2"/>
              </a:buBlip>
            </a:pPr>
            <a:r>
              <a:rPr lang="en-US" sz="2400" dirty="0" smtClean="0"/>
              <a:t>Offer road safety as a Special </a:t>
            </a:r>
            <a:r>
              <a:rPr lang="en-US" sz="2400" dirty="0" smtClean="0"/>
              <a:t>Study </a:t>
            </a:r>
            <a:r>
              <a:rPr lang="en-US" sz="2400" dirty="0" smtClean="0"/>
              <a:t>course.</a:t>
            </a:r>
          </a:p>
          <a:p>
            <a:pPr>
              <a:buBlip>
                <a:blip r:embed="rId2"/>
              </a:buBlip>
            </a:pPr>
            <a:r>
              <a:rPr lang="en-US" sz="2400" dirty="0" smtClean="0"/>
              <a:t>Road safety engineering </a:t>
            </a:r>
            <a:r>
              <a:rPr lang="en-US" sz="2400" dirty="0" smtClean="0"/>
              <a:t>subjects should </a:t>
            </a:r>
            <a:r>
              <a:rPr lang="en-US" sz="2400" dirty="0" smtClean="0"/>
              <a:t>be set up </a:t>
            </a:r>
            <a:r>
              <a:rPr lang="en-US" sz="2400" dirty="0" smtClean="0"/>
              <a:t>and offered as </a:t>
            </a:r>
            <a:r>
              <a:rPr lang="en-US" sz="2400" dirty="0" smtClean="0"/>
              <a:t>the </a:t>
            </a:r>
            <a:r>
              <a:rPr lang="en-US" sz="2400" dirty="0" err="1" smtClean="0"/>
              <a:t>reserch</a:t>
            </a:r>
            <a:r>
              <a:rPr lang="en-US" sz="2400" dirty="0" smtClean="0"/>
              <a:t> topics </a:t>
            </a:r>
            <a:r>
              <a:rPr lang="en-US" sz="2400" dirty="0" smtClean="0"/>
              <a:t>for the </a:t>
            </a:r>
            <a:r>
              <a:rPr lang="en-US" sz="2400" dirty="0" err="1" smtClean="0"/>
              <a:t>MEng</a:t>
            </a:r>
            <a:r>
              <a:rPr lang="en-US" sz="2400" dirty="0" smtClean="0"/>
              <a:t> or </a:t>
            </a:r>
            <a:r>
              <a:rPr lang="en-US" sz="2400" dirty="0" err="1" smtClean="0"/>
              <a:t>MSc</a:t>
            </a:r>
            <a:r>
              <a:rPr lang="en-US" sz="2400" dirty="0" smtClean="0"/>
              <a:t> </a:t>
            </a:r>
            <a:r>
              <a:rPr lang="en-US" sz="2400" dirty="0" smtClean="0"/>
              <a:t>thesis</a:t>
            </a:r>
            <a:r>
              <a:rPr lang="en-US" sz="2400" dirty="0" smtClean="0"/>
              <a:t>.</a:t>
            </a:r>
          </a:p>
          <a:p>
            <a:pPr>
              <a:buNone/>
            </a:pPr>
            <a:endParaRPr lang="en-US" sz="2400" dirty="0" smtClean="0"/>
          </a:p>
          <a:p>
            <a:pPr lvl="0">
              <a:buNone/>
            </a:pPr>
            <a:r>
              <a:rPr lang="en-US" sz="2400" b="1" dirty="0" smtClean="0">
                <a:effectLst>
                  <a:outerShdw blurRad="38100" dist="38100" dir="2700000" algn="tl">
                    <a:srgbClr val="000000">
                      <a:alpha val="43137"/>
                    </a:srgbClr>
                  </a:outerShdw>
                </a:effectLst>
              </a:rPr>
              <a:t>Further Recommendations:</a:t>
            </a:r>
            <a:endParaRPr lang="en-US" sz="2400" b="1" dirty="0" smtClean="0">
              <a:effectLst>
                <a:outerShdw blurRad="38100" dist="38100" dir="2700000" algn="tl">
                  <a:srgbClr val="000000">
                    <a:alpha val="43137"/>
                  </a:srgbClr>
                </a:outerShdw>
              </a:effectLst>
            </a:endParaRPr>
          </a:p>
          <a:p>
            <a:pPr lvl="0">
              <a:buBlip>
                <a:blip r:embed="rId2"/>
              </a:buBlip>
            </a:pPr>
            <a:r>
              <a:rPr lang="en-US" sz="2400" dirty="0" smtClean="0"/>
              <a:t>As </a:t>
            </a:r>
            <a:r>
              <a:rPr lang="en-US" sz="2400" dirty="0" smtClean="0"/>
              <a:t>part of human resource capacity development, the short-term training programs on RSA, BST, AIU and traffic calming should be seriously determined.</a:t>
            </a:r>
          </a:p>
          <a:p>
            <a:pPr lvl="0">
              <a:buBlip>
                <a:blip r:embed="rId2"/>
              </a:buBlip>
            </a:pPr>
            <a:r>
              <a:rPr lang="en-US" sz="2400" dirty="0" smtClean="0"/>
              <a:t>Collaboration between Nepali universities and overseas universities and academic institutes is highly recommended.</a:t>
            </a:r>
          </a:p>
          <a:p>
            <a:pPr>
              <a:buBlip>
                <a:blip r:embed="rId2"/>
              </a:buBlip>
            </a:pPr>
            <a:endParaRPr lang="en-US" sz="2400" dirty="0" smtClean="0"/>
          </a:p>
          <a:p>
            <a:pPr>
              <a:buBlip>
                <a:blip r:embed="rId2"/>
              </a:buBlip>
            </a:pPr>
            <a:endParaRPr lang="en-US" sz="2400" b="1" dirty="0" smtClean="0">
              <a:latin typeface="Browallia New" pitchFamily="34" charset="-34"/>
              <a:cs typeface="Browallia New" pitchFamily="34" charset="-34"/>
            </a:endParaRPr>
          </a:p>
          <a:p>
            <a:pPr>
              <a:buBlip>
                <a:blip r:embed="rId2"/>
              </a:buBlip>
            </a:pPr>
            <a:endParaRPr lang="th-TH" sz="2400"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4" name="สี่เหลี่ยมผืนผ้า 13"/>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สี่เหลี่ยมผืนผ้า 17"/>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39552" y="274638"/>
            <a:ext cx="8229600" cy="654032"/>
          </a:xfrm>
        </p:spPr>
        <p:txBody>
          <a:bodyPr>
            <a:noAutofit/>
          </a:bodyPr>
          <a:lstStyle/>
          <a:p>
            <a:r>
              <a:rPr lang="en-US" sz="5400" b="1" dirty="0" smtClean="0">
                <a:effectLst>
                  <a:outerShdw blurRad="38100" dist="38100" dir="2700000" algn="tl">
                    <a:srgbClr val="000000">
                      <a:alpha val="43137"/>
                    </a:srgbClr>
                  </a:outerShdw>
                </a:effectLst>
                <a:latin typeface="Browallia New" pitchFamily="34" charset="-34"/>
                <a:cs typeface="Browallia New" pitchFamily="34" charset="-34"/>
              </a:rPr>
              <a:t>NEPAL</a:t>
            </a:r>
            <a:endParaRPr lang="th-TH" sz="5400" b="1" dirty="0">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 name="สี่เหลี่ยมผืนผ้า 12"/>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 name="สี่เหลี่ยมผืนผ้า 21"/>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สี่เหลี่ยมผืนผ้า 22"/>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 name="สี่เหลี่ยมผืนผ้า 23"/>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สี่เหลี่ยมผืนผ้า 24"/>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สี่เหลี่ยมผืนผ้า 25"/>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9698" name="Picture 2" descr="Map of Asia"/>
          <p:cNvPicPr>
            <a:picLocks noChangeAspect="1" noChangeArrowheads="1"/>
          </p:cNvPicPr>
          <p:nvPr/>
        </p:nvPicPr>
        <p:blipFill>
          <a:blip r:embed="rId2"/>
          <a:srcRect/>
          <a:stretch>
            <a:fillRect/>
          </a:stretch>
        </p:blipFill>
        <p:spPr bwMode="auto">
          <a:xfrm>
            <a:off x="-32" y="1054797"/>
            <a:ext cx="8143900" cy="5803203"/>
          </a:xfrm>
          <a:prstGeom prst="rect">
            <a:avLst/>
          </a:prstGeom>
          <a:noFill/>
        </p:spPr>
      </p:pic>
      <p:pic>
        <p:nvPicPr>
          <p:cNvPr id="29700" name="Picture 4" descr="map of Nepal"/>
          <p:cNvPicPr>
            <a:picLocks noChangeAspect="1" noChangeArrowheads="1"/>
          </p:cNvPicPr>
          <p:nvPr/>
        </p:nvPicPr>
        <p:blipFill>
          <a:blip r:embed="rId3"/>
          <a:srcRect/>
          <a:stretch>
            <a:fillRect/>
          </a:stretch>
        </p:blipFill>
        <p:spPr bwMode="auto">
          <a:xfrm>
            <a:off x="6041408" y="3469657"/>
            <a:ext cx="3048000" cy="3333751"/>
          </a:xfrm>
          <a:prstGeom prst="rect">
            <a:avLst/>
          </a:prstGeom>
          <a:noFill/>
          <a:ln>
            <a:solidFill>
              <a:srgbClr val="FF0000"/>
            </a:solidFill>
          </a:ln>
        </p:spPr>
      </p:pic>
      <p:sp>
        <p:nvSpPr>
          <p:cNvPr id="14" name="Oval 13"/>
          <p:cNvSpPr/>
          <p:nvPr/>
        </p:nvSpPr>
        <p:spPr>
          <a:xfrm>
            <a:off x="2500298" y="3286124"/>
            <a:ext cx="571504"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Oval 14"/>
          <p:cNvSpPr/>
          <p:nvPr/>
        </p:nvSpPr>
        <p:spPr>
          <a:xfrm>
            <a:off x="3143240" y="4158164"/>
            <a:ext cx="968600" cy="9370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17252" y="3000372"/>
            <a:ext cx="8429684" cy="1143000"/>
          </a:xfrm>
        </p:spPr>
        <p:txBody>
          <a:bodyPr>
            <a:noAutofit/>
          </a:bodyPr>
          <a:lstStyle/>
          <a:p>
            <a:r>
              <a:rPr lang="en-US" sz="3600" b="1" dirty="0" smtClean="0"/>
              <a:t>“</a:t>
            </a:r>
            <a:r>
              <a:rPr lang="en-US" sz="3600" b="1" i="1" dirty="0" smtClean="0"/>
              <a:t>We have to do the best we can. This is our sacred human responsibility</a:t>
            </a:r>
            <a:r>
              <a:rPr lang="en-US" sz="3600" b="1" dirty="0" smtClean="0"/>
              <a:t>.”</a:t>
            </a:r>
            <a:r>
              <a:rPr lang="en-US" sz="3600" dirty="0" smtClean="0"/>
              <a:t/>
            </a:r>
            <a:br>
              <a:rPr lang="en-US" sz="3600" dirty="0" smtClean="0"/>
            </a:br>
            <a:r>
              <a:rPr lang="en-US" sz="3600" dirty="0" smtClean="0"/>
              <a:t>(Albert Einstein)</a:t>
            </a:r>
            <a:br>
              <a:rPr lang="en-US" sz="3600" dirty="0" smtClean="0"/>
            </a:br>
            <a:r>
              <a:rPr lang="en-US" sz="3600" dirty="0" smtClean="0"/>
              <a:t/>
            </a:r>
            <a:br>
              <a:rPr lang="en-US" sz="3600" dirty="0" smtClean="0"/>
            </a:br>
            <a:r>
              <a:rPr lang="en-US" sz="3600" b="1" dirty="0" smtClean="0"/>
              <a:t>“</a:t>
            </a:r>
            <a:r>
              <a:rPr lang="en-US" sz="3600" b="1" i="1" dirty="0" smtClean="0"/>
              <a:t>Knowledge save lives</a:t>
            </a:r>
            <a:r>
              <a:rPr lang="en-US" sz="3600" b="1" dirty="0" smtClean="0"/>
              <a:t>”</a:t>
            </a:r>
            <a:r>
              <a:rPr lang="en-US" sz="3600" dirty="0" smtClean="0"/>
              <a:t/>
            </a:r>
            <a:br>
              <a:rPr lang="en-US" sz="3600" dirty="0" smtClean="0"/>
            </a:br>
            <a:r>
              <a:rPr lang="en-US" sz="3600" dirty="0" smtClean="0"/>
              <a:t>(Prof. Dr. </a:t>
            </a:r>
            <a:r>
              <a:rPr lang="en-US" sz="3600" dirty="0" err="1" smtClean="0"/>
              <a:t>Yordpol</a:t>
            </a:r>
            <a:r>
              <a:rPr lang="en-US" sz="3600" dirty="0" smtClean="0"/>
              <a:t> </a:t>
            </a:r>
            <a:r>
              <a:rPr lang="en-US" sz="3600" dirty="0" err="1" smtClean="0"/>
              <a:t>Tanaboriboon</a:t>
            </a:r>
            <a:r>
              <a:rPr lang="en-US" sz="3600" dirty="0" smtClean="0"/>
              <a:t> (AIT))</a:t>
            </a:r>
            <a:br>
              <a:rPr lang="en-US" sz="3600" dirty="0" smtClean="0"/>
            </a:br>
            <a:r>
              <a:rPr lang="en-US" sz="3600" dirty="0" smtClean="0"/>
              <a:t/>
            </a:r>
            <a:br>
              <a:rPr lang="en-US" sz="3600" dirty="0" smtClean="0"/>
            </a:br>
            <a:r>
              <a:rPr lang="en-US" sz="3600" b="1" i="1" dirty="0" smtClean="0"/>
              <a:t>“Human resource capacity development on road safety save </a:t>
            </a:r>
            <a:r>
              <a:rPr lang="en-US" sz="3600" b="1" i="1" dirty="0" err="1" smtClean="0"/>
              <a:t>milion</a:t>
            </a:r>
            <a:r>
              <a:rPr lang="en-US" sz="3600" b="1" i="1" dirty="0" smtClean="0"/>
              <a:t> of lives in Nepal”</a:t>
            </a:r>
            <a:r>
              <a:rPr lang="en-US" sz="3600" dirty="0" smtClean="0"/>
              <a:t/>
            </a:r>
            <a:br>
              <a:rPr lang="en-US" sz="3600" dirty="0" smtClean="0"/>
            </a:br>
            <a:endParaRPr lang="th-TH" sz="3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672042" y="404664"/>
            <a:ext cx="4257676" cy="6048672"/>
          </a:xfrm>
        </p:spPr>
        <p:txBody>
          <a:bodyPr>
            <a:normAutofit/>
          </a:bodyPr>
          <a:lstStyle/>
          <a:p>
            <a:r>
              <a:rPr lang="en-US" sz="3600" b="1" cap="all"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Arial Black" pitchFamily="34" charset="0"/>
              </a:rPr>
              <a:t>THANKs </a:t>
            </a:r>
            <a:br>
              <a:rPr lang="en-US" sz="3600" b="1" cap="all"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Arial Black" pitchFamily="34" charset="0"/>
              </a:rPr>
            </a:br>
            <a:r>
              <a:rPr lang="en-US" sz="3600" b="1" cap="all"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Arial Black" pitchFamily="34" charset="0"/>
              </a:rPr>
              <a:t>FOR YOUR ATTENTION</a:t>
            </a:r>
            <a:endParaRPr lang="en-US" sz="3600" b="1" cap="all" dirty="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Arial Black" pitchFamily="34" charset="0"/>
            </a:endParaRPr>
          </a:p>
        </p:txBody>
      </p:sp>
      <p:pic>
        <p:nvPicPr>
          <p:cNvPr id="3" name="Picture 3" descr="12764-PL001"/>
          <p:cNvPicPr>
            <a:picLocks noChangeAspect="1" noChangeArrowheads="1"/>
          </p:cNvPicPr>
          <p:nvPr/>
        </p:nvPicPr>
        <p:blipFill>
          <a:blip r:embed="rId2" cstate="print"/>
          <a:srcRect/>
          <a:stretch>
            <a:fillRect/>
          </a:stretch>
        </p:blipFill>
        <p:spPr bwMode="auto">
          <a:xfrm>
            <a:off x="683568" y="980728"/>
            <a:ext cx="3895272" cy="5193695"/>
          </a:xfrm>
          <a:prstGeom prst="rect">
            <a:avLst/>
          </a:prstGeom>
          <a:ln>
            <a:noFill/>
          </a:ln>
          <a:effectLst>
            <a:softEdge rad="112500"/>
          </a:effectLst>
        </p:spPr>
      </p:pic>
      <p:sp>
        <p:nvSpPr>
          <p:cNvPr id="4" name="สี่เหลี่ยมผืนผ้า 3"/>
          <p:cNvSpPr/>
          <p:nvPr/>
        </p:nvSpPr>
        <p:spPr>
          <a:xfrm>
            <a:off x="0" y="6715124"/>
            <a:ext cx="9144000" cy="14287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สี่เหลี่ยมผืนผ้า 4"/>
          <p:cNvSpPr/>
          <p:nvPr/>
        </p:nvSpPr>
        <p:spPr>
          <a:xfrm>
            <a:off x="0" y="-24"/>
            <a:ext cx="9144000" cy="714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สี่เหลี่ยมผืนผ้า 5"/>
          <p:cNvSpPr/>
          <p:nvPr/>
        </p:nvSpPr>
        <p:spPr>
          <a:xfrm flipV="1">
            <a:off x="0" y="71414"/>
            <a:ext cx="9144000" cy="714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สี่เหลี่ยมผืนผ้า 6"/>
          <p:cNvSpPr/>
          <p:nvPr/>
        </p:nvSpPr>
        <p:spPr>
          <a:xfrm flipV="1">
            <a:off x="6929454" y="1000108"/>
            <a:ext cx="2214546" cy="714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สี่เหลี่ยมผืนผ้า 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 name="สี่เหลี่ยมผืนผ้า 9"/>
          <p:cNvSpPr/>
          <p:nvPr/>
        </p:nvSpPr>
        <p:spPr>
          <a:xfrm flipV="1">
            <a:off x="5000628" y="928670"/>
            <a:ext cx="4143372"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สี่เหลี่ยมผืนผ้า 12"/>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สี่เหลี่ยมผืนผ้า 13"/>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สี่เหลี่ยมผืนผ้า 14"/>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 name="สี่เหลี่ยมผืนผ้า 15"/>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44624"/>
            <a:ext cx="9144000" cy="1143000"/>
          </a:xfrm>
          <a:solidFill>
            <a:schemeClr val="tx1"/>
          </a:solidFill>
        </p:spPr>
        <p:txBody>
          <a:bodyPr>
            <a:noAutofit/>
          </a:bodyPr>
          <a:lstStyle/>
          <a:p>
            <a:r>
              <a:rPr lang="en-US" sz="4800" b="1" dirty="0" smtClean="0">
                <a:solidFill>
                  <a:schemeClr val="bg1"/>
                </a:solidFill>
                <a:effectLst>
                  <a:outerShdw blurRad="38100" dist="38100" dir="2700000" algn="tl">
                    <a:srgbClr val="000000">
                      <a:alpha val="43137"/>
                    </a:srgbClr>
                  </a:outerShdw>
                </a:effectLst>
                <a:latin typeface="Arial Narrow" pitchFamily="34" charset="0"/>
                <a:cs typeface="TH SarabunPSK" pitchFamily="34" charset="-34"/>
              </a:rPr>
              <a:t>Comparisons of RTF Rates</a:t>
            </a:r>
            <a:endParaRPr lang="en-US" sz="4800" b="1" dirty="0">
              <a:solidFill>
                <a:schemeClr val="bg1"/>
              </a:solidFill>
              <a:effectLst>
                <a:outerShdw blurRad="38100" dist="38100" dir="2700000" algn="tl">
                  <a:srgbClr val="000000">
                    <a:alpha val="43137"/>
                  </a:srgbClr>
                </a:outerShdw>
              </a:effectLst>
              <a:latin typeface="Arial Narrow" pitchFamily="34" charset="0"/>
              <a:cs typeface="TH SarabunPSK" pitchFamily="34" charset="-34"/>
            </a:endParaRPr>
          </a:p>
        </p:txBody>
      </p:sp>
      <p:graphicFrame>
        <p:nvGraphicFramePr>
          <p:cNvPr id="4" name="ตัวยึดเนื้อหา 3"/>
          <p:cNvGraphicFramePr>
            <a:graphicFrameLocks noGrp="1"/>
          </p:cNvGraphicFramePr>
          <p:nvPr>
            <p:ph idx="1"/>
          </p:nvPr>
        </p:nvGraphicFramePr>
        <p:xfrm>
          <a:off x="0" y="1484784"/>
          <a:ext cx="9144000" cy="3840480"/>
        </p:xfrm>
        <a:graphic>
          <a:graphicData uri="http://schemas.openxmlformats.org/drawingml/2006/table">
            <a:tbl>
              <a:tblPr firstRow="1" bandRow="1">
                <a:tableStyleId>{5940675A-B579-460E-94D1-54222C63F5DA}</a:tableStyleId>
              </a:tblPr>
              <a:tblGrid>
                <a:gridCol w="1227111"/>
                <a:gridCol w="1201749"/>
                <a:gridCol w="928694"/>
                <a:gridCol w="1071570"/>
                <a:gridCol w="1143008"/>
                <a:gridCol w="1143008"/>
                <a:gridCol w="1214446"/>
                <a:gridCol w="1214414"/>
              </a:tblGrid>
              <a:tr h="453701">
                <a:tc>
                  <a:txBody>
                    <a:bodyPr/>
                    <a:lstStyle/>
                    <a:p>
                      <a:pPr algn="ctr"/>
                      <a:r>
                        <a:rPr lang="en-US" sz="1800" b="1" dirty="0" smtClean="0">
                          <a:effectLst>
                            <a:outerShdw blurRad="38100" dist="38100" dir="2700000" algn="tl">
                              <a:srgbClr val="000000">
                                <a:alpha val="43137"/>
                              </a:srgbClr>
                            </a:outerShdw>
                          </a:effectLst>
                          <a:latin typeface="+mn-lt"/>
                        </a:rPr>
                        <a:t>Countries</a:t>
                      </a:r>
                      <a:endParaRPr lang="en-US" sz="18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Source</a:t>
                      </a:r>
                      <a:endParaRPr lang="en-US" sz="18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Year</a:t>
                      </a:r>
                      <a:endParaRPr lang="en-US" sz="18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Reported </a:t>
                      </a:r>
                      <a:r>
                        <a:rPr lang="en-US" sz="1800" b="1" dirty="0" smtClean="0">
                          <a:effectLst>
                            <a:outerShdw blurRad="38100" dist="38100" dir="2700000" algn="tl">
                              <a:srgbClr val="000000">
                                <a:alpha val="43137"/>
                              </a:srgbClr>
                            </a:outerShdw>
                          </a:effectLst>
                          <a:latin typeface="+mn-lt"/>
                        </a:rPr>
                        <a:t>RTF</a:t>
                      </a:r>
                      <a:endParaRPr lang="en-US" sz="18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Estimated </a:t>
                      </a:r>
                      <a:r>
                        <a:rPr lang="en-US" sz="1800" b="1" dirty="0" smtClean="0">
                          <a:effectLst>
                            <a:outerShdw blurRad="38100" dist="38100" dir="2700000" algn="tl">
                              <a:srgbClr val="000000">
                                <a:alpha val="43137"/>
                              </a:srgbClr>
                            </a:outerShdw>
                          </a:effectLst>
                          <a:latin typeface="+mn-lt"/>
                        </a:rPr>
                        <a:t>RTF</a:t>
                      </a:r>
                      <a:endParaRPr lang="en-US" sz="18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Reported</a:t>
                      </a:r>
                    </a:p>
                    <a:p>
                      <a:pPr algn="ctr"/>
                      <a:r>
                        <a:rPr lang="en-US" sz="1800" b="1" dirty="0" smtClean="0">
                          <a:effectLst>
                            <a:outerShdw blurRad="38100" dist="38100" dir="2700000" algn="tl">
                              <a:srgbClr val="000000">
                                <a:alpha val="43137"/>
                              </a:srgbClr>
                            </a:outerShdw>
                          </a:effectLst>
                          <a:latin typeface="+mn-lt"/>
                        </a:rPr>
                        <a:t>RTF</a:t>
                      </a:r>
                      <a:endParaRPr lang="en-US" sz="1800" b="1" dirty="0" smtClean="0">
                        <a:effectLst>
                          <a:outerShdw blurRad="38100" dist="38100" dir="2700000" algn="tl">
                            <a:srgbClr val="000000">
                              <a:alpha val="43137"/>
                            </a:srgbClr>
                          </a:outerShdw>
                        </a:effectLst>
                        <a:latin typeface="+mn-lt"/>
                      </a:endParaRPr>
                    </a:p>
                    <a:p>
                      <a:pPr algn="ctr"/>
                      <a:r>
                        <a:rPr lang="en-US" sz="1800" b="1" dirty="0" smtClean="0">
                          <a:effectLst>
                            <a:outerShdw blurRad="38100" dist="38100" dir="2700000" algn="tl">
                              <a:srgbClr val="000000">
                                <a:alpha val="43137"/>
                              </a:srgbClr>
                            </a:outerShdw>
                          </a:effectLst>
                          <a:latin typeface="+mn-lt"/>
                        </a:rPr>
                        <a:t>per </a:t>
                      </a:r>
                    </a:p>
                    <a:p>
                      <a:pPr algn="ctr"/>
                      <a:r>
                        <a:rPr lang="en-US" sz="1800" b="1" dirty="0" smtClean="0">
                          <a:effectLst>
                            <a:outerShdw blurRad="38100" dist="38100" dir="2700000" algn="tl">
                              <a:srgbClr val="000000">
                                <a:alpha val="43137"/>
                              </a:srgbClr>
                            </a:outerShdw>
                          </a:effectLst>
                          <a:latin typeface="+mn-lt"/>
                        </a:rPr>
                        <a:t>100,000</a:t>
                      </a:r>
                    </a:p>
                    <a:p>
                      <a:pPr algn="ctr"/>
                      <a:r>
                        <a:rPr lang="en-US" sz="1800" b="1" dirty="0" smtClean="0">
                          <a:effectLst>
                            <a:outerShdw blurRad="38100" dist="38100" dir="2700000" algn="tl">
                              <a:srgbClr val="000000">
                                <a:alpha val="43137"/>
                              </a:srgbClr>
                            </a:outerShdw>
                          </a:effectLst>
                          <a:latin typeface="+mn-lt"/>
                        </a:rPr>
                        <a:t>Pop.</a:t>
                      </a:r>
                      <a:endParaRPr lang="en-US" sz="18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Estimated</a:t>
                      </a:r>
                    </a:p>
                    <a:p>
                      <a:pPr algn="ctr"/>
                      <a:r>
                        <a:rPr lang="en-US" sz="1800" b="1" dirty="0" smtClean="0">
                          <a:effectLst>
                            <a:outerShdw blurRad="38100" dist="38100" dir="2700000" algn="tl">
                              <a:srgbClr val="000000">
                                <a:alpha val="43137"/>
                              </a:srgbClr>
                            </a:outerShdw>
                          </a:effectLst>
                          <a:latin typeface="+mn-lt"/>
                        </a:rPr>
                        <a:t>RTF</a:t>
                      </a:r>
                      <a:endParaRPr lang="en-US" sz="1800" b="1" dirty="0" smtClean="0">
                        <a:effectLst>
                          <a:outerShdw blurRad="38100" dist="38100" dir="2700000" algn="tl">
                            <a:srgbClr val="000000">
                              <a:alpha val="43137"/>
                            </a:srgbClr>
                          </a:outerShdw>
                        </a:effectLst>
                        <a:latin typeface="+mn-lt"/>
                      </a:endParaRPr>
                    </a:p>
                    <a:p>
                      <a:pPr algn="ctr"/>
                      <a:r>
                        <a:rPr lang="en-US" sz="1800" b="1" dirty="0" smtClean="0">
                          <a:effectLst>
                            <a:outerShdw blurRad="38100" dist="38100" dir="2700000" algn="tl">
                              <a:srgbClr val="000000">
                                <a:alpha val="43137"/>
                              </a:srgbClr>
                            </a:outerShdw>
                          </a:effectLst>
                          <a:latin typeface="+mn-lt"/>
                        </a:rPr>
                        <a:t>per </a:t>
                      </a:r>
                    </a:p>
                    <a:p>
                      <a:pPr algn="ctr"/>
                      <a:r>
                        <a:rPr lang="en-US" sz="1800" b="1" dirty="0" smtClean="0">
                          <a:effectLst>
                            <a:outerShdw blurRad="38100" dist="38100" dir="2700000" algn="tl">
                              <a:srgbClr val="000000">
                                <a:alpha val="43137"/>
                              </a:srgbClr>
                            </a:outerShdw>
                          </a:effectLst>
                          <a:latin typeface="+mn-lt"/>
                        </a:rPr>
                        <a:t>100,000</a:t>
                      </a:r>
                    </a:p>
                    <a:p>
                      <a:pPr algn="ctr"/>
                      <a:r>
                        <a:rPr lang="en-US" sz="1800" b="1" dirty="0" smtClean="0">
                          <a:effectLst>
                            <a:outerShdw blurRad="38100" dist="38100" dir="2700000" algn="tl">
                              <a:srgbClr val="000000">
                                <a:alpha val="43137"/>
                              </a:srgbClr>
                            </a:outerShdw>
                          </a:effectLst>
                          <a:latin typeface="+mn-lt"/>
                        </a:rPr>
                        <a:t>Pop.</a:t>
                      </a:r>
                      <a:endParaRPr lang="en-US" sz="18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c>
                  <a:txBody>
                    <a:bodyPr/>
                    <a:lstStyle/>
                    <a:p>
                      <a:pPr algn="ctr"/>
                      <a:r>
                        <a:rPr lang="en-US" sz="1800" b="1" dirty="0" smtClean="0">
                          <a:effectLst>
                            <a:outerShdw blurRad="38100" dist="38100" dir="2700000" algn="tl">
                              <a:srgbClr val="000000">
                                <a:alpha val="43137"/>
                              </a:srgbClr>
                            </a:outerShdw>
                          </a:effectLst>
                          <a:latin typeface="+mn-lt"/>
                        </a:rPr>
                        <a:t>World</a:t>
                      </a:r>
                    </a:p>
                    <a:p>
                      <a:pPr algn="ctr"/>
                      <a:r>
                        <a:rPr lang="en-US" sz="1800" b="1" dirty="0" smtClean="0">
                          <a:effectLst>
                            <a:outerShdw blurRad="38100" dist="38100" dir="2700000" algn="tl">
                              <a:srgbClr val="000000">
                                <a:alpha val="43137"/>
                              </a:srgbClr>
                            </a:outerShdw>
                          </a:effectLst>
                          <a:latin typeface="+mn-lt"/>
                        </a:rPr>
                        <a:t>Ranking</a:t>
                      </a:r>
                      <a:endParaRPr lang="en-US" sz="18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5">
                        <a:lumMod val="20000"/>
                        <a:lumOff val="80000"/>
                      </a:schemeClr>
                    </a:solidFill>
                  </a:tcPr>
                </a:tc>
              </a:tr>
              <a:tr h="0">
                <a:tc rowSpan="3">
                  <a:txBody>
                    <a:bodyPr/>
                    <a:lstStyle/>
                    <a:p>
                      <a:pPr algn="ctr"/>
                      <a:r>
                        <a:rPr lang="en-US" sz="1600" b="1" dirty="0" smtClean="0">
                          <a:latin typeface="+mn-lt"/>
                        </a:rPr>
                        <a:t>THAILAND</a:t>
                      </a:r>
                      <a:endParaRPr lang="en-US" sz="1600" b="1" dirty="0">
                        <a:latin typeface="+mn-lt"/>
                        <a:cs typeface="TH SarabunPSK" pitchFamily="34" charset="-34"/>
                      </a:endParaRPr>
                    </a:p>
                  </a:txBody>
                  <a:tcPr anchor="ctr">
                    <a:solidFill>
                      <a:schemeClr val="accent6">
                        <a:lumMod val="20000"/>
                        <a:lumOff val="80000"/>
                      </a:schemeClr>
                    </a:solidFill>
                  </a:tcPr>
                </a:tc>
                <a:tc>
                  <a:txBody>
                    <a:bodyPr/>
                    <a:lstStyle/>
                    <a:p>
                      <a:r>
                        <a:rPr lang="en-US" sz="1400" dirty="0" smtClean="0">
                          <a:effectLst>
                            <a:outerShdw blurRad="38100" dist="38100" dir="2700000" algn="tl">
                              <a:srgbClr val="000000">
                                <a:alpha val="43137"/>
                              </a:srgbClr>
                            </a:outerShdw>
                          </a:effectLst>
                          <a:latin typeface="+mn-lt"/>
                        </a:rPr>
                        <a:t>WHO (2009)</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2007</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12,492</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12,492</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19.6</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19.6</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2000" b="1" dirty="0" smtClean="0">
                          <a:effectLst/>
                          <a:latin typeface="+mn-lt"/>
                        </a:rPr>
                        <a:t>74</a:t>
                      </a:r>
                      <a:endParaRPr lang="en-US" sz="2000" b="1" dirty="0">
                        <a:effectLst/>
                        <a:latin typeface="+mn-lt"/>
                        <a:cs typeface="TH SarabunPSK" pitchFamily="34" charset="-34"/>
                      </a:endParaRPr>
                    </a:p>
                  </a:txBody>
                  <a:tcPr anchor="ctr">
                    <a:solidFill>
                      <a:schemeClr val="accent6">
                        <a:lumMod val="20000"/>
                        <a:lumOff val="80000"/>
                      </a:schemeClr>
                    </a:solidFill>
                  </a:tcPr>
                </a:tc>
              </a:tr>
              <a:tr h="0">
                <a:tc vMerge="1">
                  <a:txBody>
                    <a:bodyPr/>
                    <a:lstStyle/>
                    <a:p>
                      <a:endParaRPr lang="en-US" sz="2000" b="1" dirty="0">
                        <a:latin typeface="TH SarabunPSK" pitchFamily="34" charset="-34"/>
                        <a:cs typeface="TH SarabunPSK" pitchFamily="34" charset="-34"/>
                      </a:endParaRPr>
                    </a:p>
                  </a:txBody>
                  <a:tcPr/>
                </a:tc>
                <a:tc>
                  <a:txBody>
                    <a:bodyPr/>
                    <a:lstStyle/>
                    <a:p>
                      <a:r>
                        <a:rPr lang="en-US" sz="1400" dirty="0" smtClean="0">
                          <a:effectLst>
                            <a:outerShdw blurRad="38100" dist="38100" dir="2700000" algn="tl">
                              <a:srgbClr val="000000">
                                <a:alpha val="43137"/>
                              </a:srgbClr>
                            </a:outerShdw>
                          </a:effectLst>
                          <a:latin typeface="+mn-lt"/>
                        </a:rPr>
                        <a:t>UMRTI (2014)</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2008</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N/A</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N/A</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N/A</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44</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2000" b="1" dirty="0" smtClean="0">
                          <a:effectLst/>
                          <a:latin typeface="+mn-lt"/>
                        </a:rPr>
                        <a:t>2</a:t>
                      </a:r>
                      <a:endParaRPr lang="en-US" sz="2000" b="1" dirty="0">
                        <a:effectLst/>
                        <a:latin typeface="+mn-lt"/>
                        <a:cs typeface="TH SarabunPSK" pitchFamily="34" charset="-34"/>
                      </a:endParaRPr>
                    </a:p>
                  </a:txBody>
                  <a:tcPr anchor="ctr">
                    <a:solidFill>
                      <a:schemeClr val="accent6">
                        <a:lumMod val="20000"/>
                        <a:lumOff val="80000"/>
                      </a:schemeClr>
                    </a:solidFill>
                  </a:tcPr>
                </a:tc>
              </a:tr>
              <a:tr h="0">
                <a:tc vMerge="1">
                  <a:txBody>
                    <a:bodyPr/>
                    <a:lstStyle/>
                    <a:p>
                      <a:endParaRPr lang="en-US" sz="2000" b="1" dirty="0">
                        <a:latin typeface="TH SarabunPSK" pitchFamily="34" charset="-34"/>
                        <a:cs typeface="TH SarabunPSK" pitchFamily="34" charset="-34"/>
                      </a:endParaRPr>
                    </a:p>
                  </a:txBody>
                  <a:tcPr/>
                </a:tc>
                <a:tc>
                  <a:txBody>
                    <a:bodyPr/>
                    <a:lstStyle/>
                    <a:p>
                      <a:r>
                        <a:rPr lang="en-US" sz="1400" dirty="0" smtClean="0">
                          <a:effectLst>
                            <a:outerShdw blurRad="38100" dist="38100" dir="2700000" algn="tl">
                              <a:srgbClr val="000000">
                                <a:alpha val="43137"/>
                              </a:srgbClr>
                            </a:outerShdw>
                          </a:effectLst>
                          <a:latin typeface="+mn-lt"/>
                        </a:rPr>
                        <a:t>WHO (2013)</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2010</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13,365</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outerShdw blurRad="38100" dist="38100" dir="2700000" algn="tl">
                              <a:srgbClr val="000000">
                                <a:alpha val="43137"/>
                              </a:srgbClr>
                            </a:outerShdw>
                          </a:effectLst>
                          <a:latin typeface="+mn-lt"/>
                        </a:rPr>
                        <a:t>26,312</a:t>
                      </a:r>
                      <a:endParaRPr lang="en-US" sz="14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19.3</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38.1</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6">
                        <a:lumMod val="20000"/>
                        <a:lumOff val="80000"/>
                      </a:schemeClr>
                    </a:solidFill>
                  </a:tcPr>
                </a:tc>
                <a:tc>
                  <a:txBody>
                    <a:bodyPr/>
                    <a:lstStyle/>
                    <a:p>
                      <a:pPr algn="ctr"/>
                      <a:r>
                        <a:rPr lang="en-US" sz="2000" b="1" dirty="0" smtClean="0">
                          <a:effectLst/>
                          <a:latin typeface="+mn-lt"/>
                        </a:rPr>
                        <a:t>3</a:t>
                      </a:r>
                      <a:endParaRPr lang="en-US" sz="2000" b="1" dirty="0">
                        <a:effectLst/>
                        <a:latin typeface="+mn-lt"/>
                        <a:cs typeface="TH SarabunPSK" pitchFamily="34" charset="-34"/>
                      </a:endParaRPr>
                    </a:p>
                  </a:txBody>
                  <a:tcPr anchor="ctr">
                    <a:solidFill>
                      <a:schemeClr val="accent6">
                        <a:lumMod val="20000"/>
                        <a:lumOff val="80000"/>
                      </a:schemeClr>
                    </a:solidFill>
                  </a:tcPr>
                </a:tc>
              </a:tr>
              <a:tr h="145527">
                <a:tc rowSpan="3">
                  <a:txBody>
                    <a:bodyPr/>
                    <a:lstStyle/>
                    <a:p>
                      <a:pPr algn="ctr"/>
                      <a:r>
                        <a:rPr lang="en-US" sz="1600" b="1" dirty="0" smtClean="0">
                          <a:latin typeface="+mn-lt"/>
                        </a:rPr>
                        <a:t>NEPAL</a:t>
                      </a:r>
                      <a:endParaRPr lang="en-US" sz="1600" b="1" dirty="0">
                        <a:latin typeface="+mn-lt"/>
                        <a:cs typeface="TH SarabunPSK" pitchFamily="34" charset="-34"/>
                      </a:endParaRPr>
                    </a:p>
                  </a:txBody>
                  <a:tcPr anchor="ctr">
                    <a:solidFill>
                      <a:schemeClr val="accent3">
                        <a:lumMod val="60000"/>
                        <a:lumOff val="40000"/>
                      </a:schemeClr>
                    </a:solidFill>
                  </a:tcPr>
                </a:tc>
                <a:tc>
                  <a:txBody>
                    <a:bodyPr/>
                    <a:lstStyle/>
                    <a:p>
                      <a:r>
                        <a:rPr lang="en-US" sz="1400" dirty="0" smtClean="0">
                          <a:effectLst>
                            <a:outerShdw blurRad="38100" dist="38100" dir="2700000" algn="tl">
                              <a:srgbClr val="000000">
                                <a:alpha val="43137"/>
                              </a:srgbClr>
                            </a:outerShdw>
                          </a:effectLst>
                          <a:latin typeface="+mn-lt"/>
                        </a:rPr>
                        <a:t>WHO (2009)</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2007</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962</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outerShdw blurRad="38100" dist="38100" dir="2700000" algn="tl">
                              <a:srgbClr val="000000">
                                <a:alpha val="43137"/>
                              </a:srgbClr>
                            </a:outerShdw>
                          </a:effectLst>
                          <a:latin typeface="+mn-lt"/>
                        </a:rPr>
                        <a:t>4,245</a:t>
                      </a:r>
                      <a:endParaRPr lang="en-US" sz="14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3.4</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15.1</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2000" b="1" dirty="0" smtClean="0">
                          <a:effectLst/>
                          <a:latin typeface="+mn-lt"/>
                        </a:rPr>
                        <a:t>100</a:t>
                      </a:r>
                      <a:endParaRPr lang="en-US" sz="2000" b="1" dirty="0">
                        <a:effectLst/>
                        <a:latin typeface="+mn-lt"/>
                        <a:cs typeface="TH SarabunPSK" pitchFamily="34" charset="-34"/>
                      </a:endParaRPr>
                    </a:p>
                  </a:txBody>
                  <a:tcPr anchor="ctr">
                    <a:solidFill>
                      <a:schemeClr val="accent3">
                        <a:lumMod val="60000"/>
                        <a:lumOff val="40000"/>
                      </a:schemeClr>
                    </a:solidFill>
                  </a:tcPr>
                </a:tc>
              </a:tr>
              <a:tr h="145527">
                <a:tc vMerge="1">
                  <a:txBody>
                    <a:bodyPr/>
                    <a:lstStyle/>
                    <a:p>
                      <a:endParaRPr lang="en-US" sz="2000" b="1" dirty="0">
                        <a:latin typeface="TH SarabunPSK" pitchFamily="34" charset="-34"/>
                        <a:cs typeface="TH SarabunPSK" pitchFamily="34" charset="-34"/>
                      </a:endParaRPr>
                    </a:p>
                  </a:txBody>
                  <a:tcPr/>
                </a:tc>
                <a:tc>
                  <a:txBody>
                    <a:bodyPr/>
                    <a:lstStyle/>
                    <a:p>
                      <a:r>
                        <a:rPr lang="en-US" sz="1400" dirty="0" smtClean="0">
                          <a:effectLst>
                            <a:outerShdw blurRad="38100" dist="38100" dir="2700000" algn="tl">
                              <a:srgbClr val="000000">
                                <a:alpha val="43137"/>
                              </a:srgbClr>
                            </a:outerShdw>
                          </a:effectLst>
                          <a:latin typeface="+mn-lt"/>
                        </a:rPr>
                        <a:t>UMRTI (2014)</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2008</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N/A</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N/A</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N/A</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9</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2000" b="1" dirty="0" smtClean="0">
                          <a:effectLst/>
                          <a:latin typeface="+mn-lt"/>
                          <a:cs typeface="TH SarabunPSK" pitchFamily="34" charset="-34"/>
                        </a:rPr>
                        <a:t>147</a:t>
                      </a:r>
                      <a:endParaRPr lang="en-US" sz="2000" b="1" dirty="0">
                        <a:effectLst/>
                        <a:latin typeface="+mn-lt"/>
                        <a:cs typeface="TH SarabunPSK" pitchFamily="34" charset="-34"/>
                      </a:endParaRPr>
                    </a:p>
                  </a:txBody>
                  <a:tcPr anchor="ctr">
                    <a:solidFill>
                      <a:schemeClr val="accent3">
                        <a:lumMod val="60000"/>
                        <a:lumOff val="40000"/>
                      </a:schemeClr>
                    </a:solidFill>
                  </a:tcPr>
                </a:tc>
              </a:tr>
              <a:tr h="145527">
                <a:tc vMerge="1">
                  <a:txBody>
                    <a:bodyPr/>
                    <a:lstStyle/>
                    <a:p>
                      <a:endParaRPr lang="en-US" sz="2000" b="1" dirty="0">
                        <a:latin typeface="TH SarabunPSK" pitchFamily="34" charset="-34"/>
                        <a:cs typeface="TH SarabunPSK" pitchFamily="34" charset="-34"/>
                      </a:endParaRPr>
                    </a:p>
                  </a:txBody>
                  <a:tcPr/>
                </a:tc>
                <a:tc>
                  <a:txBody>
                    <a:bodyPr/>
                    <a:lstStyle/>
                    <a:p>
                      <a:r>
                        <a:rPr lang="en-US" sz="1400" dirty="0" smtClean="0">
                          <a:effectLst>
                            <a:outerShdw blurRad="38100" dist="38100" dir="2700000" algn="tl">
                              <a:srgbClr val="000000">
                                <a:alpha val="43137"/>
                              </a:srgbClr>
                            </a:outerShdw>
                          </a:effectLst>
                          <a:latin typeface="+mn-lt"/>
                        </a:rPr>
                        <a:t>WHO (2013)</a:t>
                      </a:r>
                      <a:endParaRPr lang="en-US" sz="1400" b="1" dirty="0">
                        <a:effectLst>
                          <a:outerShdw blurRad="38100" dist="38100" dir="2700000" algn="tl">
                            <a:srgbClr val="000000">
                              <a:alpha val="43137"/>
                            </a:srgbClr>
                          </a:outerShdw>
                        </a:effectLst>
                        <a:latin typeface="+mn-lt"/>
                        <a:cs typeface="TH SarabunPSK" pitchFamily="34" charset="-34"/>
                      </a:endParaRPr>
                    </a:p>
                  </a:txBody>
                  <a:tcP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2010</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400" dirty="0" smtClean="0">
                          <a:effectLst>
                            <a:outerShdw blurRad="38100" dist="38100" dir="2700000" algn="tl">
                              <a:srgbClr val="000000">
                                <a:alpha val="43137"/>
                              </a:srgbClr>
                            </a:outerShdw>
                          </a:effectLst>
                          <a:latin typeface="+mn-lt"/>
                        </a:rPr>
                        <a:t>1,689</a:t>
                      </a:r>
                      <a:endParaRPr lang="en-US" sz="14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outerShdw blurRad="38100" dist="38100" dir="2700000" algn="tl">
                              <a:srgbClr val="000000">
                                <a:alpha val="43137"/>
                              </a:srgbClr>
                            </a:outerShdw>
                          </a:effectLst>
                          <a:latin typeface="+mn-lt"/>
                        </a:rPr>
                        <a:t>4,787</a:t>
                      </a:r>
                      <a:endParaRPr lang="en-US" sz="1400" b="1" dirty="0" smtClean="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5.6</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1600" dirty="0" smtClean="0">
                          <a:effectLst>
                            <a:outerShdw blurRad="38100" dist="38100" dir="2700000" algn="tl">
                              <a:srgbClr val="000000">
                                <a:alpha val="43137"/>
                              </a:srgbClr>
                            </a:outerShdw>
                          </a:effectLst>
                          <a:latin typeface="+mn-lt"/>
                        </a:rPr>
                        <a:t>16.0</a:t>
                      </a:r>
                      <a:endParaRPr lang="en-US" sz="1600" b="1" dirty="0">
                        <a:effectLst>
                          <a:outerShdw blurRad="38100" dist="38100" dir="2700000" algn="tl">
                            <a:srgbClr val="000000">
                              <a:alpha val="43137"/>
                            </a:srgbClr>
                          </a:outerShdw>
                        </a:effectLst>
                        <a:latin typeface="+mn-lt"/>
                        <a:cs typeface="TH SarabunPSK" pitchFamily="34" charset="-34"/>
                      </a:endParaRPr>
                    </a:p>
                  </a:txBody>
                  <a:tcPr anchor="ctr">
                    <a:solidFill>
                      <a:schemeClr val="accent3">
                        <a:lumMod val="60000"/>
                        <a:lumOff val="40000"/>
                      </a:schemeClr>
                    </a:solidFill>
                  </a:tcPr>
                </a:tc>
                <a:tc>
                  <a:txBody>
                    <a:bodyPr/>
                    <a:lstStyle/>
                    <a:p>
                      <a:pPr algn="ctr"/>
                      <a:r>
                        <a:rPr lang="en-US" sz="2000" b="1" dirty="0" smtClean="0">
                          <a:effectLst/>
                          <a:latin typeface="+mn-lt"/>
                          <a:cs typeface="TH SarabunPSK" pitchFamily="34" charset="-34"/>
                        </a:rPr>
                        <a:t>87</a:t>
                      </a:r>
                      <a:endParaRPr lang="en-US" sz="2000" b="1" dirty="0">
                        <a:effectLst/>
                        <a:latin typeface="+mn-lt"/>
                        <a:cs typeface="TH SarabunPSK" pitchFamily="34" charset="-34"/>
                      </a:endParaRPr>
                    </a:p>
                  </a:txBody>
                  <a:tcPr anchor="ctr">
                    <a:solidFill>
                      <a:schemeClr val="accent3">
                        <a:lumMod val="60000"/>
                        <a:lumOff val="40000"/>
                      </a:schemeClr>
                    </a:solidFill>
                  </a:tcPr>
                </a:tc>
              </a:tr>
            </a:tbl>
          </a:graphicData>
        </a:graphic>
      </p:graphicFrame>
      <p:sp>
        <p:nvSpPr>
          <p:cNvPr id="5" name="TextBox 4"/>
          <p:cNvSpPr txBox="1"/>
          <p:nvPr/>
        </p:nvSpPr>
        <p:spPr>
          <a:xfrm>
            <a:off x="0" y="5425875"/>
            <a:ext cx="9144000" cy="954107"/>
          </a:xfrm>
          <a:prstGeom prst="rect">
            <a:avLst/>
          </a:prstGeom>
          <a:noFill/>
        </p:spPr>
        <p:txBody>
          <a:bodyPr wrap="square" rtlCol="0">
            <a:spAutoFit/>
          </a:bodyPr>
          <a:lstStyle/>
          <a:p>
            <a:r>
              <a:rPr lang="en-US" sz="1400" b="1" i="1" dirty="0" smtClean="0"/>
              <a:t>WHO (2009) : Global status report on road safety: time for action.</a:t>
            </a:r>
          </a:p>
          <a:p>
            <a:r>
              <a:rPr lang="en-US" sz="1400" b="1" i="1" dirty="0" smtClean="0"/>
              <a:t>WHO (2013) : Global status report on road safety 2013: supporting a decade of action.</a:t>
            </a:r>
          </a:p>
          <a:p>
            <a:r>
              <a:rPr lang="en-US" sz="1400" dirty="0" smtClean="0">
                <a:solidFill>
                  <a:srgbClr val="000000"/>
                </a:solidFill>
                <a:latin typeface="Arial Unicode MS" pitchFamily="34" charset="-128"/>
                <a:ea typeface="Arial Unicode MS" pitchFamily="34" charset="-128"/>
                <a:cs typeface="Arial Unicode MS" pitchFamily="34" charset="-128"/>
              </a:rPr>
              <a:t>Michael </a:t>
            </a:r>
            <a:r>
              <a:rPr lang="en-US" sz="1400" dirty="0" err="1" smtClean="0">
                <a:solidFill>
                  <a:srgbClr val="000000"/>
                </a:solidFill>
                <a:latin typeface="Arial Unicode MS" pitchFamily="34" charset="-128"/>
                <a:ea typeface="Arial Unicode MS" pitchFamily="34" charset="-128"/>
                <a:cs typeface="Arial Unicode MS" pitchFamily="34" charset="-128"/>
              </a:rPr>
              <a:t>Sivak</a:t>
            </a:r>
            <a:r>
              <a:rPr lang="en-US" sz="1400" dirty="0" smtClean="0">
                <a:solidFill>
                  <a:srgbClr val="000000"/>
                </a:solidFill>
                <a:latin typeface="Arial Unicode MS" pitchFamily="34" charset="-128"/>
                <a:ea typeface="Arial Unicode MS" pitchFamily="34" charset="-128"/>
                <a:cs typeface="Arial Unicode MS" pitchFamily="34" charset="-128"/>
              </a:rPr>
              <a:t> &amp; Brandon </a:t>
            </a:r>
            <a:r>
              <a:rPr lang="en-US" sz="1400" dirty="0" err="1" smtClean="0">
                <a:solidFill>
                  <a:srgbClr val="000000"/>
                </a:solidFill>
                <a:latin typeface="Arial Unicode MS" pitchFamily="34" charset="-128"/>
                <a:ea typeface="Arial Unicode MS" pitchFamily="34" charset="-128"/>
                <a:cs typeface="Arial Unicode MS" pitchFamily="34" charset="-128"/>
              </a:rPr>
              <a:t>Schoettle</a:t>
            </a:r>
            <a:r>
              <a:rPr lang="en-US" sz="1400" dirty="0" smtClean="0">
                <a:solidFill>
                  <a:srgbClr val="000000"/>
                </a:solidFill>
                <a:latin typeface="Arial Unicode MS" pitchFamily="34" charset="-128"/>
                <a:ea typeface="Arial Unicode MS" pitchFamily="34" charset="-128"/>
                <a:cs typeface="Arial Unicode MS" pitchFamily="34" charset="-128"/>
              </a:rPr>
              <a:t> (2014</a:t>
            </a:r>
            <a:r>
              <a:rPr lang="en-US" sz="1400" b="1" dirty="0" smtClean="0">
                <a:solidFill>
                  <a:srgbClr val="000000"/>
                </a:solidFill>
                <a:latin typeface="Arial Unicode MS" pitchFamily="34" charset="-128"/>
                <a:ea typeface="Arial Unicode MS" pitchFamily="34" charset="-128"/>
                <a:cs typeface="Arial Unicode MS" pitchFamily="34" charset="-128"/>
              </a:rPr>
              <a:t>) </a:t>
            </a:r>
            <a:r>
              <a:rPr lang="en-US" sz="1400" b="1" i="1" dirty="0" smtClean="0"/>
              <a:t>MORTALITY </a:t>
            </a:r>
            <a:r>
              <a:rPr lang="en-US" sz="1400" b="1" i="1" dirty="0" smtClean="0"/>
              <a:t>FROM ROAD CRASHES IN 193 COUNTRIES: A COMPARISON WITH OTHER LEADING CAUSES OF DEATH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0"/>
            <a:ext cx="9144000" cy="1142984"/>
          </a:xfrm>
        </p:spPr>
        <p:txBody>
          <a:bodyPr>
            <a:noAutofit/>
          </a:bodyPr>
          <a:lstStyle/>
          <a:p>
            <a:r>
              <a:rPr lang="en-US" sz="4000" b="1" dirty="0" smtClean="0">
                <a:latin typeface="Browallia New" pitchFamily="34" charset="-34"/>
                <a:cs typeface="Browallia New" pitchFamily="34" charset="-34"/>
              </a:rPr>
              <a:t>RTFs </a:t>
            </a:r>
            <a:r>
              <a:rPr lang="en-US" sz="4000" b="1" dirty="0" smtClean="0">
                <a:latin typeface="Browallia New" pitchFamily="34" charset="-34"/>
                <a:cs typeface="Browallia New" pitchFamily="34" charset="-34"/>
              </a:rPr>
              <a:t>per 100,000 </a:t>
            </a:r>
            <a:r>
              <a:rPr lang="en-US" sz="4000" b="1" dirty="0" smtClean="0">
                <a:latin typeface="Browallia New" pitchFamily="34" charset="-34"/>
                <a:cs typeface="Browallia New" pitchFamily="34" charset="-34"/>
              </a:rPr>
              <a:t>pop. </a:t>
            </a:r>
            <a:r>
              <a:rPr lang="en-US" sz="4000" b="1" dirty="0" err="1" smtClean="0">
                <a:latin typeface="Browallia New" pitchFamily="34" charset="-34"/>
                <a:cs typeface="Browallia New" pitchFamily="34" charset="-34"/>
              </a:rPr>
              <a:t>vs</a:t>
            </a:r>
            <a:r>
              <a:rPr lang="en-US" sz="4000" b="1" dirty="0" smtClean="0">
                <a:latin typeface="Browallia New" pitchFamily="34" charset="-34"/>
                <a:cs typeface="Browallia New" pitchFamily="34" charset="-34"/>
              </a:rPr>
              <a:t> GNI </a:t>
            </a:r>
            <a:r>
              <a:rPr lang="en-US" sz="4000" b="1" dirty="0" smtClean="0">
                <a:latin typeface="Browallia New" pitchFamily="34" charset="-34"/>
                <a:cs typeface="Browallia New" pitchFamily="34" charset="-34"/>
              </a:rPr>
              <a:t>per </a:t>
            </a:r>
            <a:r>
              <a:rPr lang="en-US" sz="4000" b="1" dirty="0" smtClean="0">
                <a:latin typeface="Browallia New" pitchFamily="34" charset="-34"/>
                <a:cs typeface="Browallia New" pitchFamily="34" charset="-34"/>
              </a:rPr>
              <a:t>capita (WHO, 2009</a:t>
            </a:r>
            <a:r>
              <a:rPr lang="en-US" sz="4000" b="1" dirty="0" smtClean="0">
                <a:latin typeface="Browallia New" pitchFamily="34" charset="-34"/>
                <a:cs typeface="Browallia New" pitchFamily="34" charset="-34"/>
              </a:rPr>
              <a:t>)</a:t>
            </a:r>
            <a:endParaRPr lang="th-TH" sz="4000"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 name="สี่เหลี่ยมผืนผ้า 14"/>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142900"/>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สี่เหลี่ยมผืนผ้า 1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3" name="ลูกศรเชื่อมต่อแบบตรง 22"/>
          <p:cNvCxnSpPr/>
          <p:nvPr/>
        </p:nvCxnSpPr>
        <p:spPr>
          <a:xfrm rot="5400000">
            <a:off x="1857356" y="5072074"/>
            <a:ext cx="1286678" cy="794"/>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วงรี 24"/>
          <p:cNvSpPr/>
          <p:nvPr/>
        </p:nvSpPr>
        <p:spPr>
          <a:xfrm>
            <a:off x="2143108" y="4143380"/>
            <a:ext cx="428628" cy="428628"/>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วงรี 25"/>
          <p:cNvSpPr/>
          <p:nvPr/>
        </p:nvSpPr>
        <p:spPr>
          <a:xfrm>
            <a:off x="2143108" y="5500702"/>
            <a:ext cx="428628" cy="428628"/>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aphicFrame>
        <p:nvGraphicFramePr>
          <p:cNvPr id="22" name="แผนภูมิ 21"/>
          <p:cNvGraphicFramePr>
            <a:graphicFrameLocks noGrp="1"/>
          </p:cNvGraphicFramePr>
          <p:nvPr/>
        </p:nvGraphicFramePr>
        <p:xfrm>
          <a:off x="101145" y="1029637"/>
          <a:ext cx="8936721" cy="5850142"/>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p:cNvSpPr/>
          <p:nvPr/>
        </p:nvSpPr>
        <p:spPr>
          <a:xfrm>
            <a:off x="2143108" y="4143192"/>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Oval 23"/>
          <p:cNvSpPr/>
          <p:nvPr/>
        </p:nvSpPr>
        <p:spPr>
          <a:xfrm>
            <a:off x="2143108" y="5488639"/>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Oval 26"/>
          <p:cNvSpPr/>
          <p:nvPr/>
        </p:nvSpPr>
        <p:spPr>
          <a:xfrm>
            <a:off x="4643438" y="3714752"/>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TextBox 27"/>
          <p:cNvSpPr txBox="1"/>
          <p:nvPr/>
        </p:nvSpPr>
        <p:spPr>
          <a:xfrm>
            <a:off x="1670338" y="4473274"/>
            <a:ext cx="651140" cy="461665"/>
          </a:xfrm>
          <a:prstGeom prst="rect">
            <a:avLst/>
          </a:prstGeom>
          <a:noFill/>
        </p:spPr>
        <p:txBody>
          <a:bodyPr wrap="none" rtlCol="0">
            <a:spAutoFit/>
          </a:bodyPr>
          <a:lstStyle/>
          <a:p>
            <a:r>
              <a:rPr lang="en-US" sz="2400" b="1" i="1" dirty="0" smtClean="0">
                <a:solidFill>
                  <a:srgbClr val="FF0000"/>
                </a:solidFill>
                <a:effectLst>
                  <a:outerShdw blurRad="38100" dist="38100" dir="2700000" algn="tl">
                    <a:srgbClr val="000000">
                      <a:alpha val="43137"/>
                    </a:srgbClr>
                  </a:outerShdw>
                </a:effectLst>
              </a:rPr>
              <a:t>100</a:t>
            </a:r>
            <a:endParaRPr lang="th-TH" sz="2400" b="1" i="1" dirty="0">
              <a:solidFill>
                <a:srgbClr val="FF0000"/>
              </a:solidFill>
              <a:effectLst>
                <a:outerShdw blurRad="38100" dist="38100" dir="2700000" algn="tl">
                  <a:srgbClr val="000000">
                    <a:alpha val="43137"/>
                  </a:srgbClr>
                </a:outerShdw>
              </a:effectLst>
            </a:endParaRPr>
          </a:p>
        </p:txBody>
      </p:sp>
      <p:sp>
        <p:nvSpPr>
          <p:cNvPr id="29" name="TextBox 28"/>
          <p:cNvSpPr txBox="1"/>
          <p:nvPr/>
        </p:nvSpPr>
        <p:spPr>
          <a:xfrm>
            <a:off x="5000628" y="3967467"/>
            <a:ext cx="495649" cy="461665"/>
          </a:xfrm>
          <a:prstGeom prst="rect">
            <a:avLst/>
          </a:prstGeom>
          <a:noFill/>
        </p:spPr>
        <p:txBody>
          <a:bodyPr wrap="none" rtlCol="0">
            <a:spAutoFit/>
          </a:bodyPr>
          <a:lstStyle/>
          <a:p>
            <a:r>
              <a:rPr lang="en-US" sz="2400" b="1" i="1" dirty="0" smtClean="0">
                <a:solidFill>
                  <a:srgbClr val="FF0000"/>
                </a:solidFill>
                <a:effectLst>
                  <a:outerShdw blurRad="38100" dist="38100" dir="2700000" algn="tl">
                    <a:srgbClr val="000000">
                      <a:alpha val="43137"/>
                    </a:srgbClr>
                  </a:outerShdw>
                </a:effectLst>
              </a:rPr>
              <a:t>74</a:t>
            </a:r>
            <a:endParaRPr lang="th-TH" sz="24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742145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274638"/>
            <a:ext cx="9144000" cy="654032"/>
          </a:xfrm>
        </p:spPr>
        <p:txBody>
          <a:bodyPr>
            <a:noAutofit/>
          </a:bodyPr>
          <a:lstStyle/>
          <a:p>
            <a:r>
              <a:rPr lang="en-US" sz="4000" b="1" dirty="0" smtClean="0">
                <a:latin typeface="Browallia New" pitchFamily="34" charset="-34"/>
                <a:cs typeface="Browallia New" pitchFamily="34" charset="-34"/>
              </a:rPr>
              <a:t>RTFs </a:t>
            </a:r>
            <a:r>
              <a:rPr lang="en-US" sz="4000" b="1" dirty="0" smtClean="0">
                <a:latin typeface="Browallia New" pitchFamily="34" charset="-34"/>
                <a:cs typeface="Browallia New" pitchFamily="34" charset="-34"/>
              </a:rPr>
              <a:t>per 100,000 </a:t>
            </a:r>
            <a:r>
              <a:rPr lang="en-US" sz="4000" b="1" dirty="0" smtClean="0">
                <a:latin typeface="Browallia New" pitchFamily="34" charset="-34"/>
                <a:cs typeface="Browallia New" pitchFamily="34" charset="-34"/>
              </a:rPr>
              <a:t>pop. </a:t>
            </a:r>
            <a:r>
              <a:rPr lang="en-US" sz="4000" b="1" dirty="0" err="1" smtClean="0">
                <a:latin typeface="Browallia New" pitchFamily="34" charset="-34"/>
                <a:cs typeface="Browallia New" pitchFamily="34" charset="-34"/>
              </a:rPr>
              <a:t>vs</a:t>
            </a:r>
            <a:r>
              <a:rPr lang="en-US" sz="4000" b="1" dirty="0" smtClean="0">
                <a:latin typeface="Browallia New" pitchFamily="34" charset="-34"/>
                <a:cs typeface="Browallia New" pitchFamily="34" charset="-34"/>
              </a:rPr>
              <a:t> GNI </a:t>
            </a:r>
            <a:r>
              <a:rPr lang="en-US" sz="4000" b="1" dirty="0" smtClean="0">
                <a:latin typeface="Browallia New" pitchFamily="34" charset="-34"/>
                <a:cs typeface="Browallia New" pitchFamily="34" charset="-34"/>
              </a:rPr>
              <a:t>per capita </a:t>
            </a:r>
            <a:r>
              <a:rPr lang="en-US" sz="4000" b="1" dirty="0" smtClean="0">
                <a:latin typeface="Browallia New" pitchFamily="34" charset="-34"/>
                <a:cs typeface="Browallia New" pitchFamily="34" charset="-34"/>
              </a:rPr>
              <a:t>(WHO, 2013</a:t>
            </a:r>
            <a:r>
              <a:rPr lang="en-US" sz="4000" b="1" dirty="0" smtClean="0">
                <a:latin typeface="Browallia New" pitchFamily="34" charset="-34"/>
                <a:cs typeface="Browallia New" pitchFamily="34" charset="-34"/>
              </a:rPr>
              <a:t>)</a:t>
            </a:r>
            <a:endParaRPr lang="th-TH" sz="4000" b="1" dirty="0">
              <a:latin typeface="Browallia New" pitchFamily="34" charset="-34"/>
              <a:cs typeface="Browallia New" pitchFamily="34" charset="-34"/>
            </a:endParaRPr>
          </a:p>
        </p:txBody>
      </p:sp>
      <p:sp>
        <p:nvSpPr>
          <p:cNvPr id="7" name="สี่เหลี่ยมผืนผ้า 6"/>
          <p:cNvSpPr/>
          <p:nvPr/>
        </p:nvSpPr>
        <p:spPr>
          <a:xfrm flipV="1">
            <a:off x="0" y="1000108"/>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 name="สี่เหลี่ยมผืนผ้า 11"/>
          <p:cNvSpPr/>
          <p:nvPr/>
        </p:nvSpPr>
        <p:spPr>
          <a:xfrm flipV="1">
            <a:off x="4572000" y="928670"/>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 name="สี่เหลี่ยมผืนผ้า 14"/>
          <p:cNvSpPr/>
          <p:nvPr/>
        </p:nvSpPr>
        <p:spPr>
          <a:xfrm>
            <a:off x="0" y="6715124"/>
            <a:ext cx="9144000" cy="1428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สี่เหลี่ยมผืนผ้า 15"/>
          <p:cNvSpPr/>
          <p:nvPr/>
        </p:nvSpPr>
        <p:spPr>
          <a:xfrm>
            <a:off x="0" y="-2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เหลี่ยมผืนผ้า 16"/>
          <p:cNvSpPr/>
          <p:nvPr/>
        </p:nvSpPr>
        <p:spPr>
          <a:xfrm flipV="1">
            <a:off x="0" y="71414"/>
            <a:ext cx="9144000" cy="71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สี่เหลี่ยมผืนผ้า 17"/>
          <p:cNvSpPr/>
          <p:nvPr/>
        </p:nvSpPr>
        <p:spPr>
          <a:xfrm flipV="1">
            <a:off x="0" y="6715172"/>
            <a:ext cx="9144000" cy="714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 name="สี่เหลี่ยมผืนผ้า 18"/>
          <p:cNvSpPr/>
          <p:nvPr/>
        </p:nvSpPr>
        <p:spPr>
          <a:xfrm flipV="1">
            <a:off x="0" y="6715148"/>
            <a:ext cx="4572000" cy="714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3" name="ลูกศรเชื่อมต่อแบบตรง 22"/>
          <p:cNvCxnSpPr/>
          <p:nvPr/>
        </p:nvCxnSpPr>
        <p:spPr>
          <a:xfrm rot="5400000">
            <a:off x="2132802" y="4733928"/>
            <a:ext cx="1286678" cy="794"/>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วงรี 24"/>
          <p:cNvSpPr/>
          <p:nvPr/>
        </p:nvSpPr>
        <p:spPr>
          <a:xfrm>
            <a:off x="2381235" y="3857628"/>
            <a:ext cx="428628" cy="428628"/>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วงรี 25"/>
          <p:cNvSpPr/>
          <p:nvPr/>
        </p:nvSpPr>
        <p:spPr>
          <a:xfrm>
            <a:off x="2381235" y="5143512"/>
            <a:ext cx="428628" cy="428628"/>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aphicFrame>
        <p:nvGraphicFramePr>
          <p:cNvPr id="29" name="แผนภูมิ 28"/>
          <p:cNvGraphicFramePr>
            <a:graphicFrameLocks noGrp="1"/>
          </p:cNvGraphicFramePr>
          <p:nvPr/>
        </p:nvGraphicFramePr>
        <p:xfrm>
          <a:off x="0" y="1012443"/>
          <a:ext cx="8929718" cy="5845558"/>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p:cNvSpPr/>
          <p:nvPr/>
        </p:nvSpPr>
        <p:spPr>
          <a:xfrm>
            <a:off x="4750501" y="3452938"/>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Oval 21"/>
          <p:cNvSpPr/>
          <p:nvPr/>
        </p:nvSpPr>
        <p:spPr>
          <a:xfrm>
            <a:off x="4750689" y="1166922"/>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Oval 23"/>
          <p:cNvSpPr/>
          <p:nvPr/>
        </p:nvSpPr>
        <p:spPr>
          <a:xfrm>
            <a:off x="2357422" y="5143512"/>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Oval 26"/>
          <p:cNvSpPr/>
          <p:nvPr/>
        </p:nvSpPr>
        <p:spPr>
          <a:xfrm>
            <a:off x="2357422" y="3857628"/>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 name="Straight Connector 29"/>
          <p:cNvCxnSpPr/>
          <p:nvPr/>
        </p:nvCxnSpPr>
        <p:spPr>
          <a:xfrm rot="5400000">
            <a:off x="4048278" y="2488525"/>
            <a:ext cx="2357454" cy="158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943298" y="4132074"/>
            <a:ext cx="495649" cy="461665"/>
          </a:xfrm>
          <a:prstGeom prst="rect">
            <a:avLst/>
          </a:prstGeom>
          <a:noFill/>
        </p:spPr>
        <p:txBody>
          <a:bodyPr wrap="none" rtlCol="0">
            <a:spAutoFit/>
          </a:bodyPr>
          <a:lstStyle/>
          <a:p>
            <a:r>
              <a:rPr lang="en-US" sz="2400" b="1" i="1" dirty="0" smtClean="0">
                <a:solidFill>
                  <a:srgbClr val="FF0000"/>
                </a:solidFill>
                <a:effectLst>
                  <a:outerShdw blurRad="38100" dist="38100" dir="2700000" algn="tl">
                    <a:srgbClr val="000000">
                      <a:alpha val="43137"/>
                    </a:srgbClr>
                  </a:outerShdw>
                </a:effectLst>
              </a:rPr>
              <a:t>87</a:t>
            </a:r>
            <a:endParaRPr lang="th-TH" sz="2400" b="1" i="1" dirty="0">
              <a:solidFill>
                <a:srgbClr val="FF0000"/>
              </a:solidFill>
              <a:effectLst>
                <a:outerShdw blurRad="38100" dist="38100" dir="2700000" algn="tl">
                  <a:srgbClr val="000000">
                    <a:alpha val="43137"/>
                  </a:srgbClr>
                </a:outerShdw>
              </a:effectLst>
            </a:endParaRPr>
          </a:p>
        </p:txBody>
      </p:sp>
      <p:sp>
        <p:nvSpPr>
          <p:cNvPr id="32" name="TextBox 31"/>
          <p:cNvSpPr txBox="1"/>
          <p:nvPr/>
        </p:nvSpPr>
        <p:spPr>
          <a:xfrm>
            <a:off x="4501418" y="1408692"/>
            <a:ext cx="340158" cy="461665"/>
          </a:xfrm>
          <a:prstGeom prst="rect">
            <a:avLst/>
          </a:prstGeom>
          <a:noFill/>
        </p:spPr>
        <p:txBody>
          <a:bodyPr wrap="none" rtlCol="0">
            <a:spAutoFit/>
          </a:bodyPr>
          <a:lstStyle/>
          <a:p>
            <a:r>
              <a:rPr lang="en-US" sz="2400" b="1" i="1" dirty="0" smtClean="0">
                <a:solidFill>
                  <a:srgbClr val="FF0000"/>
                </a:solidFill>
                <a:effectLst>
                  <a:outerShdw blurRad="38100" dist="38100" dir="2700000" algn="tl">
                    <a:srgbClr val="000000">
                      <a:alpha val="43137"/>
                    </a:srgbClr>
                  </a:outerShdw>
                </a:effectLst>
              </a:rPr>
              <a:t>3</a:t>
            </a:r>
            <a:endParaRPr lang="th-TH" sz="24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742145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8728</TotalTime>
  <Words>2044</Words>
  <Application>Microsoft Office PowerPoint</Application>
  <PresentationFormat>On-screen Show (4:3)</PresentationFormat>
  <Paragraphs>361</Paragraphs>
  <Slides>61</Slides>
  <Notes>2</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ชุดรูปแบบของ Office</vt:lpstr>
      <vt:lpstr>Equation</vt:lpstr>
      <vt:lpstr>Slide 1</vt:lpstr>
      <vt:lpstr>Global Status on Road Safety for Nepal &amp; Thailand</vt:lpstr>
      <vt:lpstr>Estimated RTF for 2010</vt:lpstr>
      <vt:lpstr>A Map of the Countries with  the Most and the Least Dangerous Roads (based on WHO (2008) data)</vt:lpstr>
      <vt:lpstr>A Map of the Countries with the Most Dangerous Roads (based on WHO (2010) data)</vt:lpstr>
      <vt:lpstr>NEPAL</vt:lpstr>
      <vt:lpstr>Comparisons of RTF Rates</vt:lpstr>
      <vt:lpstr>RTFs per 100,000 pop. vs GNI per capita (WHO, 2009)</vt:lpstr>
      <vt:lpstr>RTFs per 100,000 pop. vs GNI per capita (WHO, 2013)</vt:lpstr>
      <vt:lpstr>Slide 10</vt:lpstr>
      <vt:lpstr>RTFs per 1,000 veh. vs vehicles per 1,000 pop. (WHO, 2013)</vt:lpstr>
      <vt:lpstr>Fleet composition (WHO, 2013)</vt:lpstr>
      <vt:lpstr>Proportion of RTFs by road user (WHO, 2013)</vt:lpstr>
      <vt:lpstr>Proportion of 2/3-wheelers RTF vs   2/3-wheelers Composition (WHO, 2009 &amp; 2013)</vt:lpstr>
      <vt:lpstr>Slide 15</vt:lpstr>
      <vt:lpstr>Slide 16</vt:lpstr>
      <vt:lpstr>Slide 17</vt:lpstr>
      <vt:lpstr>Slide 18</vt:lpstr>
      <vt:lpstr>Conclusions</vt:lpstr>
      <vt:lpstr>Conclusions</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Pillars of the Plan </vt:lpstr>
      <vt:lpstr>Slide 41</vt:lpstr>
      <vt:lpstr>Slide 42</vt:lpstr>
      <vt:lpstr>Slide 43</vt:lpstr>
      <vt:lpstr>Slide 44</vt:lpstr>
      <vt:lpstr>Slide 45</vt:lpstr>
      <vt:lpstr>Slide 46</vt:lpstr>
      <vt:lpstr>Slide 47</vt:lpstr>
      <vt:lpstr> </vt:lpstr>
      <vt:lpstr>Slide 49</vt:lpstr>
      <vt:lpstr>23 June Pokhara University Dr. Suresh Banstola, Dean – Faculty of Science and Technology Mr. Buddhi Raj Joshi, Director- Civil Engineering Department   24 June Department of Roads (DoR) Mr. Sanjaya Kumar Shrestha – DDG Mr. Ajaya Kumar Mul – SDE  Nepal Engineering College (NEC), Pokhara University Prof. Dr. Deepak Bhattarai, Founding Principal Prof. Dr. Khem Raj Sharma, Director, nec CPS, Balkhu Dr. Thusitha Chandani Shahi, Coordinator, TEAM Mr. Prabesh Prabesh Adhikari, Assistant Professor, TEAM   </vt:lpstr>
      <vt:lpstr>  24 June  Institute of Engineering (IoE), Tribhuvan University Mr. Anil Marasini, Lecturer Mr. SubhashDhungel, Visiting Professor   25 June Department of Transport Management (DOTM) Mr. Kashi Raj Dahal – DG Mr. SharadAdhikari – Director – Technical Mr. Indra K. Thapaliya – Director – Administrative Dr. PadamShahi – Consultant – Nepal India Transit Project Department of Local Infrastructure and Local Roads (DOLIDAR) Mr. Jeewan Kumar Shrestha – Director General  Mr. Ram Chandra Shrestha – Deputy Director General Mr. Ganga B. Basnet – Senior Divisional Engineer </vt:lpstr>
      <vt:lpstr>Slide 52</vt:lpstr>
      <vt:lpstr>Slide 53</vt:lpstr>
      <vt:lpstr>Slide 54</vt:lpstr>
      <vt:lpstr>Slide 55</vt:lpstr>
      <vt:lpstr>Slide 56</vt:lpstr>
      <vt:lpstr>General Suggestions</vt:lpstr>
      <vt:lpstr>Suggestions</vt:lpstr>
      <vt:lpstr>Suggestions</vt:lpstr>
      <vt:lpstr>“We have to do the best we can. This is our sacred human responsibility.” (Albert Einstein)  “Knowledge save lives” (Prof. Dr. Yordpol Tanaboriboon (AIT))  “Human resource capacity development on road safety save milion of lives in Nepal” </vt:lpstr>
      <vt:lpstr>THANKs  FOR YOUR ATTENTION</vt:lpstr>
    </vt:vector>
  </TitlesOfParts>
  <Company>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fire7-</dc:creator>
  <cp:lastModifiedBy>SIRDC</cp:lastModifiedBy>
  <cp:revision>303</cp:revision>
  <dcterms:created xsi:type="dcterms:W3CDTF">2014-03-26T13:25:44Z</dcterms:created>
  <dcterms:modified xsi:type="dcterms:W3CDTF">2014-06-26T09:52:18Z</dcterms:modified>
</cp:coreProperties>
</file>