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Masters/slideMaster15.xml" ContentType="application/vnd.openxmlformats-officedocument.presentationml.slide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heme/theme16.xml" ContentType="application/vnd.openxmlformats-officedocument.theme+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commentAuthors.xml" ContentType="application/vnd.openxmlformats-officedocument.presentationml.commentAuthors+xml"/>
  <Override PartName="/ppt/theme/theme14.xml" ContentType="application/vnd.openxmlformats-officedocument.theme+xml"/>
  <Override PartName="/ppt/theme/theme15.xml" ContentType="application/vnd.openxmlformats-officedocument.them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theme/theme4.xml" ContentType="application/vnd.openxmlformats-officedocument.them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theme/theme17.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4" r:id="rId1"/>
    <p:sldMasterId id="2147483876" r:id="rId2"/>
    <p:sldMasterId id="2147483878" r:id="rId3"/>
    <p:sldMasterId id="2147483880" r:id="rId4"/>
    <p:sldMasterId id="2147483882" r:id="rId5"/>
    <p:sldMasterId id="2147483884" r:id="rId6"/>
    <p:sldMasterId id="2147483886" r:id="rId7"/>
    <p:sldMasterId id="2147483888" r:id="rId8"/>
    <p:sldMasterId id="2147483889" r:id="rId9"/>
    <p:sldMasterId id="2147483907" r:id="rId10"/>
    <p:sldMasterId id="2147483909" r:id="rId11"/>
    <p:sldMasterId id="2147483913" r:id="rId12"/>
    <p:sldMasterId id="2147483915" r:id="rId13"/>
    <p:sldMasterId id="2147483918" r:id="rId14"/>
    <p:sldMasterId id="2147483922" r:id="rId15"/>
  </p:sldMasterIdLst>
  <p:notesMasterIdLst>
    <p:notesMasterId r:id="rId30"/>
  </p:notesMasterIdLst>
  <p:handoutMasterIdLst>
    <p:handoutMasterId r:id="rId31"/>
  </p:handoutMasterIdLst>
  <p:sldIdLst>
    <p:sldId id="392" r:id="rId16"/>
    <p:sldId id="374" r:id="rId17"/>
    <p:sldId id="363" r:id="rId18"/>
    <p:sldId id="376" r:id="rId19"/>
    <p:sldId id="377" r:id="rId20"/>
    <p:sldId id="358" r:id="rId21"/>
    <p:sldId id="382" r:id="rId22"/>
    <p:sldId id="383" r:id="rId23"/>
    <p:sldId id="380" r:id="rId24"/>
    <p:sldId id="378" r:id="rId25"/>
    <p:sldId id="384" r:id="rId26"/>
    <p:sldId id="388" r:id="rId27"/>
    <p:sldId id="386" r:id="rId28"/>
    <p:sldId id="393" r:id="rId29"/>
  </p:sldIdLst>
  <p:sldSz cx="9144000" cy="6858000" type="screen4x3"/>
  <p:notesSz cx="6735763" cy="9866313"/>
  <p:defaultTextStyle>
    <a:defPPr>
      <a:defRPr lang="en-NZ"/>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Pearson" initials="CP"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25" autoAdjust="0"/>
    <p:restoredTop sz="92133" autoAdjust="0"/>
  </p:normalViewPr>
  <p:slideViewPr>
    <p:cSldViewPr snapToGrid="0">
      <p:cViewPr varScale="1">
        <p:scale>
          <a:sx n="107" d="100"/>
          <a:sy n="107" d="100"/>
        </p:scale>
        <p:origin x="-173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DD2EE60D-E570-47EF-9D60-2BF3BE3B1592}" type="datetimeFigureOut">
              <a:rPr lang="en-US" smtClean="0"/>
              <a:pPr/>
              <a:t>10/9/2015</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816104B-F5E1-4556-9BF5-D23B482E2FC2}" type="slidenum">
              <a:rPr lang="en-US" smtClean="0"/>
              <a:pPr/>
              <a:t>‹#›</a:t>
            </a:fld>
            <a:endParaRPr lang="en-US"/>
          </a:p>
        </p:txBody>
      </p:sp>
    </p:spTree>
    <p:extLst>
      <p:ext uri="{BB962C8B-B14F-4D97-AF65-F5344CB8AC3E}">
        <p14:creationId xmlns:p14="http://schemas.microsoft.com/office/powerpoint/2010/main" xmlns="" val="396274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15373" y="0"/>
            <a:ext cx="2918831" cy="493316"/>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cs typeface="+mn-cs"/>
              </a:defRPr>
            </a:lvl1pPr>
          </a:lstStyle>
          <a:p>
            <a:pPr>
              <a:defRPr/>
            </a:pPr>
            <a:fld id="{1A3BE983-A16B-4B1C-9D66-5075CAF43B86}" type="datetime1">
              <a:rPr lang="en-NZ"/>
              <a:pPr>
                <a:defRPr/>
              </a:pPr>
              <a:t>9/10/2015</a:t>
            </a:fld>
            <a:endParaRPr lang="en-NZ"/>
          </a:p>
        </p:txBody>
      </p:sp>
      <p:sp>
        <p:nvSpPr>
          <p:cNvPr id="4" name="Slide Image Placehold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NZ" noProof="0"/>
          </a:p>
        </p:txBody>
      </p:sp>
      <p:sp>
        <p:nvSpPr>
          <p:cNvPr id="5" name="Notes Placeholder 4"/>
          <p:cNvSpPr>
            <a:spLocks noGrp="1"/>
          </p:cNvSpPr>
          <p:nvPr>
            <p:ph type="body" sz="quarter" idx="3"/>
          </p:nvPr>
        </p:nvSpPr>
        <p:spPr>
          <a:xfrm>
            <a:off x="673577" y="4686499"/>
            <a:ext cx="5388610" cy="4439841"/>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4" charset="-128"/>
                <a:cs typeface="+mn-cs"/>
              </a:defRPr>
            </a:lvl1pPr>
          </a:lstStyle>
          <a:p>
            <a:pPr>
              <a:defRPr/>
            </a:pPr>
            <a:fld id="{5AEE9698-0580-4B09-AB5A-57CA48B2CBEA}" type="slidenum">
              <a:rPr lang="en-NZ"/>
              <a:pPr>
                <a:defRPr/>
              </a:pPr>
              <a:t>‹#›</a:t>
            </a:fld>
            <a:endParaRPr lang="en-NZ"/>
          </a:p>
        </p:txBody>
      </p:sp>
    </p:spTree>
    <p:extLst>
      <p:ext uri="{BB962C8B-B14F-4D97-AF65-F5344CB8AC3E}">
        <p14:creationId xmlns:p14="http://schemas.microsoft.com/office/powerpoint/2010/main" xmlns="" val="4009049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857250"/>
            <a:ext cx="4618037" cy="3463925"/>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xmlns="" val="1316785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NZ" altLang="en-US" smtClean="0"/>
              <a:t>Alternative image slide</a:t>
            </a:r>
          </a:p>
        </p:txBody>
      </p:sp>
      <p:sp>
        <p:nvSpPr>
          <p:cNvPr id="419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61200A-3E4A-40E3-9280-0B3D40F15DC1}" type="slidenum">
              <a:rPr lang="en-US" altLang="en-US" smtClean="0">
                <a:solidFill>
                  <a:srgbClr val="000000"/>
                </a:solidFill>
              </a:rPr>
              <a:pPr eaLnBrk="1" hangingPunct="1">
                <a:spcBef>
                  <a:spcPct val="0"/>
                </a:spcBef>
              </a:pPr>
              <a:t>12</a:t>
            </a:fld>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AAB9ADBE-850F-4CC4-8FA8-8B1855B69274}" type="slidenum">
              <a:rPr lang="en-US" smtClean="0">
                <a:solidFill>
                  <a:prstClr val="black"/>
                </a:solidFill>
              </a:rPr>
              <a:pPr/>
              <a:t>3</a:t>
            </a:fld>
            <a:endParaRPr lang="en-US" smtClean="0">
              <a:solidFill>
                <a:prstClr val="black"/>
              </a:solidFill>
            </a:endParaRPr>
          </a:p>
        </p:txBody>
      </p:sp>
      <p:sp>
        <p:nvSpPr>
          <p:cNvPr id="29698" name="Rectangle 2"/>
          <p:cNvSpPr>
            <a:spLocks noGrp="1" noRot="1" noChangeAspect="1" noChangeArrowheads="1" noTextEdit="1"/>
          </p:cNvSpPr>
          <p:nvPr>
            <p:ph type="sldImg"/>
          </p:nvPr>
        </p:nvSpPr>
        <p:spPr>
          <a:xfrm>
            <a:off x="903288" y="739775"/>
            <a:ext cx="4932362" cy="3698875"/>
          </a:xfrm>
          <a:ln/>
        </p:spPr>
      </p:sp>
      <p:sp>
        <p:nvSpPr>
          <p:cNvPr id="29699" name="Rectangle 3"/>
          <p:cNvSpPr>
            <a:spLocks noGrp="1" noChangeArrowheads="1"/>
          </p:cNvSpPr>
          <p:nvPr>
            <p:ph type="body" idx="1"/>
          </p:nvPr>
        </p:nvSpPr>
        <p:spPr>
          <a:noFill/>
          <a:ln/>
        </p:spPr>
        <p:txBody>
          <a:bodyPr/>
          <a:lstStyle/>
          <a:p>
            <a:pPr eaLnBrk="1" hangingPunct="1">
              <a:lnSpc>
                <a:spcPct val="80000"/>
              </a:lnSpc>
            </a:pPr>
            <a:r>
              <a:rPr lang="en-US" sz="800" dirty="0" smtClean="0">
                <a:latin typeface="TradeGothic"/>
              </a:rPr>
              <a:t>I</a:t>
            </a:r>
            <a:r>
              <a:rPr lang="en-US" sz="800" baseline="0" dirty="0" smtClean="0">
                <a:latin typeface="TradeGothic"/>
              </a:rPr>
              <a:t> want to introduce the concept that NZGD2000 depends on the ITRF. The purpose of the Geodetic control one is to distinguish between the realization of coordinates and the datum. It is a little bit redundant for slide one though.</a:t>
            </a:r>
            <a:endParaRPr lang="en-US" sz="800" dirty="0" smtClean="0">
              <a:latin typeface="TradeGothic"/>
            </a:endParaRPr>
          </a:p>
          <a:p>
            <a:pPr eaLnBrk="1" hangingPunct="1">
              <a:lnSpc>
                <a:spcPct val="80000"/>
              </a:lnSpc>
            </a:pPr>
            <a:endParaRPr lang="en-US" sz="800" dirty="0" smtClean="0">
              <a:latin typeface="TradeGothic"/>
            </a:endParaRPr>
          </a:p>
          <a:p>
            <a:pPr eaLnBrk="1" hangingPunct="1">
              <a:lnSpc>
                <a:spcPct val="80000"/>
              </a:lnSpc>
            </a:pPr>
            <a:r>
              <a:rPr lang="en-US" sz="800" i="1" dirty="0" smtClean="0">
                <a:latin typeface="TradeGothic"/>
              </a:rPr>
              <a:t>MB: I added the “ITRF Measurement</a:t>
            </a:r>
            <a:r>
              <a:rPr lang="en-US" sz="800" i="1" baseline="0" dirty="0" smtClean="0">
                <a:latin typeface="TradeGothic"/>
              </a:rPr>
              <a:t> Techniques” to have a picture that represents ITRF and not just the word.</a:t>
            </a:r>
          </a:p>
          <a:p>
            <a:pPr eaLnBrk="1" hangingPunct="1">
              <a:lnSpc>
                <a:spcPct val="80000"/>
              </a:lnSpc>
            </a:pPr>
            <a:r>
              <a:rPr lang="en-US" sz="800" i="1" baseline="0" dirty="0" smtClean="0">
                <a:latin typeface="TradeGothic"/>
              </a:rPr>
              <a:t>I also added “ITRF Stations in New Zealand” picture to give a geographic NZ context.</a:t>
            </a:r>
          </a:p>
          <a:p>
            <a:pPr eaLnBrk="1" hangingPunct="1">
              <a:lnSpc>
                <a:spcPct val="80000"/>
              </a:lnSpc>
            </a:pPr>
            <a:r>
              <a:rPr lang="en-US" sz="800" i="1" baseline="0" dirty="0" smtClean="0">
                <a:latin typeface="TradeGothic"/>
              </a:rPr>
              <a:t>I’m not sure what you mean by “</a:t>
            </a:r>
            <a:r>
              <a:rPr lang="en-US" sz="800" i="1" baseline="0" dirty="0" err="1" smtClean="0">
                <a:latin typeface="TradeGothic"/>
              </a:rPr>
              <a:t>Coords</a:t>
            </a:r>
            <a:r>
              <a:rPr lang="en-US" sz="800" i="1" baseline="0" dirty="0" smtClean="0">
                <a:latin typeface="TradeGothic"/>
              </a:rPr>
              <a:t> fun of t”</a:t>
            </a:r>
          </a:p>
          <a:p>
            <a:pPr eaLnBrk="1" hangingPunct="1">
              <a:lnSpc>
                <a:spcPct val="80000"/>
              </a:lnSpc>
            </a:pPr>
            <a:r>
              <a:rPr lang="en-US" sz="800" dirty="0" smtClean="0">
                <a:latin typeface="TradeGothic"/>
              </a:rPr>
              <a:t>ND: “</a:t>
            </a:r>
            <a:r>
              <a:rPr lang="en-US" sz="800" dirty="0" err="1" smtClean="0">
                <a:latin typeface="TradeGothic"/>
              </a:rPr>
              <a:t>Coords</a:t>
            </a:r>
            <a:r>
              <a:rPr lang="en-US" sz="800" dirty="0" smtClean="0">
                <a:latin typeface="TradeGothic"/>
              </a:rPr>
              <a:t> fun of t” means</a:t>
            </a:r>
            <a:r>
              <a:rPr lang="en-US" sz="800" baseline="0" dirty="0" smtClean="0">
                <a:latin typeface="TradeGothic"/>
              </a:rPr>
              <a:t> “function of time”, but audience may not understand this. Perhaps just say “time-varying”</a:t>
            </a:r>
          </a:p>
          <a:p>
            <a:pPr eaLnBrk="1" hangingPunct="1">
              <a:lnSpc>
                <a:spcPct val="80000"/>
              </a:lnSpc>
            </a:pPr>
            <a:r>
              <a:rPr lang="en-US" sz="800" baseline="0" dirty="0" smtClean="0">
                <a:latin typeface="TradeGothic"/>
              </a:rPr>
              <a:t>MB: I changed </a:t>
            </a:r>
            <a:r>
              <a:rPr lang="en-US" sz="800" dirty="0" smtClean="0">
                <a:latin typeface="TradeGothic"/>
              </a:rPr>
              <a:t>“</a:t>
            </a:r>
            <a:r>
              <a:rPr lang="en-US" sz="800" dirty="0" err="1" smtClean="0">
                <a:latin typeface="TradeGothic"/>
              </a:rPr>
              <a:t>Coords</a:t>
            </a:r>
            <a:r>
              <a:rPr lang="en-US" sz="800" dirty="0" smtClean="0">
                <a:latin typeface="TradeGothic"/>
              </a:rPr>
              <a:t> fun of t” to “Time-varying </a:t>
            </a:r>
            <a:r>
              <a:rPr lang="en-US" sz="800" dirty="0" err="1" smtClean="0">
                <a:latin typeface="TradeGothic"/>
              </a:rPr>
              <a:t>coords</a:t>
            </a:r>
            <a:r>
              <a:rPr lang="en-US" sz="800" dirty="0" smtClean="0">
                <a:latin typeface="TradeGothic"/>
              </a:rPr>
              <a:t>”.</a:t>
            </a:r>
          </a:p>
          <a:p>
            <a:pPr eaLnBrk="1" hangingPunct="1">
              <a:lnSpc>
                <a:spcPct val="80000"/>
              </a:lnSpc>
            </a:pPr>
            <a:endParaRPr lang="en-US" sz="800" dirty="0" smtClean="0">
              <a:latin typeface="TradeGothic"/>
            </a:endParaRPr>
          </a:p>
          <a:p>
            <a:pPr eaLnBrk="1" hangingPunct="1">
              <a:lnSpc>
                <a:spcPct val="80000"/>
              </a:lnSpc>
            </a:pPr>
            <a:r>
              <a:rPr lang="en-US" sz="800" dirty="0" smtClean="0">
                <a:latin typeface="TradeGothic"/>
              </a:rPr>
              <a:t>I removed all of my graphics of the individual techniques since they are in your graphic. </a:t>
            </a:r>
          </a:p>
        </p:txBody>
      </p:sp>
    </p:spTree>
    <p:extLst>
      <p:ext uri="{BB962C8B-B14F-4D97-AF65-F5344CB8AC3E}">
        <p14:creationId xmlns:p14="http://schemas.microsoft.com/office/powerpoint/2010/main" xmlns="" val="126583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857250"/>
            <a:ext cx="5002213" cy="3463925"/>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xmlns="" val="186028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900113" y="739775"/>
            <a:ext cx="4935537" cy="3700463"/>
          </a:xfrm>
          <a:ln/>
        </p:spPr>
      </p:sp>
      <p:sp>
        <p:nvSpPr>
          <p:cNvPr id="22531" name="Notes Placeholder 2"/>
          <p:cNvSpPr>
            <a:spLocks noGrp="1"/>
          </p:cNvSpPr>
          <p:nvPr>
            <p:ph type="body" idx="1"/>
          </p:nvPr>
        </p:nvSpPr>
        <p:spPr>
          <a:noFill/>
        </p:spPr>
        <p:txBody>
          <a:bodyPr/>
          <a:lstStyle/>
          <a:p>
            <a:r>
              <a:rPr lang="en-US" dirty="0" smtClean="0"/>
              <a:t>The original deformation model was calculated on GPS campaign data from 1992 to early 1998.</a:t>
            </a:r>
          </a:p>
          <a:p>
            <a:endParaRPr lang="en-US" dirty="0" smtClean="0"/>
          </a:p>
          <a:p>
            <a:r>
              <a:rPr lang="en-US" dirty="0" smtClean="0"/>
              <a:t>This is being updated with a model using data up until 2011 (for the South Island up to September 2010, to avoid contamination by </a:t>
            </a:r>
            <a:r>
              <a:rPr lang="en-US" dirty="0" err="1" smtClean="0"/>
              <a:t>Darfield</a:t>
            </a:r>
            <a:r>
              <a:rPr lang="en-US" dirty="0" smtClean="0"/>
              <a:t> earthquake displacement).  </a:t>
            </a:r>
          </a:p>
          <a:p>
            <a:endParaRPr lang="en-US" dirty="0" smtClean="0"/>
          </a:p>
          <a:p>
            <a:r>
              <a:rPr lang="en-US" dirty="0" smtClean="0"/>
              <a:t>The new model is extended using the Nuvel-1A NNR (no net rotation) model, which means that it is applicable beyond the land extents of NZ, in particular in  the Chatham Islands.</a:t>
            </a:r>
          </a:p>
          <a:p>
            <a:endParaRPr lang="en-US" dirty="0" smtClean="0"/>
          </a:p>
          <a:p>
            <a:r>
              <a:rPr lang="en-US" dirty="0" smtClean="0"/>
              <a:t>It is clearly substantially the same which provide some confidence, and also means that we can implement the new model without having to make any substantial changes – </a:t>
            </a:r>
            <a:r>
              <a:rPr lang="en-US" dirty="0" err="1" smtClean="0"/>
              <a:t>ie</a:t>
            </a:r>
            <a:r>
              <a:rPr lang="en-US" dirty="0" smtClean="0"/>
              <a:t> we don’t need to do a lot of rework.</a:t>
            </a:r>
          </a:p>
          <a:p>
            <a:endParaRPr lang="en-US" dirty="0" smtClean="0"/>
          </a:p>
          <a:p>
            <a:r>
              <a:rPr lang="en-US" dirty="0" smtClean="0"/>
              <a:t>None the less the differences are significant for the most accurate work..</a:t>
            </a:r>
            <a:endParaRPr lang="en-NZ" dirty="0" smtClean="0"/>
          </a:p>
        </p:txBody>
      </p:sp>
      <p:sp>
        <p:nvSpPr>
          <p:cNvPr id="22532" name="Slide Number Placeholder 3"/>
          <p:cNvSpPr>
            <a:spLocks noGrp="1"/>
          </p:cNvSpPr>
          <p:nvPr>
            <p:ph type="sldNum" sz="quarter" idx="5"/>
          </p:nvPr>
        </p:nvSpPr>
        <p:spPr>
          <a:noFill/>
        </p:spPr>
        <p:txBody>
          <a:bodyPr/>
          <a:lstStyle>
            <a:lvl1pPr eaLnBrk="0" hangingPunct="0">
              <a:defRPr baseline="-25000">
                <a:solidFill>
                  <a:schemeClr val="tx1"/>
                </a:solidFill>
                <a:latin typeface="Verdana" pitchFamily="34" charset="0"/>
              </a:defRPr>
            </a:lvl1pPr>
            <a:lvl2pPr marL="742950" indent="-285750" eaLnBrk="0" hangingPunct="0">
              <a:defRPr baseline="-25000">
                <a:solidFill>
                  <a:schemeClr val="tx1"/>
                </a:solidFill>
                <a:latin typeface="Verdana" pitchFamily="34" charset="0"/>
              </a:defRPr>
            </a:lvl2pPr>
            <a:lvl3pPr marL="1143000" indent="-228600" eaLnBrk="0" hangingPunct="0">
              <a:defRPr baseline="-25000">
                <a:solidFill>
                  <a:schemeClr val="tx1"/>
                </a:solidFill>
                <a:latin typeface="Verdana" pitchFamily="34" charset="0"/>
              </a:defRPr>
            </a:lvl3pPr>
            <a:lvl4pPr marL="1600200" indent="-228600" eaLnBrk="0" hangingPunct="0">
              <a:defRPr baseline="-25000">
                <a:solidFill>
                  <a:schemeClr val="tx1"/>
                </a:solidFill>
                <a:latin typeface="Verdana" pitchFamily="34" charset="0"/>
              </a:defRPr>
            </a:lvl4pPr>
            <a:lvl5pPr marL="2057400" indent="-228600" eaLnBrk="0" hangingPunct="0">
              <a:defRPr baseline="-25000">
                <a:solidFill>
                  <a:schemeClr val="tx1"/>
                </a:solidFill>
                <a:latin typeface="Verdana" pitchFamily="34" charset="0"/>
              </a:defRPr>
            </a:lvl5pPr>
            <a:lvl6pPr marL="2514600" indent="-228600" eaLnBrk="0" fontAlgn="base" hangingPunct="0">
              <a:spcBef>
                <a:spcPct val="0"/>
              </a:spcBef>
              <a:spcAft>
                <a:spcPct val="0"/>
              </a:spcAft>
              <a:defRPr baseline="-25000">
                <a:solidFill>
                  <a:schemeClr val="tx1"/>
                </a:solidFill>
                <a:latin typeface="Verdana" pitchFamily="34" charset="0"/>
              </a:defRPr>
            </a:lvl6pPr>
            <a:lvl7pPr marL="2971800" indent="-228600" eaLnBrk="0" fontAlgn="base" hangingPunct="0">
              <a:spcBef>
                <a:spcPct val="0"/>
              </a:spcBef>
              <a:spcAft>
                <a:spcPct val="0"/>
              </a:spcAft>
              <a:defRPr baseline="-25000">
                <a:solidFill>
                  <a:schemeClr val="tx1"/>
                </a:solidFill>
                <a:latin typeface="Verdana" pitchFamily="34" charset="0"/>
              </a:defRPr>
            </a:lvl7pPr>
            <a:lvl8pPr marL="3429000" indent="-228600" eaLnBrk="0" fontAlgn="base" hangingPunct="0">
              <a:spcBef>
                <a:spcPct val="0"/>
              </a:spcBef>
              <a:spcAft>
                <a:spcPct val="0"/>
              </a:spcAft>
              <a:defRPr baseline="-25000">
                <a:solidFill>
                  <a:schemeClr val="tx1"/>
                </a:solidFill>
                <a:latin typeface="Verdana" pitchFamily="34" charset="0"/>
              </a:defRPr>
            </a:lvl8pPr>
            <a:lvl9pPr marL="3886200" indent="-228600" eaLnBrk="0" fontAlgn="base" hangingPunct="0">
              <a:spcBef>
                <a:spcPct val="0"/>
              </a:spcBef>
              <a:spcAft>
                <a:spcPct val="0"/>
              </a:spcAft>
              <a:defRPr baseline="-25000">
                <a:solidFill>
                  <a:schemeClr val="tx1"/>
                </a:solidFill>
                <a:latin typeface="Verdana" pitchFamily="34" charset="0"/>
              </a:defRPr>
            </a:lvl9pPr>
          </a:lstStyle>
          <a:p>
            <a:pPr eaLnBrk="1" hangingPunct="1"/>
            <a:fld id="{5BC85207-D3DC-4C70-A1A0-1819EB279737}" type="slidenum">
              <a:rPr lang="en-US" baseline="0" smtClean="0">
                <a:solidFill>
                  <a:srgbClr val="000000"/>
                </a:solidFill>
                <a:latin typeface="Arial" charset="0"/>
              </a:rPr>
              <a:pPr eaLnBrk="1" hangingPunct="1"/>
              <a:t>6</a:t>
            </a:fld>
            <a:endParaRPr lang="en-US" baseline="0" smtClean="0">
              <a:solidFill>
                <a:srgbClr val="000000"/>
              </a:solidFill>
              <a:latin typeface="Arial" charset="0"/>
            </a:endParaRPr>
          </a:p>
        </p:txBody>
      </p:sp>
    </p:spTree>
    <p:extLst>
      <p:ext uri="{BB962C8B-B14F-4D97-AF65-F5344CB8AC3E}">
        <p14:creationId xmlns:p14="http://schemas.microsoft.com/office/powerpoint/2010/main" xmlns="" val="309635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0463"/>
          </a:xfrm>
        </p:spPr>
      </p:sp>
      <p:sp>
        <p:nvSpPr>
          <p:cNvPr id="3" name="Notes Placeholder 2"/>
          <p:cNvSpPr>
            <a:spLocks noGrp="1"/>
          </p:cNvSpPr>
          <p:nvPr>
            <p:ph type="body" idx="1"/>
          </p:nvPr>
        </p:nvSpPr>
        <p:spPr/>
        <p:txBody>
          <a:bodyPr/>
          <a:lstStyle/>
          <a:p>
            <a:r>
              <a:rPr lang="en-US" baseline="0" dirty="0" smtClean="0"/>
              <a:t>Before the earthquake we the NZGD2000 coordinate of a mark is fixed, but the mark itself is moving in terms of a global coordinate such as ITRF96, so it’s ITRF96 coordinate is changing.  To transform from ITRF96 to NZGD2000 needs a time dependent transformation function</a:t>
            </a:r>
          </a:p>
        </p:txBody>
      </p:sp>
      <p:sp>
        <p:nvSpPr>
          <p:cNvPr id="4" name="Slide Number Placeholder 3"/>
          <p:cNvSpPr>
            <a:spLocks noGrp="1"/>
          </p:cNvSpPr>
          <p:nvPr>
            <p:ph type="sldNum" sz="quarter" idx="10"/>
          </p:nvPr>
        </p:nvSpPr>
        <p:spPr/>
        <p:txBody>
          <a:bodyPr/>
          <a:lstStyle/>
          <a:p>
            <a:pPr>
              <a:defRPr/>
            </a:pPr>
            <a:fld id="{58BD5405-E8DB-46BB-BD75-4233BC4B5F9E}"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xmlns="" val="1606698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0463"/>
          </a:xfrm>
        </p:spPr>
      </p:sp>
      <p:sp>
        <p:nvSpPr>
          <p:cNvPr id="3" name="Notes Placeholder 2"/>
          <p:cNvSpPr>
            <a:spLocks noGrp="1"/>
          </p:cNvSpPr>
          <p:nvPr>
            <p:ph type="body" idx="1"/>
          </p:nvPr>
        </p:nvSpPr>
        <p:spPr/>
        <p:txBody>
          <a:bodyPr/>
          <a:lstStyle/>
          <a:p>
            <a:r>
              <a:rPr lang="en-US" dirty="0" smtClean="0"/>
              <a:t>So what is a patch</a:t>
            </a:r>
            <a:r>
              <a:rPr lang="en-US" baseline="0" dirty="0" smtClean="0"/>
              <a:t>, and what is a reverse patch.</a:t>
            </a:r>
          </a:p>
          <a:p>
            <a:endParaRPr lang="en-US" baseline="0" dirty="0" smtClean="0"/>
          </a:p>
          <a:p>
            <a:r>
              <a:rPr lang="en-US" baseline="0" dirty="0" smtClean="0"/>
              <a:t>Lets’ look at two points, starting in 2000.  </a:t>
            </a:r>
          </a:p>
          <a:p>
            <a:endParaRPr lang="en-US" baseline="0" dirty="0" smtClean="0"/>
          </a:p>
          <a:p>
            <a:r>
              <a:rPr lang="en-US" baseline="0" dirty="0" smtClean="0"/>
              <a:t>*</a:t>
            </a:r>
          </a:p>
          <a:p>
            <a:r>
              <a:rPr lang="en-US" baseline="0" dirty="0" smtClean="0"/>
              <a:t>Over time, they move at about 5cm per year.  The points are in the same region of NZ, so they move about the same amount.  The NZGD2000 coordinates are not right any more, but the distance between them is – we can still use the NZGD2000 coordinates to navigate from one to the other.</a:t>
            </a:r>
          </a:p>
          <a:p>
            <a:endParaRPr lang="en-US" baseline="0" dirty="0" smtClean="0"/>
          </a:p>
          <a:p>
            <a:r>
              <a:rPr lang="en-US" baseline="0" dirty="0" smtClean="0"/>
              <a:t>*</a:t>
            </a:r>
          </a:p>
          <a:p>
            <a:r>
              <a:rPr lang="en-US" baseline="0" dirty="0" smtClean="0"/>
              <a:t>If we want the actual location, we can use the velocity model (National Deformation Model) to work out where they are at any given time</a:t>
            </a:r>
          </a:p>
          <a:p>
            <a:endParaRPr lang="en-US" baseline="0" dirty="0" smtClean="0"/>
          </a:p>
          <a:p>
            <a:r>
              <a:rPr lang="en-US" baseline="0" dirty="0" smtClean="0"/>
              <a:t>*</a:t>
            </a:r>
          </a:p>
          <a:p>
            <a:r>
              <a:rPr lang="en-US" baseline="0" dirty="0" smtClean="0"/>
              <a:t>Now lets see what happens when there is an earthquake in this region (say Christchurch!).  And lets assume that the points are on opposite sides of the fault </a:t>
            </a:r>
          </a:p>
          <a:p>
            <a:r>
              <a:rPr lang="en-US" baseline="0" dirty="0" smtClean="0"/>
              <a:t>*</a:t>
            </a:r>
          </a:p>
          <a:p>
            <a:r>
              <a:rPr lang="en-US" baseline="0" dirty="0" smtClean="0"/>
              <a:t>So the points have moved in opposite directions … after the earthquake they are still also moving with the general tectonic deformation…</a:t>
            </a:r>
          </a:p>
          <a:p>
            <a:endParaRPr lang="en-US" baseline="0" dirty="0" smtClean="0"/>
          </a:p>
          <a:p>
            <a:r>
              <a:rPr lang="en-US" baseline="0" dirty="0" smtClean="0"/>
              <a:t>*</a:t>
            </a:r>
          </a:p>
          <a:p>
            <a:r>
              <a:rPr lang="en-US" baseline="0" dirty="0" smtClean="0"/>
              <a:t>The deformation model can be patched – that is we will include in it a model of the deformation due to the earthquake.  We can add this to the NDM to work out the position of the mark at any time.</a:t>
            </a:r>
          </a:p>
          <a:p>
            <a:endParaRPr lang="en-US" baseline="0" dirty="0" smtClean="0"/>
          </a:p>
          <a:p>
            <a:r>
              <a:rPr lang="en-US" baseline="0" dirty="0" smtClean="0"/>
              <a:t>*</a:t>
            </a:r>
          </a:p>
          <a:p>
            <a:r>
              <a:rPr lang="en-US" baseline="0" dirty="0" smtClean="0"/>
              <a:t>The problem is that the NZGD2000 coordinates don’t represent the relative positions of the marks.  </a:t>
            </a:r>
          </a:p>
          <a:p>
            <a:endParaRPr lang="en-US" baseline="0" dirty="0" smtClean="0"/>
          </a:p>
          <a:p>
            <a:r>
              <a:rPr lang="en-US" baseline="0" dirty="0" smtClean="0"/>
              <a:t>We fix this by shifting the NZGD2000 coordinates to include the deformation due to the earthquake…</a:t>
            </a:r>
          </a:p>
          <a:p>
            <a:r>
              <a:rPr lang="en-US" baseline="0" dirty="0" smtClean="0"/>
              <a:t>*</a:t>
            </a:r>
            <a:endParaRPr lang="en-NZ" baseline="0" dirty="0" smtClean="0"/>
          </a:p>
          <a:p>
            <a:r>
              <a:rPr lang="en-US" baseline="0" dirty="0" smtClean="0"/>
              <a:t>What does this do to the deformation model?</a:t>
            </a:r>
          </a:p>
          <a:p>
            <a:r>
              <a:rPr lang="en-US" baseline="0" dirty="0" smtClean="0"/>
              <a:t>*</a:t>
            </a:r>
          </a:p>
          <a:p>
            <a:r>
              <a:rPr lang="en-US" baseline="0" dirty="0" smtClean="0"/>
              <a:t>It means that the patch is now a “reverse” patch.  We only need to apply it if we want to calculate the position of the mark before the earthquake.</a:t>
            </a:r>
          </a:p>
        </p:txBody>
      </p:sp>
      <p:sp>
        <p:nvSpPr>
          <p:cNvPr id="4" name="Slide Number Placeholder 3"/>
          <p:cNvSpPr>
            <a:spLocks noGrp="1"/>
          </p:cNvSpPr>
          <p:nvPr>
            <p:ph type="sldNum" sz="quarter" idx="10"/>
          </p:nvPr>
        </p:nvSpPr>
        <p:spPr/>
        <p:txBody>
          <a:bodyPr/>
          <a:lstStyle/>
          <a:p>
            <a:pPr>
              <a:defRPr/>
            </a:pPr>
            <a:fld id="{58BD5405-E8DB-46BB-BD75-4233BC4B5F9E}"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xmlns="" val="160669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0463"/>
          </a:xfrm>
        </p:spPr>
      </p:sp>
      <p:sp>
        <p:nvSpPr>
          <p:cNvPr id="3" name="Notes Placeholder 2"/>
          <p:cNvSpPr>
            <a:spLocks noGrp="1"/>
          </p:cNvSpPr>
          <p:nvPr>
            <p:ph type="body" idx="1"/>
          </p:nvPr>
        </p:nvSpPr>
        <p:spPr/>
        <p:txBody>
          <a:bodyPr/>
          <a:lstStyle/>
          <a:p>
            <a:r>
              <a:rPr lang="en-US" dirty="0" smtClean="0"/>
              <a:t>Just what it says!</a:t>
            </a:r>
          </a:p>
          <a:p>
            <a:endParaRPr lang="en-US" dirty="0" smtClean="0"/>
          </a:p>
          <a:p>
            <a:r>
              <a:rPr lang="en-US" dirty="0" err="1" smtClean="0"/>
              <a:t>Interferometric</a:t>
            </a:r>
            <a:r>
              <a:rPr lang="en-US" dirty="0" smtClean="0"/>
              <a:t> Synthetic</a:t>
            </a:r>
            <a:r>
              <a:rPr lang="en-US" baseline="0" dirty="0" smtClean="0"/>
              <a:t> Aperture Radar</a:t>
            </a:r>
            <a:endParaRPr lang="en-NZ" dirty="0"/>
          </a:p>
        </p:txBody>
      </p:sp>
      <p:sp>
        <p:nvSpPr>
          <p:cNvPr id="4" name="Slide Number Placeholder 3"/>
          <p:cNvSpPr>
            <a:spLocks noGrp="1"/>
          </p:cNvSpPr>
          <p:nvPr>
            <p:ph type="sldNum" sz="quarter" idx="10"/>
          </p:nvPr>
        </p:nvSpPr>
        <p:spPr/>
        <p:txBody>
          <a:bodyPr/>
          <a:lstStyle/>
          <a:p>
            <a:pPr>
              <a:defRPr/>
            </a:pPr>
            <a:fld id="{58BD5405-E8DB-46BB-BD75-4233BC4B5F9E}"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xmlns="" val="324682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AEE9698-0580-4B09-AB5A-57CA48B2CBEA}" type="slidenum">
              <a:rPr lang="en-NZ" smtClean="0"/>
              <a:pPr>
                <a:defRPr/>
              </a:pPr>
              <a:t>10</a:t>
            </a:fld>
            <a:endParaRPr lang="en-NZ"/>
          </a:p>
        </p:txBody>
      </p:sp>
    </p:spTree>
    <p:extLst>
      <p:ext uri="{BB962C8B-B14F-4D97-AF65-F5344CB8AC3E}">
        <p14:creationId xmlns:p14="http://schemas.microsoft.com/office/powerpoint/2010/main" xmlns="" val="244376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AEE9698-0580-4B09-AB5A-57CA48B2CBEA}" type="slidenum">
              <a:rPr lang="en-NZ" smtClean="0"/>
              <a:pPr>
                <a:defRPr/>
              </a:pPr>
              <a:t>11</a:t>
            </a:fld>
            <a:endParaRPr lang="en-NZ"/>
          </a:p>
        </p:txBody>
      </p:sp>
    </p:spTree>
    <p:extLst>
      <p:ext uri="{BB962C8B-B14F-4D97-AF65-F5344CB8AC3E}">
        <p14:creationId xmlns:p14="http://schemas.microsoft.com/office/powerpoint/2010/main" xmlns="" val="24437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xmlns="" val="244164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09800" y="2438400"/>
            <a:ext cx="6705600" cy="3048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xmlns="" val="272366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p:nvCxnSpPr>
        <p:spPr>
          <a:xfrm>
            <a:off x="4714875" y="5713413"/>
            <a:ext cx="3786188" cy="158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ctrTitle"/>
          </p:nvPr>
        </p:nvSpPr>
        <p:spPr>
          <a:xfrm>
            <a:off x="4071934" y="4102100"/>
            <a:ext cx="4929187" cy="1470025"/>
          </a:xfrm>
        </p:spPr>
        <p:txBody>
          <a:bodyPr/>
          <a:lstStyle>
            <a:lvl1pPr>
              <a:defRPr/>
            </a:lvl1pPr>
          </a:lstStyle>
          <a:p>
            <a:r>
              <a:rPr lang="en-US" smtClean="0"/>
              <a:t>Click to edit Master title style</a:t>
            </a:r>
            <a:endParaRPr lang="en-NZ" dirty="0" smtClean="0"/>
          </a:p>
        </p:txBody>
      </p:sp>
      <p:sp>
        <p:nvSpPr>
          <p:cNvPr id="8" name="Subtitle 7"/>
          <p:cNvSpPr>
            <a:spLocks noGrp="1"/>
          </p:cNvSpPr>
          <p:nvPr>
            <p:ph type="subTitle" idx="1"/>
          </p:nvPr>
        </p:nvSpPr>
        <p:spPr>
          <a:xfrm>
            <a:off x="4171946" y="5962650"/>
            <a:ext cx="4757738" cy="466725"/>
          </a:xfrm>
        </p:spPr>
        <p:txBody>
          <a:bodyPr/>
          <a:lstStyle>
            <a:lvl1pPr algn="ctr">
              <a:buFont typeface="Arial" pitchFamily="34" charset="0"/>
              <a:buNone/>
              <a:defRPr/>
            </a:lvl1pPr>
          </a:lstStyle>
          <a:p>
            <a:r>
              <a:rPr lang="en-US" smtClean="0"/>
              <a:t>Click to edit Master subtitle style</a:t>
            </a:r>
            <a:endParaRPr lang="en-NZ"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2.xml"/><Relationship Id="rId1" Type="http://schemas.openxmlformats.org/officeDocument/2006/relationships/slideLayout" Target="../slideLayouts/slideLayout3.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5.xml"/><Relationship Id="rId1"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Header Slid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4709FE8-5BB0-430E-B6A6-5906029A8A2B}" type="datetimeFigureOut">
              <a:rPr lang="en-US">
                <a:solidFill>
                  <a:prstClr val="black">
                    <a:tint val="75000"/>
                  </a:prstClr>
                </a:solidFill>
                <a:ea typeface="+mn-ea"/>
              </a:rPr>
              <a:pPr>
                <a:defRPr/>
              </a:pPr>
              <a:t>10/9/2015</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3166E7-8EAE-47B2-96E4-69706FA764E5}"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5554663"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28638"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4" descr="New logo"/>
          <p:cNvPicPr>
            <a:picLocks noChangeAspect="1" noChangeArrowheads="1"/>
          </p:cNvPicPr>
          <p:nvPr userDrawn="1"/>
        </p:nvPicPr>
        <p:blipFill>
          <a:blip r:embed="rId3" cstate="print"/>
          <a:srcRect/>
          <a:stretch>
            <a:fillRect/>
          </a:stretch>
        </p:blipFill>
        <p:spPr bwMode="auto">
          <a:xfrm>
            <a:off x="7228282" y="0"/>
            <a:ext cx="1718682" cy="510334"/>
          </a:xfrm>
          <a:prstGeom prst="rect">
            <a:avLst/>
          </a:prstGeom>
          <a:noFill/>
          <a:ln w="9525">
            <a:noFill/>
            <a:miter lim="800000"/>
            <a:headEnd/>
            <a:tailEnd/>
          </a:ln>
        </p:spPr>
      </p:pic>
      <p:pic>
        <p:nvPicPr>
          <p:cNvPr id="1029" name="Picture 29" descr="newzealand"/>
          <p:cNvPicPr>
            <a:picLocks noChangeAspect="1" noChangeArrowheads="1"/>
          </p:cNvPicPr>
          <p:nvPr userDrawn="1"/>
        </p:nvPicPr>
        <p:blipFill>
          <a:blip r:embed="rId4" cstate="print"/>
          <a:srcRect/>
          <a:stretch>
            <a:fillRect/>
          </a:stretch>
        </p:blipFill>
        <p:spPr bwMode="auto">
          <a:xfrm>
            <a:off x="7435851" y="6575427"/>
            <a:ext cx="1458913" cy="195263"/>
          </a:xfrm>
          <a:prstGeom prst="rect">
            <a:avLst/>
          </a:prstGeom>
          <a:noFill/>
          <a:ln w="9525">
            <a:noFill/>
            <a:miter lim="800000"/>
            <a:headEnd/>
            <a:tailEnd/>
          </a:ln>
        </p:spPr>
      </p:pic>
      <p:pic>
        <p:nvPicPr>
          <p:cNvPr id="1030" name="Picture 7"/>
          <p:cNvPicPr>
            <a:picLocks noChangeAspect="1" noChangeArrowheads="1"/>
          </p:cNvPicPr>
          <p:nvPr userDrawn="1"/>
        </p:nvPicPr>
        <p:blipFill>
          <a:blip r:embed="rId5" cstate="print"/>
          <a:srcRect/>
          <a:stretch>
            <a:fillRect/>
          </a:stretch>
        </p:blipFill>
        <p:spPr bwMode="auto">
          <a:xfrm>
            <a:off x="-11112" y="6800852"/>
            <a:ext cx="6443663" cy="66675"/>
          </a:xfrm>
          <a:prstGeom prst="rect">
            <a:avLst/>
          </a:prstGeom>
          <a:noFill/>
          <a:ln w="9525">
            <a:noFill/>
            <a:miter lim="800000"/>
            <a:headEnd/>
            <a:tailEnd/>
          </a:ln>
          <a:effectLst/>
        </p:spPr>
      </p:pic>
      <p:pic>
        <p:nvPicPr>
          <p:cNvPr id="2" name="Picture 2" descr="\\student.hcs-p01.otago.ac.nz\surv-shared\usershares\peach51p\My Documents\My Pictures\OU_logo.png"/>
          <p:cNvPicPr>
            <a:picLocks noChangeAspect="1" noChangeArrowheads="1"/>
          </p:cNvPicPr>
          <p:nvPr userDrawn="1"/>
        </p:nvPicPr>
        <p:blipFill>
          <a:blip r:embed="rId6" cstate="print"/>
          <a:srcRect/>
          <a:stretch>
            <a:fillRect/>
          </a:stretch>
        </p:blipFill>
        <p:spPr bwMode="auto">
          <a:xfrm>
            <a:off x="7346577" y="479611"/>
            <a:ext cx="1232648" cy="616324"/>
          </a:xfrm>
          <a:prstGeom prst="rect">
            <a:avLst/>
          </a:prstGeom>
          <a:noFill/>
        </p:spPr>
      </p:pic>
    </p:spTree>
  </p:cSld>
  <p:clrMap bg1="lt1" tx1="dk1" bg2="lt2" tx2="dk2" accent1="accent1" accent2="accent2" accent3="accent3" accent4="accent4" accent5="accent5" accent6="accent6" hlink="hlink" folHlink="folHlink"/>
  <p:sldLayoutIdLst>
    <p:sldLayoutId id="2147483908" r:id="rId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388288"/>
          </a:solidFill>
          <a:latin typeface="+mj-lt"/>
          <a:ea typeface="+mj-ea"/>
          <a:cs typeface="+mj-cs"/>
        </a:defRPr>
      </a:lvl1pPr>
      <a:lvl2pPr algn="l" rtl="0" eaLnBrk="0" fontAlgn="base" hangingPunct="0">
        <a:spcBef>
          <a:spcPct val="0"/>
        </a:spcBef>
        <a:spcAft>
          <a:spcPct val="0"/>
        </a:spcAft>
        <a:defRPr sz="2400" b="1">
          <a:solidFill>
            <a:srgbClr val="388288"/>
          </a:solidFill>
          <a:latin typeface="Verdana" pitchFamily="34" charset="0"/>
        </a:defRPr>
      </a:lvl2pPr>
      <a:lvl3pPr algn="l" rtl="0" eaLnBrk="0" fontAlgn="base" hangingPunct="0">
        <a:spcBef>
          <a:spcPct val="0"/>
        </a:spcBef>
        <a:spcAft>
          <a:spcPct val="0"/>
        </a:spcAft>
        <a:defRPr sz="2400" b="1">
          <a:solidFill>
            <a:srgbClr val="388288"/>
          </a:solidFill>
          <a:latin typeface="Verdana" pitchFamily="34" charset="0"/>
        </a:defRPr>
      </a:lvl3pPr>
      <a:lvl4pPr algn="l" rtl="0" eaLnBrk="0" fontAlgn="base" hangingPunct="0">
        <a:spcBef>
          <a:spcPct val="0"/>
        </a:spcBef>
        <a:spcAft>
          <a:spcPct val="0"/>
        </a:spcAft>
        <a:defRPr sz="2400" b="1">
          <a:solidFill>
            <a:srgbClr val="388288"/>
          </a:solidFill>
          <a:latin typeface="Verdana" pitchFamily="34" charset="0"/>
        </a:defRPr>
      </a:lvl4pPr>
      <a:lvl5pPr algn="l" rtl="0" eaLnBrk="0" fontAlgn="base" hangingPunct="0">
        <a:spcBef>
          <a:spcPct val="0"/>
        </a:spcBef>
        <a:spcAft>
          <a:spcPct val="0"/>
        </a:spcAft>
        <a:defRPr sz="2400" b="1">
          <a:solidFill>
            <a:srgbClr val="388288"/>
          </a:solidFill>
          <a:latin typeface="Verdana" pitchFamily="34" charset="0"/>
        </a:defRPr>
      </a:lvl5pPr>
      <a:lvl6pPr marL="457200" algn="l" rtl="0" fontAlgn="base">
        <a:spcBef>
          <a:spcPct val="0"/>
        </a:spcBef>
        <a:spcAft>
          <a:spcPct val="0"/>
        </a:spcAft>
        <a:defRPr sz="2400" b="1">
          <a:solidFill>
            <a:srgbClr val="00ACCD"/>
          </a:solidFill>
          <a:latin typeface="Verdana" pitchFamily="34" charset="0"/>
        </a:defRPr>
      </a:lvl6pPr>
      <a:lvl7pPr marL="914400" algn="l" rtl="0" fontAlgn="base">
        <a:spcBef>
          <a:spcPct val="0"/>
        </a:spcBef>
        <a:spcAft>
          <a:spcPct val="0"/>
        </a:spcAft>
        <a:defRPr sz="2400" b="1">
          <a:solidFill>
            <a:srgbClr val="00ACCD"/>
          </a:solidFill>
          <a:latin typeface="Verdana" pitchFamily="34" charset="0"/>
        </a:defRPr>
      </a:lvl7pPr>
      <a:lvl8pPr marL="1371600" algn="l" rtl="0" fontAlgn="base">
        <a:spcBef>
          <a:spcPct val="0"/>
        </a:spcBef>
        <a:spcAft>
          <a:spcPct val="0"/>
        </a:spcAft>
        <a:defRPr sz="2400" b="1">
          <a:solidFill>
            <a:srgbClr val="00ACCD"/>
          </a:solidFill>
          <a:latin typeface="Verdana" pitchFamily="34" charset="0"/>
        </a:defRPr>
      </a:lvl8pPr>
      <a:lvl9pPr marL="1828800" algn="l" rtl="0" fontAlgn="base">
        <a:spcBef>
          <a:spcPct val="0"/>
        </a:spcBef>
        <a:spcAft>
          <a:spcPct val="0"/>
        </a:spcAft>
        <a:defRPr sz="2400" b="1">
          <a:solidFill>
            <a:srgbClr val="00ACCD"/>
          </a:solidFill>
          <a:latin typeface="Verdana" pitchFamily="34" charset="0"/>
        </a:defRPr>
      </a:lvl9pPr>
    </p:titleStyle>
    <p:bodyStyle>
      <a:lvl1pPr marL="342900" indent="-342900" algn="l" rtl="0" eaLnBrk="0" fontAlgn="base" hangingPunct="0">
        <a:lnSpc>
          <a:spcPct val="115000"/>
        </a:lnSpc>
        <a:spcBef>
          <a:spcPct val="20000"/>
        </a:spcBef>
        <a:spcAft>
          <a:spcPct val="10000"/>
        </a:spcAft>
        <a:buSzPct val="80000"/>
        <a:buChar char="•"/>
        <a:defRPr sz="2400">
          <a:solidFill>
            <a:schemeClr val="tx1"/>
          </a:solidFill>
          <a:latin typeface="+mn-lt"/>
          <a:ea typeface="+mn-ea"/>
          <a:cs typeface="+mn-cs"/>
        </a:defRPr>
      </a:lvl1pPr>
      <a:lvl2pPr marL="742950" indent="-285750" algn="l" rtl="0" eaLnBrk="0" fontAlgn="base" hangingPunct="0">
        <a:lnSpc>
          <a:spcPct val="115000"/>
        </a:lnSpc>
        <a:spcBef>
          <a:spcPct val="20000"/>
        </a:spcBef>
        <a:spcAft>
          <a:spcPct val="10000"/>
        </a:spcAft>
        <a:buChar char="–"/>
        <a:defRPr sz="2000">
          <a:solidFill>
            <a:schemeClr val="tx1"/>
          </a:solidFill>
          <a:latin typeface="+mn-lt"/>
        </a:defRPr>
      </a:lvl2pPr>
      <a:lvl3pPr marL="1143000" indent="-228600" algn="l" rtl="0" eaLnBrk="0" fontAlgn="base" hangingPunct="0">
        <a:lnSpc>
          <a:spcPct val="115000"/>
        </a:lnSpc>
        <a:spcBef>
          <a:spcPct val="20000"/>
        </a:spcBef>
        <a:spcAft>
          <a:spcPct val="10000"/>
        </a:spcAft>
        <a:buChar char="•"/>
        <a:defRPr>
          <a:solidFill>
            <a:schemeClr val="tx1"/>
          </a:solidFill>
          <a:latin typeface="+mn-lt"/>
        </a:defRPr>
      </a:lvl3pPr>
      <a:lvl4pPr marL="1600200" indent="-228600" algn="l" rtl="0" eaLnBrk="0" fontAlgn="base" hangingPunct="0">
        <a:lnSpc>
          <a:spcPct val="115000"/>
        </a:lnSpc>
        <a:spcBef>
          <a:spcPct val="20000"/>
        </a:spcBef>
        <a:spcAft>
          <a:spcPct val="10000"/>
        </a:spcAft>
        <a:buChar char="–"/>
        <a:defRPr sz="1600">
          <a:solidFill>
            <a:schemeClr val="tx1"/>
          </a:solidFill>
          <a:latin typeface="+mn-lt"/>
        </a:defRPr>
      </a:lvl4pPr>
      <a:lvl5pPr marL="2057400" indent="-228600" algn="l" rtl="0" eaLnBrk="0" fontAlgn="base" hangingPunct="0">
        <a:lnSpc>
          <a:spcPct val="115000"/>
        </a:lnSpc>
        <a:spcBef>
          <a:spcPct val="20000"/>
        </a:spcBef>
        <a:spcAft>
          <a:spcPct val="10000"/>
        </a:spcAft>
        <a:buChar char="»"/>
        <a:defRPr sz="1600">
          <a:solidFill>
            <a:schemeClr val="tx1"/>
          </a:solidFill>
          <a:latin typeface="+mn-lt"/>
        </a:defRPr>
      </a:lvl5pPr>
      <a:lvl6pPr marL="2514600" indent="-228600" algn="l" rtl="0" fontAlgn="base">
        <a:lnSpc>
          <a:spcPct val="115000"/>
        </a:lnSpc>
        <a:spcBef>
          <a:spcPct val="20000"/>
        </a:spcBef>
        <a:spcAft>
          <a:spcPct val="10000"/>
        </a:spcAft>
        <a:buChar char="»"/>
        <a:defRPr sz="1600">
          <a:solidFill>
            <a:schemeClr val="tx1"/>
          </a:solidFill>
          <a:latin typeface="+mn-lt"/>
        </a:defRPr>
      </a:lvl6pPr>
      <a:lvl7pPr marL="2971800" indent="-228600" algn="l" rtl="0" fontAlgn="base">
        <a:lnSpc>
          <a:spcPct val="115000"/>
        </a:lnSpc>
        <a:spcBef>
          <a:spcPct val="20000"/>
        </a:spcBef>
        <a:spcAft>
          <a:spcPct val="10000"/>
        </a:spcAft>
        <a:buChar char="»"/>
        <a:defRPr sz="1600">
          <a:solidFill>
            <a:schemeClr val="tx1"/>
          </a:solidFill>
          <a:latin typeface="+mn-lt"/>
        </a:defRPr>
      </a:lvl7pPr>
      <a:lvl8pPr marL="3429000" indent="-228600" algn="l" rtl="0" fontAlgn="base">
        <a:lnSpc>
          <a:spcPct val="115000"/>
        </a:lnSpc>
        <a:spcBef>
          <a:spcPct val="20000"/>
        </a:spcBef>
        <a:spcAft>
          <a:spcPct val="10000"/>
        </a:spcAft>
        <a:buChar char="»"/>
        <a:defRPr sz="1600">
          <a:solidFill>
            <a:schemeClr val="tx1"/>
          </a:solidFill>
          <a:latin typeface="+mn-lt"/>
        </a:defRPr>
      </a:lvl8pPr>
      <a:lvl9pPr marL="3886200" indent="-228600" algn="l" rtl="0" fontAlgn="base">
        <a:lnSpc>
          <a:spcPct val="115000"/>
        </a:lnSpc>
        <a:spcBef>
          <a:spcPct val="20000"/>
        </a:spcBef>
        <a:spcAft>
          <a:spcPct val="10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external background image text pages"/>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1236664"/>
            <a:ext cx="9144000" cy="562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88913"/>
            <a:ext cx="5554663" cy="79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28638" y="1600202"/>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4" descr="New logo"/>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300789" y="188913"/>
            <a:ext cx="2592387"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28" descr="blue gradient swatch"/>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l="1166" t="3984" b="3586"/>
          <a:stretch>
            <a:fillRect/>
          </a:stretch>
        </p:blipFill>
        <p:spPr bwMode="auto">
          <a:xfrm>
            <a:off x="1" y="6489700"/>
            <a:ext cx="91487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29" descr="newzealand"/>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435851" y="6575427"/>
            <a:ext cx="1458913"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0" r:id="rId1"/>
  </p:sldLayoutIdLst>
  <p:txStyles>
    <p:titleStyle>
      <a:lvl1pPr algn="l" rtl="0" eaLnBrk="0" fontAlgn="base" hangingPunct="0">
        <a:spcBef>
          <a:spcPct val="0"/>
        </a:spcBef>
        <a:spcAft>
          <a:spcPct val="0"/>
        </a:spcAft>
        <a:defRPr sz="2400" b="1">
          <a:solidFill>
            <a:srgbClr val="00ACCD"/>
          </a:solidFill>
          <a:latin typeface="+mj-lt"/>
          <a:ea typeface="+mj-ea"/>
          <a:cs typeface="+mj-cs"/>
        </a:defRPr>
      </a:lvl1pPr>
      <a:lvl2pPr algn="l" rtl="0" eaLnBrk="0" fontAlgn="base" hangingPunct="0">
        <a:spcBef>
          <a:spcPct val="0"/>
        </a:spcBef>
        <a:spcAft>
          <a:spcPct val="0"/>
        </a:spcAft>
        <a:defRPr sz="2400" b="1">
          <a:solidFill>
            <a:srgbClr val="00ACCD"/>
          </a:solidFill>
          <a:latin typeface="Verdana" pitchFamily="34" charset="0"/>
        </a:defRPr>
      </a:lvl2pPr>
      <a:lvl3pPr algn="l" rtl="0" eaLnBrk="0" fontAlgn="base" hangingPunct="0">
        <a:spcBef>
          <a:spcPct val="0"/>
        </a:spcBef>
        <a:spcAft>
          <a:spcPct val="0"/>
        </a:spcAft>
        <a:defRPr sz="2400" b="1">
          <a:solidFill>
            <a:srgbClr val="00ACCD"/>
          </a:solidFill>
          <a:latin typeface="Verdana" pitchFamily="34" charset="0"/>
        </a:defRPr>
      </a:lvl3pPr>
      <a:lvl4pPr algn="l" rtl="0" eaLnBrk="0" fontAlgn="base" hangingPunct="0">
        <a:spcBef>
          <a:spcPct val="0"/>
        </a:spcBef>
        <a:spcAft>
          <a:spcPct val="0"/>
        </a:spcAft>
        <a:defRPr sz="2400" b="1">
          <a:solidFill>
            <a:srgbClr val="00ACCD"/>
          </a:solidFill>
          <a:latin typeface="Verdana" pitchFamily="34" charset="0"/>
        </a:defRPr>
      </a:lvl4pPr>
      <a:lvl5pPr algn="l" rtl="0" eaLnBrk="0" fontAlgn="base" hangingPunct="0">
        <a:spcBef>
          <a:spcPct val="0"/>
        </a:spcBef>
        <a:spcAft>
          <a:spcPct val="0"/>
        </a:spcAft>
        <a:defRPr sz="2400" b="1">
          <a:solidFill>
            <a:srgbClr val="00ACCD"/>
          </a:solidFill>
          <a:latin typeface="Verdana" pitchFamily="34" charset="0"/>
        </a:defRPr>
      </a:lvl5pPr>
      <a:lvl6pPr marL="457200" algn="l" rtl="0" fontAlgn="base">
        <a:spcBef>
          <a:spcPct val="0"/>
        </a:spcBef>
        <a:spcAft>
          <a:spcPct val="0"/>
        </a:spcAft>
        <a:defRPr sz="2400" b="1">
          <a:solidFill>
            <a:srgbClr val="00ACCD"/>
          </a:solidFill>
          <a:latin typeface="Verdana" pitchFamily="34" charset="0"/>
        </a:defRPr>
      </a:lvl6pPr>
      <a:lvl7pPr marL="914400" algn="l" rtl="0" fontAlgn="base">
        <a:spcBef>
          <a:spcPct val="0"/>
        </a:spcBef>
        <a:spcAft>
          <a:spcPct val="0"/>
        </a:spcAft>
        <a:defRPr sz="2400" b="1">
          <a:solidFill>
            <a:srgbClr val="00ACCD"/>
          </a:solidFill>
          <a:latin typeface="Verdana" pitchFamily="34" charset="0"/>
        </a:defRPr>
      </a:lvl7pPr>
      <a:lvl8pPr marL="1371600" algn="l" rtl="0" fontAlgn="base">
        <a:spcBef>
          <a:spcPct val="0"/>
        </a:spcBef>
        <a:spcAft>
          <a:spcPct val="0"/>
        </a:spcAft>
        <a:defRPr sz="2400" b="1">
          <a:solidFill>
            <a:srgbClr val="00ACCD"/>
          </a:solidFill>
          <a:latin typeface="Verdana" pitchFamily="34" charset="0"/>
        </a:defRPr>
      </a:lvl8pPr>
      <a:lvl9pPr marL="1828800" algn="l" rtl="0" fontAlgn="base">
        <a:spcBef>
          <a:spcPct val="0"/>
        </a:spcBef>
        <a:spcAft>
          <a:spcPct val="0"/>
        </a:spcAft>
        <a:defRPr sz="2400" b="1">
          <a:solidFill>
            <a:srgbClr val="00ACCD"/>
          </a:solidFill>
          <a:latin typeface="Verdana" pitchFamily="34" charset="0"/>
        </a:defRPr>
      </a:lvl9pPr>
    </p:titleStyle>
    <p:bodyStyle>
      <a:lvl1pPr marL="342900" indent="-342900" algn="l" rtl="0" eaLnBrk="0" fontAlgn="base" hangingPunct="0">
        <a:lnSpc>
          <a:spcPct val="115000"/>
        </a:lnSpc>
        <a:spcBef>
          <a:spcPct val="20000"/>
        </a:spcBef>
        <a:spcAft>
          <a:spcPct val="10000"/>
        </a:spcAft>
        <a:buSzPct val="80000"/>
        <a:buChar char="•"/>
        <a:defRPr sz="2400">
          <a:solidFill>
            <a:schemeClr val="tx1"/>
          </a:solidFill>
          <a:latin typeface="+mn-lt"/>
          <a:ea typeface="+mn-ea"/>
          <a:cs typeface="+mn-cs"/>
        </a:defRPr>
      </a:lvl1pPr>
      <a:lvl2pPr marL="742950" indent="-285750" algn="l" rtl="0" eaLnBrk="0" fontAlgn="base" hangingPunct="0">
        <a:lnSpc>
          <a:spcPct val="115000"/>
        </a:lnSpc>
        <a:spcBef>
          <a:spcPct val="20000"/>
        </a:spcBef>
        <a:spcAft>
          <a:spcPct val="10000"/>
        </a:spcAft>
        <a:buChar char="–"/>
        <a:defRPr sz="2000">
          <a:solidFill>
            <a:schemeClr val="tx1"/>
          </a:solidFill>
          <a:latin typeface="+mn-lt"/>
        </a:defRPr>
      </a:lvl2pPr>
      <a:lvl3pPr marL="1143000" indent="-228600" algn="l" rtl="0" eaLnBrk="0" fontAlgn="base" hangingPunct="0">
        <a:lnSpc>
          <a:spcPct val="115000"/>
        </a:lnSpc>
        <a:spcBef>
          <a:spcPct val="20000"/>
        </a:spcBef>
        <a:spcAft>
          <a:spcPct val="10000"/>
        </a:spcAft>
        <a:buChar char="•"/>
        <a:defRPr>
          <a:solidFill>
            <a:schemeClr val="tx1"/>
          </a:solidFill>
          <a:latin typeface="+mn-lt"/>
        </a:defRPr>
      </a:lvl3pPr>
      <a:lvl4pPr marL="1600200" indent="-228600" algn="l" rtl="0" eaLnBrk="0" fontAlgn="base" hangingPunct="0">
        <a:lnSpc>
          <a:spcPct val="115000"/>
        </a:lnSpc>
        <a:spcBef>
          <a:spcPct val="20000"/>
        </a:spcBef>
        <a:spcAft>
          <a:spcPct val="10000"/>
        </a:spcAft>
        <a:buChar char="–"/>
        <a:defRPr sz="1600">
          <a:solidFill>
            <a:schemeClr val="tx1"/>
          </a:solidFill>
          <a:latin typeface="+mn-lt"/>
        </a:defRPr>
      </a:lvl4pPr>
      <a:lvl5pPr marL="2057400" indent="-228600" algn="l" rtl="0" eaLnBrk="0" fontAlgn="base" hangingPunct="0">
        <a:lnSpc>
          <a:spcPct val="115000"/>
        </a:lnSpc>
        <a:spcBef>
          <a:spcPct val="20000"/>
        </a:spcBef>
        <a:spcAft>
          <a:spcPct val="10000"/>
        </a:spcAft>
        <a:buChar char="»"/>
        <a:defRPr sz="1600">
          <a:solidFill>
            <a:schemeClr val="tx1"/>
          </a:solidFill>
          <a:latin typeface="+mn-lt"/>
        </a:defRPr>
      </a:lvl5pPr>
      <a:lvl6pPr marL="2514600" indent="-228600" algn="l" rtl="0" fontAlgn="base">
        <a:lnSpc>
          <a:spcPct val="115000"/>
        </a:lnSpc>
        <a:spcBef>
          <a:spcPct val="20000"/>
        </a:spcBef>
        <a:spcAft>
          <a:spcPct val="10000"/>
        </a:spcAft>
        <a:buChar char="»"/>
        <a:defRPr sz="1600">
          <a:solidFill>
            <a:schemeClr val="tx1"/>
          </a:solidFill>
          <a:latin typeface="+mn-lt"/>
        </a:defRPr>
      </a:lvl6pPr>
      <a:lvl7pPr marL="2971800" indent="-228600" algn="l" rtl="0" fontAlgn="base">
        <a:lnSpc>
          <a:spcPct val="115000"/>
        </a:lnSpc>
        <a:spcBef>
          <a:spcPct val="20000"/>
        </a:spcBef>
        <a:spcAft>
          <a:spcPct val="10000"/>
        </a:spcAft>
        <a:buChar char="»"/>
        <a:defRPr sz="1600">
          <a:solidFill>
            <a:schemeClr val="tx1"/>
          </a:solidFill>
          <a:latin typeface="+mn-lt"/>
        </a:defRPr>
      </a:lvl7pPr>
      <a:lvl8pPr marL="3429000" indent="-228600" algn="l" rtl="0" fontAlgn="base">
        <a:lnSpc>
          <a:spcPct val="115000"/>
        </a:lnSpc>
        <a:spcBef>
          <a:spcPct val="20000"/>
        </a:spcBef>
        <a:spcAft>
          <a:spcPct val="10000"/>
        </a:spcAft>
        <a:buChar char="»"/>
        <a:defRPr sz="1600">
          <a:solidFill>
            <a:schemeClr val="tx1"/>
          </a:solidFill>
          <a:latin typeface="+mn-lt"/>
        </a:defRPr>
      </a:lvl8pPr>
      <a:lvl9pPr marL="3886200" indent="-228600" algn="l" rtl="0" fontAlgn="base">
        <a:lnSpc>
          <a:spcPct val="115000"/>
        </a:lnSpc>
        <a:spcBef>
          <a:spcPct val="20000"/>
        </a:spcBef>
        <a:spcAft>
          <a:spcPct val="10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95267" name="Text Box 3"/>
          <p:cNvSpPr txBox="1">
            <a:spLocks noChangeArrowheads="1"/>
          </p:cNvSpPr>
          <p:nvPr/>
        </p:nvSpPr>
        <p:spPr bwMode="auto">
          <a:xfrm>
            <a:off x="898526" y="1736728"/>
            <a:ext cx="184731" cy="461665"/>
          </a:xfrm>
          <a:prstGeom prst="rect">
            <a:avLst/>
          </a:prstGeom>
          <a:noFill/>
          <a:ln w="9525">
            <a:noFill/>
            <a:miter lim="800000"/>
            <a:headEnd/>
            <a:tailEnd/>
          </a:ln>
          <a:effectLst/>
        </p:spPr>
        <p:txBody>
          <a:bodyPr wrap="none">
            <a:spAutoFit/>
          </a:bodyPr>
          <a:lstStyle/>
          <a:p>
            <a:pPr eaLnBrk="0" hangingPunct="0">
              <a:defRPr/>
            </a:pPr>
            <a:endParaRPr lang="en-US" sz="2400">
              <a:solidFill>
                <a:srgbClr val="000000"/>
              </a:solidFill>
              <a:latin typeface="Times" charset="0"/>
              <a:ea typeface="+mn-ea"/>
              <a:cs typeface="Times New Roman" pitchFamily="18" charset="0"/>
            </a:endParaRPr>
          </a:p>
        </p:txBody>
      </p:sp>
      <p:sp>
        <p:nvSpPr>
          <p:cNvPr id="395268" name="Text Box 4"/>
          <p:cNvSpPr txBox="1">
            <a:spLocks noChangeArrowheads="1"/>
          </p:cNvSpPr>
          <p:nvPr/>
        </p:nvSpPr>
        <p:spPr bwMode="auto">
          <a:xfrm>
            <a:off x="2362200" y="1600200"/>
            <a:ext cx="6096000"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a:solidFill>
                <a:srgbClr val="000000"/>
              </a:solidFill>
              <a:latin typeface="Times" charset="0"/>
              <a:ea typeface="+mn-ea"/>
              <a:cs typeface="Times New Roman" pitchFamily="18" charset="0"/>
            </a:endParaRPr>
          </a:p>
        </p:txBody>
      </p:sp>
      <p:sp>
        <p:nvSpPr>
          <p:cNvPr id="7173" name="Rectangle 5"/>
          <p:cNvSpPr>
            <a:spLocks noGrp="1" noChangeArrowheads="1"/>
          </p:cNvSpPr>
          <p:nvPr>
            <p:ph type="title"/>
          </p:nvPr>
        </p:nvSpPr>
        <p:spPr bwMode="auto">
          <a:xfrm>
            <a:off x="2209800" y="1219200"/>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4" name="Rectangle 6"/>
          <p:cNvSpPr>
            <a:spLocks noGrp="1" noChangeArrowheads="1"/>
          </p:cNvSpPr>
          <p:nvPr>
            <p:ph type="body" idx="1"/>
          </p:nvPr>
        </p:nvSpPr>
        <p:spPr bwMode="auto">
          <a:xfrm>
            <a:off x="2209800" y="2438400"/>
            <a:ext cx="67056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14" r:id="rId1"/>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Verdana" pitchFamily="34" charset="0"/>
        </a:defRPr>
      </a:lvl2pPr>
      <a:lvl3pPr algn="l" rtl="0" eaLnBrk="0" fontAlgn="base" hangingPunct="0">
        <a:spcBef>
          <a:spcPct val="0"/>
        </a:spcBef>
        <a:spcAft>
          <a:spcPct val="0"/>
        </a:spcAft>
        <a:defRPr sz="2400" b="1">
          <a:solidFill>
            <a:schemeClr val="bg1"/>
          </a:solidFill>
          <a:latin typeface="Verdana" pitchFamily="34" charset="0"/>
        </a:defRPr>
      </a:lvl3pPr>
      <a:lvl4pPr algn="l" rtl="0" eaLnBrk="0" fontAlgn="base" hangingPunct="0">
        <a:spcBef>
          <a:spcPct val="0"/>
        </a:spcBef>
        <a:spcAft>
          <a:spcPct val="0"/>
        </a:spcAft>
        <a:defRPr sz="2400" b="1">
          <a:solidFill>
            <a:schemeClr val="bg1"/>
          </a:solidFill>
          <a:latin typeface="Verdana" pitchFamily="34" charset="0"/>
        </a:defRPr>
      </a:lvl4pPr>
      <a:lvl5pPr algn="l" rtl="0" eaLnBrk="0" fontAlgn="base" hangingPunct="0">
        <a:spcBef>
          <a:spcPct val="0"/>
        </a:spcBef>
        <a:spcAft>
          <a:spcPct val="0"/>
        </a:spcAft>
        <a:defRPr sz="2400" b="1">
          <a:solidFill>
            <a:schemeClr val="bg1"/>
          </a:solidFill>
          <a:latin typeface="Verdana" pitchFamily="34" charset="0"/>
        </a:defRPr>
      </a:lvl5pPr>
      <a:lvl6pPr marL="457200" algn="l" rtl="0" fontAlgn="base">
        <a:spcBef>
          <a:spcPct val="0"/>
        </a:spcBef>
        <a:spcAft>
          <a:spcPct val="0"/>
        </a:spcAft>
        <a:defRPr sz="2400" b="1">
          <a:solidFill>
            <a:schemeClr val="bg1"/>
          </a:solidFill>
          <a:latin typeface="Verdana" pitchFamily="34" charset="0"/>
        </a:defRPr>
      </a:lvl6pPr>
      <a:lvl7pPr marL="914400" algn="l" rtl="0" fontAlgn="base">
        <a:spcBef>
          <a:spcPct val="0"/>
        </a:spcBef>
        <a:spcAft>
          <a:spcPct val="0"/>
        </a:spcAft>
        <a:defRPr sz="2400" b="1">
          <a:solidFill>
            <a:schemeClr val="bg1"/>
          </a:solidFill>
          <a:latin typeface="Verdana" pitchFamily="34" charset="0"/>
        </a:defRPr>
      </a:lvl7pPr>
      <a:lvl8pPr marL="1371600" algn="l" rtl="0" fontAlgn="base">
        <a:spcBef>
          <a:spcPct val="0"/>
        </a:spcBef>
        <a:spcAft>
          <a:spcPct val="0"/>
        </a:spcAft>
        <a:defRPr sz="2400" b="1">
          <a:solidFill>
            <a:schemeClr val="bg1"/>
          </a:solidFill>
          <a:latin typeface="Verdana" pitchFamily="34" charset="0"/>
        </a:defRPr>
      </a:lvl8pPr>
      <a:lvl9pPr marL="1828800" algn="l" rtl="0" fontAlgn="base">
        <a:spcBef>
          <a:spcPct val="0"/>
        </a:spcBef>
        <a:spcAft>
          <a:spcPct val="0"/>
        </a:spcAft>
        <a:defRPr sz="24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a:solidFill>
            <a:schemeClr val="bg1"/>
          </a:solidFill>
          <a:latin typeface="+mn-lt"/>
          <a:ea typeface="+mn-ea"/>
          <a:cs typeface="+mn-cs"/>
        </a:defRPr>
      </a:lvl1pPr>
      <a:lvl2pPr marL="742950" indent="-285750" algn="l" rtl="0" eaLnBrk="0" fontAlgn="base" hangingPunct="0">
        <a:spcBef>
          <a:spcPct val="20000"/>
        </a:spcBef>
        <a:spcAft>
          <a:spcPct val="0"/>
        </a:spcAft>
        <a:buChar char="–"/>
        <a:defRPr>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600200" y="228600"/>
            <a:ext cx="5181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 of Slide</a:t>
            </a:r>
          </a:p>
        </p:txBody>
      </p:sp>
      <p:sp>
        <p:nvSpPr>
          <p:cNvPr id="5123" name="Rectangle 3"/>
          <p:cNvSpPr>
            <a:spLocks noChangeArrowheads="1"/>
          </p:cNvSpPr>
          <p:nvPr/>
        </p:nvSpPr>
        <p:spPr bwMode="auto">
          <a:xfrm>
            <a:off x="0" y="1066800"/>
            <a:ext cx="8839200" cy="228600"/>
          </a:xfrm>
          <a:prstGeom prst="rect">
            <a:avLst/>
          </a:prstGeom>
          <a:gradFill rotWithShape="0">
            <a:gsLst>
              <a:gs pos="0">
                <a:srgbClr val="000066"/>
              </a:gs>
              <a:gs pos="100000">
                <a:srgbClr val="66CCFF"/>
              </a:gs>
            </a:gsLst>
            <a:lin ang="0" scaled="1"/>
          </a:gradFill>
          <a:ln w="9525">
            <a:noFill/>
            <a:miter lim="800000"/>
            <a:headEnd/>
            <a:tailEnd/>
          </a:ln>
        </p:spPr>
        <p:txBody>
          <a:bodyPr anchor="ctr"/>
          <a:lstStyle/>
          <a:p>
            <a:pPr algn="ctr" eaLnBrk="0" hangingPunct="0">
              <a:defRPr/>
            </a:pPr>
            <a:endParaRPr lang="en-US" sz="2600">
              <a:solidFill>
                <a:srgbClr val="000000"/>
              </a:solidFill>
              <a:ea typeface="+mn-ea"/>
            </a:endParaRPr>
          </a:p>
        </p:txBody>
      </p:sp>
      <p:grpSp>
        <p:nvGrpSpPr>
          <p:cNvPr id="2" name="Group 4"/>
          <p:cNvGrpSpPr>
            <a:grpSpLocks/>
          </p:cNvGrpSpPr>
          <p:nvPr/>
        </p:nvGrpSpPr>
        <p:grpSpPr bwMode="auto">
          <a:xfrm>
            <a:off x="1143000" y="5715015"/>
            <a:ext cx="7315200" cy="882651"/>
            <a:chOff x="528" y="3504"/>
            <a:chExt cx="4608" cy="556"/>
          </a:xfrm>
        </p:grpSpPr>
        <p:pic>
          <p:nvPicPr>
            <p:cNvPr id="5125" name="Picture 5" descr="noaa_from_jason"/>
            <p:cNvPicPr>
              <a:picLocks noChangeAspect="1" noChangeArrowheads="1"/>
            </p:cNvPicPr>
            <p:nvPr/>
          </p:nvPicPr>
          <p:blipFill>
            <a:blip r:embed="rId4" cstate="print"/>
            <a:srcRect/>
            <a:stretch>
              <a:fillRect/>
            </a:stretch>
          </p:blipFill>
          <p:spPr bwMode="auto">
            <a:xfrm>
              <a:off x="528" y="3504"/>
              <a:ext cx="476" cy="480"/>
            </a:xfrm>
            <a:prstGeom prst="rect">
              <a:avLst/>
            </a:prstGeom>
            <a:noFill/>
            <a:ln w="9525">
              <a:noFill/>
              <a:miter lim="800000"/>
              <a:headEnd/>
              <a:tailEnd/>
            </a:ln>
          </p:spPr>
        </p:pic>
        <p:grpSp>
          <p:nvGrpSpPr>
            <p:cNvPr id="3" name="Group 6"/>
            <p:cNvGrpSpPr>
              <a:grpSpLocks/>
            </p:cNvGrpSpPr>
            <p:nvPr/>
          </p:nvGrpSpPr>
          <p:grpSpPr bwMode="auto">
            <a:xfrm>
              <a:off x="3408" y="3504"/>
              <a:ext cx="1728" cy="556"/>
              <a:chOff x="3168" y="3408"/>
              <a:chExt cx="1642" cy="556"/>
            </a:xfrm>
          </p:grpSpPr>
          <p:sp>
            <p:nvSpPr>
              <p:cNvPr id="5128" name="Rectangle 7"/>
              <p:cNvSpPr>
                <a:spLocks noChangeArrowheads="1"/>
              </p:cNvSpPr>
              <p:nvPr/>
            </p:nvSpPr>
            <p:spPr bwMode="auto">
              <a:xfrm>
                <a:off x="3168" y="3840"/>
                <a:ext cx="1642" cy="124"/>
              </a:xfrm>
              <a:prstGeom prst="rect">
                <a:avLst/>
              </a:prstGeom>
              <a:noFill/>
              <a:ln w="9525">
                <a:noFill/>
                <a:miter lim="800000"/>
                <a:headEnd/>
                <a:tailEnd/>
              </a:ln>
            </p:spPr>
            <p:txBody>
              <a:bodyPr lIns="73639" tIns="36819" rIns="73639" bIns="36819">
                <a:spAutoFit/>
              </a:bodyPr>
              <a:lstStyle/>
              <a:p>
                <a:pPr algn="ctr" defTabSz="820738" eaLnBrk="0" hangingPunct="0">
                  <a:lnSpc>
                    <a:spcPct val="80000"/>
                  </a:lnSpc>
                  <a:spcBef>
                    <a:spcPct val="50000"/>
                  </a:spcBef>
                  <a:defRPr/>
                </a:pPr>
                <a:r>
                  <a:rPr lang="en-US" sz="1000" b="1" i="1">
                    <a:solidFill>
                      <a:srgbClr val="3333CC"/>
                    </a:solidFill>
                    <a:latin typeface="Times New Roman" pitchFamily="18" charset="0"/>
                    <a:ea typeface="+mn-ea"/>
                  </a:rPr>
                  <a:t>Positioning America for the Future</a:t>
                </a:r>
                <a:endParaRPr lang="en-US" sz="1400" b="1" i="1">
                  <a:solidFill>
                    <a:srgbClr val="3333CC"/>
                  </a:solidFill>
                  <a:latin typeface="Times New Roman" pitchFamily="18" charset="0"/>
                  <a:ea typeface="+mn-ea"/>
                </a:endParaRPr>
              </a:p>
            </p:txBody>
          </p:sp>
          <p:pic>
            <p:nvPicPr>
              <p:cNvPr id="5129" name="Picture 8" descr="ngs_from_Jason"/>
              <p:cNvPicPr>
                <a:picLocks noChangeAspect="1" noChangeArrowheads="1"/>
              </p:cNvPicPr>
              <p:nvPr/>
            </p:nvPicPr>
            <p:blipFill>
              <a:blip r:embed="rId5" cstate="print"/>
              <a:srcRect/>
              <a:stretch>
                <a:fillRect/>
              </a:stretch>
            </p:blipFill>
            <p:spPr bwMode="auto">
              <a:xfrm>
                <a:off x="3792" y="3408"/>
                <a:ext cx="432" cy="432"/>
              </a:xfrm>
              <a:prstGeom prst="rect">
                <a:avLst/>
              </a:prstGeom>
              <a:noFill/>
              <a:ln w="9525">
                <a:noFill/>
                <a:miter lim="800000"/>
                <a:headEnd/>
                <a:tailEnd/>
              </a:ln>
            </p:spPr>
          </p:pic>
        </p:grpSp>
        <p:sp>
          <p:nvSpPr>
            <p:cNvPr id="5127" name="Text Box 9"/>
            <p:cNvSpPr txBox="1">
              <a:spLocks noChangeArrowheads="1"/>
            </p:cNvSpPr>
            <p:nvPr/>
          </p:nvSpPr>
          <p:spPr bwMode="auto">
            <a:xfrm>
              <a:off x="1104" y="3552"/>
              <a:ext cx="2976" cy="450"/>
            </a:xfrm>
            <a:prstGeom prst="rect">
              <a:avLst/>
            </a:prstGeom>
            <a:noFill/>
            <a:ln>
              <a:noFill/>
            </a:ln>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nSpc>
                  <a:spcPct val="80000"/>
                </a:lnSpc>
                <a:spcBef>
                  <a:spcPct val="50000"/>
                </a:spcBef>
                <a:defRPr/>
              </a:pPr>
              <a:r>
                <a:rPr lang="en-US" sz="1200" smtClean="0">
                  <a:solidFill>
                    <a:srgbClr val="000000"/>
                  </a:solidFill>
                  <a:latin typeface="Times New Roman" pitchFamily="18" charset="0"/>
                  <a:ea typeface="+mn-ea"/>
                </a:rPr>
                <a:t>NATIONAL OCEANIC AND ATMOSPHERIC ADMINISTRATION </a:t>
              </a:r>
            </a:p>
            <a:p>
              <a:pPr>
                <a:lnSpc>
                  <a:spcPct val="80000"/>
                </a:lnSpc>
                <a:spcBef>
                  <a:spcPct val="50000"/>
                </a:spcBef>
                <a:defRPr/>
              </a:pPr>
              <a:r>
                <a:rPr lang="en-US" sz="1200" smtClean="0">
                  <a:solidFill>
                    <a:srgbClr val="000000"/>
                  </a:solidFill>
                  <a:latin typeface="Times New Roman" pitchFamily="18" charset="0"/>
                  <a:ea typeface="+mn-ea"/>
                </a:rPr>
                <a:t>National Ocean Service </a:t>
              </a:r>
            </a:p>
            <a:p>
              <a:pPr>
                <a:lnSpc>
                  <a:spcPct val="80000"/>
                </a:lnSpc>
                <a:spcBef>
                  <a:spcPct val="50000"/>
                </a:spcBef>
                <a:defRPr/>
              </a:pPr>
              <a:r>
                <a:rPr lang="en-US" sz="1200" smtClean="0">
                  <a:solidFill>
                    <a:srgbClr val="3333CC"/>
                  </a:solidFill>
                  <a:latin typeface="Times New Roman" pitchFamily="18" charset="0"/>
                  <a:ea typeface="+mn-ea"/>
                </a:rPr>
                <a:t>National Geodetic Survey</a:t>
              </a:r>
              <a:endParaRPr lang="en-US" sz="1200" smtClean="0">
                <a:solidFill>
                  <a:srgbClr val="000000"/>
                </a:solidFill>
                <a:latin typeface="Times New Roman" pitchFamily="18" charset="0"/>
                <a:ea typeface="+mn-ea"/>
              </a:endParaRPr>
            </a:p>
          </p:txBody>
        </p:sp>
      </p:grpSp>
    </p:spTree>
  </p:cSld>
  <p:clrMap bg1="lt1" tx1="dk1" bg2="lt2" tx2="dk2" accent1="accent1" accent2="accent2" accent3="accent3" accent4="accent4" accent5="accent5" accent6="accent6" hlink="hlink" folHlink="folHlink"/>
  <p:sldLayoutIdLst>
    <p:sldLayoutId id="2147483916" r:id="rId1"/>
    <p:sldLayoutId id="2147483917" r:id="rId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5554663" cy="79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28638"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4" descr="New logo"/>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770688" y="188913"/>
            <a:ext cx="2122487" cy="63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29" descr="newzealand"/>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435850" y="6575425"/>
            <a:ext cx="1458913"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7"/>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11113" y="6800850"/>
            <a:ext cx="6443663" cy="66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19" r:id="rId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388288"/>
          </a:solidFill>
          <a:latin typeface="+mj-lt"/>
          <a:ea typeface="+mj-ea"/>
          <a:cs typeface="+mj-cs"/>
        </a:defRPr>
      </a:lvl1pPr>
      <a:lvl2pPr algn="l" rtl="0" eaLnBrk="0" fontAlgn="base" hangingPunct="0">
        <a:spcBef>
          <a:spcPct val="0"/>
        </a:spcBef>
        <a:spcAft>
          <a:spcPct val="0"/>
        </a:spcAft>
        <a:defRPr sz="2400" b="1">
          <a:solidFill>
            <a:srgbClr val="388288"/>
          </a:solidFill>
          <a:latin typeface="Verdana" pitchFamily="34" charset="0"/>
        </a:defRPr>
      </a:lvl2pPr>
      <a:lvl3pPr algn="l" rtl="0" eaLnBrk="0" fontAlgn="base" hangingPunct="0">
        <a:spcBef>
          <a:spcPct val="0"/>
        </a:spcBef>
        <a:spcAft>
          <a:spcPct val="0"/>
        </a:spcAft>
        <a:defRPr sz="2400" b="1">
          <a:solidFill>
            <a:srgbClr val="388288"/>
          </a:solidFill>
          <a:latin typeface="Verdana" pitchFamily="34" charset="0"/>
        </a:defRPr>
      </a:lvl3pPr>
      <a:lvl4pPr algn="l" rtl="0" eaLnBrk="0" fontAlgn="base" hangingPunct="0">
        <a:spcBef>
          <a:spcPct val="0"/>
        </a:spcBef>
        <a:spcAft>
          <a:spcPct val="0"/>
        </a:spcAft>
        <a:defRPr sz="2400" b="1">
          <a:solidFill>
            <a:srgbClr val="388288"/>
          </a:solidFill>
          <a:latin typeface="Verdana" pitchFamily="34" charset="0"/>
        </a:defRPr>
      </a:lvl4pPr>
      <a:lvl5pPr algn="l" rtl="0" eaLnBrk="0" fontAlgn="base" hangingPunct="0">
        <a:spcBef>
          <a:spcPct val="0"/>
        </a:spcBef>
        <a:spcAft>
          <a:spcPct val="0"/>
        </a:spcAft>
        <a:defRPr sz="2400" b="1">
          <a:solidFill>
            <a:srgbClr val="388288"/>
          </a:solidFill>
          <a:latin typeface="Verdana" pitchFamily="34" charset="0"/>
        </a:defRPr>
      </a:lvl5pPr>
      <a:lvl6pPr marL="457200" algn="l" rtl="0" fontAlgn="base">
        <a:spcBef>
          <a:spcPct val="0"/>
        </a:spcBef>
        <a:spcAft>
          <a:spcPct val="0"/>
        </a:spcAft>
        <a:defRPr sz="2400" b="1">
          <a:solidFill>
            <a:srgbClr val="00ACCD"/>
          </a:solidFill>
          <a:latin typeface="Verdana" pitchFamily="34" charset="0"/>
        </a:defRPr>
      </a:lvl6pPr>
      <a:lvl7pPr marL="914400" algn="l" rtl="0" fontAlgn="base">
        <a:spcBef>
          <a:spcPct val="0"/>
        </a:spcBef>
        <a:spcAft>
          <a:spcPct val="0"/>
        </a:spcAft>
        <a:defRPr sz="2400" b="1">
          <a:solidFill>
            <a:srgbClr val="00ACCD"/>
          </a:solidFill>
          <a:latin typeface="Verdana" pitchFamily="34" charset="0"/>
        </a:defRPr>
      </a:lvl7pPr>
      <a:lvl8pPr marL="1371600" algn="l" rtl="0" fontAlgn="base">
        <a:spcBef>
          <a:spcPct val="0"/>
        </a:spcBef>
        <a:spcAft>
          <a:spcPct val="0"/>
        </a:spcAft>
        <a:defRPr sz="2400" b="1">
          <a:solidFill>
            <a:srgbClr val="00ACCD"/>
          </a:solidFill>
          <a:latin typeface="Verdana" pitchFamily="34" charset="0"/>
        </a:defRPr>
      </a:lvl8pPr>
      <a:lvl9pPr marL="1828800" algn="l" rtl="0" fontAlgn="base">
        <a:spcBef>
          <a:spcPct val="0"/>
        </a:spcBef>
        <a:spcAft>
          <a:spcPct val="0"/>
        </a:spcAft>
        <a:defRPr sz="2400" b="1">
          <a:solidFill>
            <a:srgbClr val="00ACCD"/>
          </a:solidFill>
          <a:latin typeface="Verdana" pitchFamily="34" charset="0"/>
        </a:defRPr>
      </a:lvl9pPr>
    </p:titleStyle>
    <p:bodyStyle>
      <a:lvl1pPr marL="342900" indent="-342900" algn="l" rtl="0" eaLnBrk="0" fontAlgn="base" hangingPunct="0">
        <a:lnSpc>
          <a:spcPct val="115000"/>
        </a:lnSpc>
        <a:spcBef>
          <a:spcPct val="20000"/>
        </a:spcBef>
        <a:spcAft>
          <a:spcPct val="10000"/>
        </a:spcAft>
        <a:buSzPct val="80000"/>
        <a:buChar char="•"/>
        <a:defRPr sz="2400">
          <a:solidFill>
            <a:schemeClr val="tx1"/>
          </a:solidFill>
          <a:latin typeface="+mn-lt"/>
          <a:ea typeface="+mn-ea"/>
          <a:cs typeface="+mn-cs"/>
        </a:defRPr>
      </a:lvl1pPr>
      <a:lvl2pPr marL="742950" indent="-285750" algn="l" rtl="0" eaLnBrk="0" fontAlgn="base" hangingPunct="0">
        <a:lnSpc>
          <a:spcPct val="115000"/>
        </a:lnSpc>
        <a:spcBef>
          <a:spcPct val="20000"/>
        </a:spcBef>
        <a:spcAft>
          <a:spcPct val="10000"/>
        </a:spcAft>
        <a:buChar char="–"/>
        <a:defRPr sz="2000">
          <a:solidFill>
            <a:schemeClr val="tx1"/>
          </a:solidFill>
          <a:latin typeface="+mn-lt"/>
        </a:defRPr>
      </a:lvl2pPr>
      <a:lvl3pPr marL="1143000" indent="-228600" algn="l" rtl="0" eaLnBrk="0" fontAlgn="base" hangingPunct="0">
        <a:lnSpc>
          <a:spcPct val="115000"/>
        </a:lnSpc>
        <a:spcBef>
          <a:spcPct val="20000"/>
        </a:spcBef>
        <a:spcAft>
          <a:spcPct val="10000"/>
        </a:spcAft>
        <a:buChar char="•"/>
        <a:defRPr>
          <a:solidFill>
            <a:schemeClr val="tx1"/>
          </a:solidFill>
          <a:latin typeface="+mn-lt"/>
        </a:defRPr>
      </a:lvl3pPr>
      <a:lvl4pPr marL="1600200" indent="-228600" algn="l" rtl="0" eaLnBrk="0" fontAlgn="base" hangingPunct="0">
        <a:lnSpc>
          <a:spcPct val="115000"/>
        </a:lnSpc>
        <a:spcBef>
          <a:spcPct val="20000"/>
        </a:spcBef>
        <a:spcAft>
          <a:spcPct val="10000"/>
        </a:spcAft>
        <a:buChar char="–"/>
        <a:defRPr sz="1600">
          <a:solidFill>
            <a:schemeClr val="tx1"/>
          </a:solidFill>
          <a:latin typeface="+mn-lt"/>
        </a:defRPr>
      </a:lvl4pPr>
      <a:lvl5pPr marL="2057400" indent="-228600" algn="l" rtl="0" eaLnBrk="0" fontAlgn="base" hangingPunct="0">
        <a:lnSpc>
          <a:spcPct val="115000"/>
        </a:lnSpc>
        <a:spcBef>
          <a:spcPct val="20000"/>
        </a:spcBef>
        <a:spcAft>
          <a:spcPct val="10000"/>
        </a:spcAft>
        <a:buChar char="»"/>
        <a:defRPr sz="1600">
          <a:solidFill>
            <a:schemeClr val="tx1"/>
          </a:solidFill>
          <a:latin typeface="+mn-lt"/>
        </a:defRPr>
      </a:lvl5pPr>
      <a:lvl6pPr marL="2514600" indent="-228600" algn="l" rtl="0" fontAlgn="base">
        <a:lnSpc>
          <a:spcPct val="115000"/>
        </a:lnSpc>
        <a:spcBef>
          <a:spcPct val="20000"/>
        </a:spcBef>
        <a:spcAft>
          <a:spcPct val="10000"/>
        </a:spcAft>
        <a:buChar char="»"/>
        <a:defRPr sz="1600">
          <a:solidFill>
            <a:schemeClr val="tx1"/>
          </a:solidFill>
          <a:latin typeface="+mn-lt"/>
        </a:defRPr>
      </a:lvl6pPr>
      <a:lvl7pPr marL="2971800" indent="-228600" algn="l" rtl="0" fontAlgn="base">
        <a:lnSpc>
          <a:spcPct val="115000"/>
        </a:lnSpc>
        <a:spcBef>
          <a:spcPct val="20000"/>
        </a:spcBef>
        <a:spcAft>
          <a:spcPct val="10000"/>
        </a:spcAft>
        <a:buChar char="»"/>
        <a:defRPr sz="1600">
          <a:solidFill>
            <a:schemeClr val="tx1"/>
          </a:solidFill>
          <a:latin typeface="+mn-lt"/>
        </a:defRPr>
      </a:lvl7pPr>
      <a:lvl8pPr marL="3429000" indent="-228600" algn="l" rtl="0" fontAlgn="base">
        <a:lnSpc>
          <a:spcPct val="115000"/>
        </a:lnSpc>
        <a:spcBef>
          <a:spcPct val="20000"/>
        </a:spcBef>
        <a:spcAft>
          <a:spcPct val="10000"/>
        </a:spcAft>
        <a:buChar char="»"/>
        <a:defRPr sz="1600">
          <a:solidFill>
            <a:schemeClr val="tx1"/>
          </a:solidFill>
          <a:latin typeface="+mn-lt"/>
        </a:defRPr>
      </a:lvl8pPr>
      <a:lvl9pPr marL="3886200" indent="-228600" algn="l" rtl="0" fontAlgn="base">
        <a:lnSpc>
          <a:spcPct val="115000"/>
        </a:lnSpc>
        <a:spcBef>
          <a:spcPct val="20000"/>
        </a:spcBef>
        <a:spcAft>
          <a:spcPct val="10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5" name="Footer Placeholder 4"/>
          <p:cNvSpPr>
            <a:spLocks noGrp="1"/>
          </p:cNvSpPr>
          <p:nvPr>
            <p:ph type="ftr" sz="quarter" idx="3"/>
          </p:nvPr>
        </p:nvSpPr>
        <p:spPr>
          <a:xfrm>
            <a:off x="461963" y="635000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latin typeface="Arial" charset="0"/>
                <a:ea typeface="ＭＳ Ｐゴシック" charset="0"/>
                <a:cs typeface="ＭＳ Ｐゴシック" charset="0"/>
              </a:defRPr>
            </a:lvl1pPr>
          </a:lstStyle>
          <a:p>
            <a:pPr>
              <a:defRPr/>
            </a:pPr>
            <a:endParaRPr lang="en-US">
              <a:solidFill>
                <a:srgbClr val="1F497D"/>
              </a:solidFill>
            </a:endParaRPr>
          </a:p>
        </p:txBody>
      </p:sp>
    </p:spTree>
  </p:cSld>
  <p:clrMap bg1="lt1" tx1="dk1" bg2="lt2" tx2="dk2" accent1="accent1" accent2="accent2" accent3="accent3" accent4="accent4" accent5="accent5" accent6="accent6" hlink="hlink" folHlink="folHlink"/>
  <p:sldLayoutIdLst>
    <p:sldLayoutId id="2147483923" r:id="rId1"/>
  </p:sldLayoutIdLst>
  <p:hf sldNum="0" hdr="0" dt="0"/>
  <p:txStyles>
    <p:titleStyle>
      <a:lvl1pPr algn="ctr" rtl="0" eaLnBrk="0" fontAlgn="base" hangingPunct="0">
        <a:spcBef>
          <a:spcPct val="0"/>
        </a:spcBef>
        <a:spcAft>
          <a:spcPct val="0"/>
        </a:spcAft>
        <a:defRPr sz="4400" kern="1200">
          <a:solidFill>
            <a:schemeClr val="bg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bg1"/>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bg1"/>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bg1"/>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bg1"/>
          </a:solidFill>
          <a:latin typeface="Arial" pitchFamily="-108" charset="0"/>
          <a:ea typeface="ＭＳ Ｐゴシック" pitchFamily="-65" charset="-128"/>
          <a:cs typeface="ＭＳ Ｐゴシック" pitchFamily="-65" charset="-128"/>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Arial" pitchFamily="34" charset="0"/>
          <a:ea typeface="ＭＳ Ｐゴシック" pitchFamily="-65"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bg1"/>
          </a:solidFill>
          <a:latin typeface="+mn-lt"/>
          <a:ea typeface="ＭＳ Ｐゴシック" pitchFamily="-107"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bg1"/>
          </a:solidFill>
          <a:latin typeface="+mn-lt"/>
          <a:ea typeface="ＭＳ Ｐゴシック" pitchFamily="-107"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pitchFamily="-107"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pitchFamily="-107"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Header Slid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4709FE8-5BB0-430E-B6A6-5906029A8A2B}" type="datetimeFigureOut">
              <a:rPr lang="en-US">
                <a:solidFill>
                  <a:prstClr val="black">
                    <a:tint val="75000"/>
                  </a:prstClr>
                </a:solidFill>
                <a:ea typeface="+mn-ea"/>
              </a:rPr>
              <a:pPr>
                <a:defRPr/>
              </a:pPr>
              <a:t>10/9/2015</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3166E7-8EAE-47B2-96E4-69706FA764E5}"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Header Slid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4709FE8-5BB0-430E-B6A6-5906029A8A2B}" type="datetimeFigureOut">
              <a:rPr lang="en-US">
                <a:solidFill>
                  <a:prstClr val="black">
                    <a:tint val="75000"/>
                  </a:prstClr>
                </a:solidFill>
                <a:ea typeface="+mn-ea"/>
              </a:rPr>
              <a:pPr>
                <a:defRPr/>
              </a:pPr>
              <a:t>10/9/2015</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3166E7-8EAE-47B2-96E4-69706FA764E5}"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Header Slid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4709FE8-5BB0-430E-B6A6-5906029A8A2B}" type="datetimeFigureOut">
              <a:rPr lang="en-US">
                <a:solidFill>
                  <a:prstClr val="black">
                    <a:tint val="75000"/>
                  </a:prstClr>
                </a:solidFill>
                <a:ea typeface="+mn-ea"/>
              </a:rPr>
              <a:pPr>
                <a:defRPr/>
              </a:pPr>
              <a:t>10/9/2015</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3166E7-8EAE-47B2-96E4-69706FA764E5}"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Header Slid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4709FE8-5BB0-430E-B6A6-5906029A8A2B}" type="datetimeFigureOut">
              <a:rPr lang="en-US">
                <a:solidFill>
                  <a:prstClr val="black">
                    <a:tint val="75000"/>
                  </a:prstClr>
                </a:solidFill>
                <a:ea typeface="+mn-ea"/>
              </a:rPr>
              <a:pPr>
                <a:defRPr/>
              </a:pPr>
              <a:t>10/9/2015</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3166E7-8EAE-47B2-96E4-69706FA764E5}"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Header Slid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4709FE8-5BB0-430E-B6A6-5906029A8A2B}" type="datetimeFigureOut">
              <a:rPr lang="en-US">
                <a:solidFill>
                  <a:prstClr val="black">
                    <a:tint val="75000"/>
                  </a:prstClr>
                </a:solidFill>
                <a:ea typeface="+mn-ea"/>
              </a:rPr>
              <a:pPr>
                <a:defRPr/>
              </a:pPr>
              <a:t>10/9/2015</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3166E7-8EAE-47B2-96E4-69706FA764E5}"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Header Slid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4709FE8-5BB0-430E-B6A6-5906029A8A2B}" type="datetimeFigureOut">
              <a:rPr lang="en-US">
                <a:solidFill>
                  <a:prstClr val="black">
                    <a:tint val="75000"/>
                  </a:prstClr>
                </a:solidFill>
                <a:ea typeface="+mn-ea"/>
              </a:rPr>
              <a:pPr>
                <a:defRPr/>
              </a:pPr>
              <a:t>10/9/2015</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3166E7-8EAE-47B2-96E4-69706FA764E5}"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Header Slid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4709FE8-5BB0-430E-B6A6-5906029A8A2B}" type="datetimeFigureOut">
              <a:rPr lang="en-US">
                <a:solidFill>
                  <a:prstClr val="black">
                    <a:tint val="75000"/>
                  </a:prstClr>
                </a:solidFill>
                <a:ea typeface="+mn-ea"/>
              </a:rPr>
              <a:pPr>
                <a:defRPr/>
              </a:pPr>
              <a:t>10/9/2015</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3166E7-8EAE-47B2-96E4-69706FA764E5}"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Header Slid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4709FE8-5BB0-430E-B6A6-5906029A8A2B}" type="datetimeFigureOut">
              <a:rPr lang="en-US">
                <a:solidFill>
                  <a:prstClr val="black">
                    <a:tint val="75000"/>
                  </a:prstClr>
                </a:solidFill>
                <a:ea typeface="+mn-ea"/>
              </a:rPr>
              <a:pPr>
                <a:defRPr/>
              </a:pPr>
              <a:t>10/9/2015</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3166E7-8EAE-47B2-96E4-69706FA764E5}"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le 6"/>
          <p:cNvSpPr>
            <a:spLocks noGrp="1"/>
          </p:cNvSpPr>
          <p:nvPr>
            <p:ph type="ctrTitle"/>
          </p:nvPr>
        </p:nvSpPr>
        <p:spPr>
          <a:xfrm>
            <a:off x="3607724" y="3317706"/>
            <a:ext cx="5536276" cy="2263775"/>
          </a:xfrm>
        </p:spPr>
        <p:txBody>
          <a:bodyPr/>
          <a:lstStyle/>
          <a:p>
            <a:pPr marL="342900" indent="-342900"/>
            <a:r>
              <a:rPr lang="en-US" sz="2400" b="1" i="1" dirty="0"/>
              <a:t>Towards a modernized geodetic datum  for Nepal: Options  for developing an accurate terrestrial reference frame following the April 25, 2015 Mw7.8 </a:t>
            </a:r>
            <a:r>
              <a:rPr lang="en-US" sz="2400" b="1" i="1" dirty="0" err="1"/>
              <a:t>Gorkha</a:t>
            </a:r>
            <a:r>
              <a:rPr lang="en-US" sz="2400" b="1" i="1" dirty="0"/>
              <a:t> </a:t>
            </a:r>
            <a:r>
              <a:rPr lang="en-US" sz="2400" b="1" i="1" dirty="0" smtClean="0"/>
              <a:t>earthquake</a:t>
            </a:r>
            <a:br>
              <a:rPr lang="en-US" sz="2400" b="1" i="1" dirty="0" smtClean="0"/>
            </a:br>
            <a:r>
              <a:rPr lang="en-US" sz="2400" dirty="0" smtClean="0">
                <a:solidFill>
                  <a:schemeClr val="tx1"/>
                </a:solidFill>
              </a:rPr>
              <a:t>Chris </a:t>
            </a:r>
            <a:r>
              <a:rPr lang="en-US" sz="2400" dirty="0">
                <a:solidFill>
                  <a:schemeClr val="tx1"/>
                </a:solidFill>
              </a:rPr>
              <a:t>Pearson </a:t>
            </a:r>
            <a:br>
              <a:rPr lang="en-US" sz="2400" dirty="0">
                <a:solidFill>
                  <a:schemeClr val="tx1"/>
                </a:solidFill>
              </a:rPr>
            </a:br>
            <a:r>
              <a:rPr lang="en-US" sz="2000" dirty="0">
                <a:solidFill>
                  <a:schemeClr val="tx1"/>
                </a:solidFill>
              </a:rPr>
              <a:t>School of Surveying, University of Otago</a:t>
            </a:r>
            <a:r>
              <a:rPr lang="en-US" sz="2000" dirty="0" smtClean="0">
                <a:solidFill>
                  <a:schemeClr val="tx1"/>
                </a:solidFill>
              </a:rPr>
              <a:t>,</a:t>
            </a:r>
            <a:br>
              <a:rPr lang="en-US" sz="2000" dirty="0" smtClean="0">
                <a:solidFill>
                  <a:schemeClr val="tx1"/>
                </a:solidFill>
              </a:rPr>
            </a:br>
            <a:r>
              <a:rPr lang="en-US" sz="2000" dirty="0" smtClean="0">
                <a:solidFill>
                  <a:schemeClr val="tx1"/>
                </a:solidFill>
              </a:rPr>
              <a:t> </a:t>
            </a:r>
            <a:r>
              <a:rPr lang="en-US" sz="2400" dirty="0" err="1">
                <a:solidFill>
                  <a:schemeClr val="tx1"/>
                </a:solidFill>
              </a:rPr>
              <a:t>Niraj</a:t>
            </a:r>
            <a:r>
              <a:rPr lang="en-US" sz="2400" dirty="0">
                <a:solidFill>
                  <a:schemeClr val="tx1"/>
                </a:solidFill>
              </a:rPr>
              <a:t> </a:t>
            </a:r>
            <a:r>
              <a:rPr lang="en-US" sz="2400" dirty="0" err="1" smtClean="0">
                <a:solidFill>
                  <a:schemeClr val="tx1"/>
                </a:solidFill>
              </a:rPr>
              <a:t>Manandhar</a:t>
            </a:r>
            <a:r>
              <a:rPr lang="en-US" sz="4000" dirty="0" smtClean="0">
                <a:solidFill>
                  <a:schemeClr val="tx1"/>
                </a:solidFill>
              </a:rPr>
              <a:t> </a:t>
            </a:r>
            <a:r>
              <a:rPr lang="en-US" sz="4000" dirty="0">
                <a:solidFill>
                  <a:schemeClr val="tx1"/>
                </a:solidFill>
              </a:rPr>
              <a:t/>
            </a:r>
            <a:br>
              <a:rPr lang="en-US" sz="4000" dirty="0">
                <a:solidFill>
                  <a:schemeClr val="tx1"/>
                </a:solidFill>
              </a:rPr>
            </a:br>
            <a:r>
              <a:rPr lang="en-US" sz="2000" dirty="0" smtClean="0">
                <a:solidFill>
                  <a:schemeClr val="tx1"/>
                </a:solidFill>
              </a:rPr>
              <a:t>Survey Department Nepal</a:t>
            </a:r>
            <a:endParaRPr lang="en-NZ" sz="2000" dirty="0" smtClean="0">
              <a:ea typeface="ＭＳ Ｐゴシック"/>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34450" cy="838200"/>
          </a:xfrm>
        </p:spPr>
        <p:txBody>
          <a:bodyPr/>
          <a:lstStyle/>
          <a:p>
            <a:r>
              <a:rPr lang="en-NZ" dirty="0" smtClean="0"/>
              <a:t>Model of </a:t>
            </a:r>
            <a:r>
              <a:rPr lang="en-NZ" dirty="0"/>
              <a:t>Mw 7.8 </a:t>
            </a:r>
            <a:r>
              <a:rPr lang="en-NZ" dirty="0" err="1" smtClean="0"/>
              <a:t>Gorkha</a:t>
            </a:r>
            <a:r>
              <a:rPr lang="en-NZ" dirty="0" smtClean="0"/>
              <a:t> Earthquake</a:t>
            </a: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22653" y="1418296"/>
            <a:ext cx="6117901" cy="5439704"/>
          </a:xfrm>
          <a:prstGeom prst="rect">
            <a:avLst/>
          </a:prstGeom>
        </p:spPr>
      </p:pic>
    </p:spTree>
    <p:extLst>
      <p:ext uri="{BB962C8B-B14F-4D97-AF65-F5344CB8AC3E}">
        <p14:creationId xmlns:p14="http://schemas.microsoft.com/office/powerpoint/2010/main" xmlns="" val="197007442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34450" cy="838200"/>
          </a:xfrm>
        </p:spPr>
        <p:txBody>
          <a:bodyPr/>
          <a:lstStyle/>
          <a:p>
            <a:r>
              <a:rPr lang="en-NZ" dirty="0" smtClean="0"/>
              <a:t>Model of </a:t>
            </a:r>
            <a:r>
              <a:rPr lang="en-NZ" dirty="0"/>
              <a:t>Mw </a:t>
            </a:r>
            <a:r>
              <a:rPr lang="en-NZ" dirty="0" smtClean="0"/>
              <a:t>7.3 12 May Aftershock</a:t>
            </a:r>
            <a:endParaRPr lang="en-NZ"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t="-655" b="8498"/>
          <a:stretch/>
        </p:blipFill>
        <p:spPr>
          <a:xfrm>
            <a:off x="1416050" y="875434"/>
            <a:ext cx="6223000" cy="5982566"/>
          </a:xfrm>
          <a:prstGeom prst="rect">
            <a:avLst/>
          </a:prstGeom>
        </p:spPr>
      </p:pic>
    </p:spTree>
    <p:extLst>
      <p:ext uri="{BB962C8B-B14F-4D97-AF65-F5344CB8AC3E}">
        <p14:creationId xmlns:p14="http://schemas.microsoft.com/office/powerpoint/2010/main" xmlns="" val="20287230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9"/>
          <p:cNvSpPr>
            <a:spLocks noGrp="1" noChangeArrowheads="1"/>
          </p:cNvSpPr>
          <p:nvPr>
            <p:ph type="title"/>
          </p:nvPr>
        </p:nvSpPr>
        <p:spPr>
          <a:xfrm>
            <a:off x="457200" y="188913"/>
            <a:ext cx="6070600" cy="792162"/>
          </a:xfrm>
        </p:spPr>
        <p:txBody>
          <a:bodyPr/>
          <a:lstStyle/>
          <a:p>
            <a:pPr eaLnBrk="1" hangingPunct="1"/>
            <a:r>
              <a:rPr lang="en-US" altLang="en-US" smtClean="0"/>
              <a:t>Marlborough Example: Forward Patch for an Earthquake</a:t>
            </a:r>
          </a:p>
        </p:txBody>
      </p:sp>
      <p:sp>
        <p:nvSpPr>
          <p:cNvPr id="2" name="Isosceles Triangle 1"/>
          <p:cNvSpPr/>
          <p:nvPr/>
        </p:nvSpPr>
        <p:spPr bwMode="auto">
          <a:xfrm>
            <a:off x="1885950" y="3602038"/>
            <a:ext cx="404813" cy="360362"/>
          </a:xfrm>
          <a:prstGeom prst="triangle">
            <a:avLst/>
          </a:prstGeom>
          <a:solidFill>
            <a:schemeClr val="accent2">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a:extLst/>
        </p:spPr>
        <p:txBody>
          <a:bodyPr/>
          <a:lstStyle/>
          <a:p>
            <a:pPr>
              <a:defRPr/>
            </a:pPr>
            <a:endParaRPr lang="en-NZ" baseline="-25000">
              <a:solidFill>
                <a:srgbClr val="000000"/>
              </a:solidFill>
              <a:latin typeface="Verdana" pitchFamily="34" charset="0"/>
              <a:ea typeface="+mn-ea"/>
            </a:endParaRPr>
          </a:p>
        </p:txBody>
      </p:sp>
      <p:sp>
        <p:nvSpPr>
          <p:cNvPr id="6" name="Isosceles Triangle 5"/>
          <p:cNvSpPr/>
          <p:nvPr/>
        </p:nvSpPr>
        <p:spPr bwMode="auto">
          <a:xfrm>
            <a:off x="5815013" y="2132013"/>
            <a:ext cx="404812" cy="360362"/>
          </a:xfrm>
          <a:prstGeom prst="triangle">
            <a:avLst/>
          </a:prstGeom>
          <a:solidFill>
            <a:schemeClr val="accent2">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a:extLst/>
        </p:spPr>
        <p:txBody>
          <a:bodyPr/>
          <a:lstStyle/>
          <a:p>
            <a:pPr>
              <a:defRPr/>
            </a:pPr>
            <a:endParaRPr lang="en-NZ" baseline="-25000">
              <a:solidFill>
                <a:srgbClr val="000000"/>
              </a:solidFill>
              <a:latin typeface="Verdana" pitchFamily="34" charset="0"/>
              <a:ea typeface="+mn-ea"/>
            </a:endParaRPr>
          </a:p>
        </p:txBody>
      </p:sp>
      <p:cxnSp>
        <p:nvCxnSpPr>
          <p:cNvPr id="4" name="Straight Connector 3"/>
          <p:cNvCxnSpPr>
            <a:stCxn id="2" idx="5"/>
            <a:endCxn id="6" idx="2"/>
          </p:cNvCxnSpPr>
          <p:nvPr/>
        </p:nvCxnSpPr>
        <p:spPr bwMode="auto">
          <a:xfrm flipV="1">
            <a:off x="2190750" y="2492375"/>
            <a:ext cx="3624263" cy="1290638"/>
          </a:xfrm>
          <a:prstGeom prst="line">
            <a:avLst/>
          </a:prstGeom>
          <a:solidFill>
            <a:schemeClr val="accent1"/>
          </a:solidFill>
          <a:ln w="76200" cap="flat" cmpd="sng" algn="ctr">
            <a:solidFill>
              <a:schemeClr val="accent2">
                <a:lumMod val="60000"/>
                <a:lumOff val="40000"/>
              </a:schemeClr>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Isosceles Triangle 25"/>
          <p:cNvSpPr/>
          <p:nvPr/>
        </p:nvSpPr>
        <p:spPr bwMode="auto">
          <a:xfrm>
            <a:off x="1911350" y="5646738"/>
            <a:ext cx="404813" cy="358775"/>
          </a:xfrm>
          <a:prstGeom prst="triangle">
            <a:avLst/>
          </a:prstGeom>
          <a:solidFill>
            <a:schemeClr val="accent2">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a:extLst/>
        </p:spPr>
        <p:txBody>
          <a:bodyPr/>
          <a:lstStyle/>
          <a:p>
            <a:pPr>
              <a:defRPr/>
            </a:pPr>
            <a:endParaRPr lang="en-NZ" baseline="-25000">
              <a:solidFill>
                <a:srgbClr val="000000"/>
              </a:solidFill>
              <a:latin typeface="Verdana" pitchFamily="34" charset="0"/>
              <a:ea typeface="+mn-ea"/>
            </a:endParaRPr>
          </a:p>
        </p:txBody>
      </p:sp>
      <p:sp>
        <p:nvSpPr>
          <p:cNvPr id="29" name="Isosceles Triangle 28"/>
          <p:cNvSpPr/>
          <p:nvPr/>
        </p:nvSpPr>
        <p:spPr bwMode="auto">
          <a:xfrm>
            <a:off x="5811838" y="3165475"/>
            <a:ext cx="404812" cy="358775"/>
          </a:xfrm>
          <a:prstGeom prst="triangle">
            <a:avLst/>
          </a:prstGeom>
          <a:solidFill>
            <a:schemeClr val="accent2">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a:extLst/>
        </p:spPr>
        <p:txBody>
          <a:bodyPr/>
          <a:lstStyle/>
          <a:p>
            <a:pPr>
              <a:defRPr/>
            </a:pPr>
            <a:endParaRPr lang="en-NZ" baseline="-25000">
              <a:solidFill>
                <a:srgbClr val="000000"/>
              </a:solidFill>
              <a:latin typeface="Verdana" pitchFamily="34" charset="0"/>
              <a:ea typeface="+mn-ea"/>
            </a:endParaRPr>
          </a:p>
        </p:txBody>
      </p:sp>
      <p:cxnSp>
        <p:nvCxnSpPr>
          <p:cNvPr id="31" name="Straight Connector 30"/>
          <p:cNvCxnSpPr>
            <a:stCxn id="26" idx="5"/>
            <a:endCxn id="29" idx="3"/>
          </p:cNvCxnSpPr>
          <p:nvPr/>
        </p:nvCxnSpPr>
        <p:spPr bwMode="auto">
          <a:xfrm flipV="1">
            <a:off x="2216150" y="3524250"/>
            <a:ext cx="3797300" cy="2301875"/>
          </a:xfrm>
          <a:prstGeom prst="line">
            <a:avLst/>
          </a:prstGeom>
          <a:solidFill>
            <a:schemeClr val="accent1"/>
          </a:solidFill>
          <a:ln w="76200" cap="flat" cmpd="sng" algn="ctr">
            <a:solidFill>
              <a:schemeClr val="accent2">
                <a:lumMod val="60000"/>
                <a:lumOff val="40000"/>
              </a:schemeClr>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Arrow Connector 9"/>
          <p:cNvCxnSpPr>
            <a:cxnSpLocks noChangeShapeType="1"/>
            <a:endCxn id="29" idx="5"/>
          </p:cNvCxnSpPr>
          <p:nvPr/>
        </p:nvCxnSpPr>
        <p:spPr bwMode="auto">
          <a:xfrm flipH="1" flipV="1">
            <a:off x="6115050" y="3344863"/>
            <a:ext cx="193675" cy="303212"/>
          </a:xfrm>
          <a:prstGeom prst="straightConnector1">
            <a:avLst/>
          </a:prstGeom>
          <a:noFill/>
          <a:ln w="76200" algn="ctr">
            <a:solidFill>
              <a:srgbClr val="37AD47"/>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 name="Straight Arrow Connector 17"/>
          <p:cNvCxnSpPr>
            <a:cxnSpLocks noChangeShapeType="1"/>
            <a:endCxn id="26" idx="3"/>
          </p:cNvCxnSpPr>
          <p:nvPr/>
        </p:nvCxnSpPr>
        <p:spPr bwMode="auto">
          <a:xfrm flipH="1" flipV="1">
            <a:off x="2114550" y="6005513"/>
            <a:ext cx="374650" cy="411162"/>
          </a:xfrm>
          <a:prstGeom prst="straightConnector1">
            <a:avLst/>
          </a:prstGeom>
          <a:noFill/>
          <a:ln w="76200" algn="ctr">
            <a:solidFill>
              <a:srgbClr val="37AD47"/>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Arrow Connector 20"/>
          <p:cNvCxnSpPr>
            <a:cxnSpLocks noChangeShapeType="1"/>
            <a:stCxn id="26" idx="0"/>
            <a:endCxn id="2" idx="3"/>
          </p:cNvCxnSpPr>
          <p:nvPr/>
        </p:nvCxnSpPr>
        <p:spPr bwMode="auto">
          <a:xfrm flipH="1" flipV="1">
            <a:off x="2089150" y="3962400"/>
            <a:ext cx="25400" cy="1684338"/>
          </a:xfrm>
          <a:prstGeom prst="straightConnector1">
            <a:avLst/>
          </a:prstGeom>
          <a:noFill/>
          <a:ln w="76200" algn="ctr">
            <a:solidFill>
              <a:srgbClr val="37AD47"/>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Straight Arrow Connector 24"/>
          <p:cNvCxnSpPr>
            <a:cxnSpLocks noChangeShapeType="1"/>
            <a:stCxn id="29" idx="0"/>
            <a:endCxn id="6" idx="3"/>
          </p:cNvCxnSpPr>
          <p:nvPr/>
        </p:nvCxnSpPr>
        <p:spPr bwMode="auto">
          <a:xfrm flipV="1">
            <a:off x="6013450" y="2492375"/>
            <a:ext cx="4763" cy="673100"/>
          </a:xfrm>
          <a:prstGeom prst="straightConnector1">
            <a:avLst/>
          </a:prstGeom>
          <a:noFill/>
          <a:ln w="76200" algn="ctr">
            <a:solidFill>
              <a:srgbClr val="00B05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2" name="Isosceles Triangle 51"/>
          <p:cNvSpPr/>
          <p:nvPr/>
        </p:nvSpPr>
        <p:spPr bwMode="auto">
          <a:xfrm>
            <a:off x="5470525" y="5286375"/>
            <a:ext cx="404813" cy="360363"/>
          </a:xfrm>
          <a:prstGeom prst="triangle">
            <a:avLst/>
          </a:prstGeom>
          <a:solidFill>
            <a:schemeClr val="accent2">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a:extLst/>
        </p:spPr>
        <p:txBody>
          <a:bodyPr/>
          <a:lstStyle/>
          <a:p>
            <a:pPr>
              <a:defRPr/>
            </a:pPr>
            <a:endParaRPr lang="en-NZ" baseline="-25000">
              <a:solidFill>
                <a:srgbClr val="000000"/>
              </a:solidFill>
              <a:latin typeface="Verdana" pitchFamily="34" charset="0"/>
              <a:ea typeface="+mn-ea"/>
            </a:endParaRPr>
          </a:p>
        </p:txBody>
      </p:sp>
      <p:cxnSp>
        <p:nvCxnSpPr>
          <p:cNvPr id="21512" name="Straight Connector 21511"/>
          <p:cNvCxnSpPr>
            <a:stCxn id="52" idx="5"/>
          </p:cNvCxnSpPr>
          <p:nvPr/>
        </p:nvCxnSpPr>
        <p:spPr bwMode="auto">
          <a:xfrm flipV="1">
            <a:off x="5773738" y="5467350"/>
            <a:ext cx="820737" cy="0"/>
          </a:xfrm>
          <a:prstGeom prst="line">
            <a:avLst/>
          </a:prstGeom>
          <a:solidFill>
            <a:schemeClr val="accent1"/>
          </a:solidFill>
          <a:ln w="76200" cap="flat" cmpd="sng" algn="ctr">
            <a:solidFill>
              <a:schemeClr val="accent2">
                <a:lumMod val="60000"/>
                <a:lumOff val="40000"/>
              </a:schemeClr>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643" name="Isosceles Triangle 55"/>
          <p:cNvSpPr>
            <a:spLocks noChangeArrowheads="1"/>
          </p:cNvSpPr>
          <p:nvPr/>
        </p:nvSpPr>
        <p:spPr bwMode="auto">
          <a:xfrm>
            <a:off x="5491163" y="4792663"/>
            <a:ext cx="404812" cy="360362"/>
          </a:xfrm>
          <a:prstGeom prst="triangle">
            <a:avLst>
              <a:gd name="adj" fmla="val 50000"/>
            </a:avLst>
          </a:prstGeom>
          <a:solidFill>
            <a:schemeClr val="tx1"/>
          </a:solidFill>
          <a:ln w="9525" algn="ctr">
            <a:solidFill>
              <a:schemeClr val="tx1"/>
            </a:solidFill>
            <a:round/>
            <a:headEnd/>
            <a:tailEnd/>
          </a:ln>
        </p:spPr>
        <p:txBody>
          <a:bodyPr/>
          <a:lstStyle>
            <a:lvl1pPr eaLnBrk="0" hangingPunct="0">
              <a:lnSpc>
                <a:spcPct val="115000"/>
              </a:lnSpc>
              <a:spcBef>
                <a:spcPct val="20000"/>
              </a:spcBef>
              <a:spcAft>
                <a:spcPct val="10000"/>
              </a:spcAft>
              <a:buSzPct val="80000"/>
              <a:buChar char="•"/>
              <a:defRPr sz="2400">
                <a:solidFill>
                  <a:schemeClr val="tx1"/>
                </a:solidFill>
                <a:latin typeface="Verdana" pitchFamily="34" charset="0"/>
              </a:defRPr>
            </a:lvl1pPr>
            <a:lvl2pPr marL="742950" indent="-285750" eaLnBrk="0" hangingPunct="0">
              <a:lnSpc>
                <a:spcPct val="115000"/>
              </a:lnSpc>
              <a:spcBef>
                <a:spcPct val="20000"/>
              </a:spcBef>
              <a:spcAft>
                <a:spcPct val="10000"/>
              </a:spcAft>
              <a:buChar char="–"/>
              <a:defRPr sz="2000">
                <a:solidFill>
                  <a:schemeClr val="tx1"/>
                </a:solidFill>
                <a:latin typeface="Verdana" pitchFamily="34" charset="0"/>
              </a:defRPr>
            </a:lvl2pPr>
            <a:lvl3pPr marL="1143000" indent="-228600" eaLnBrk="0" hangingPunct="0">
              <a:lnSpc>
                <a:spcPct val="115000"/>
              </a:lnSpc>
              <a:spcBef>
                <a:spcPct val="20000"/>
              </a:spcBef>
              <a:spcAft>
                <a:spcPct val="10000"/>
              </a:spcAft>
              <a:buChar char="•"/>
              <a:defRPr>
                <a:solidFill>
                  <a:schemeClr val="tx1"/>
                </a:solidFill>
                <a:latin typeface="Verdana" pitchFamily="34" charset="0"/>
              </a:defRPr>
            </a:lvl3pPr>
            <a:lvl4pPr marL="1600200" indent="-228600" eaLnBrk="0" hangingPunct="0">
              <a:lnSpc>
                <a:spcPct val="115000"/>
              </a:lnSpc>
              <a:spcBef>
                <a:spcPct val="20000"/>
              </a:spcBef>
              <a:spcAft>
                <a:spcPct val="10000"/>
              </a:spcAft>
              <a:buChar char="–"/>
              <a:defRPr sz="1600">
                <a:solidFill>
                  <a:schemeClr val="tx1"/>
                </a:solidFill>
                <a:latin typeface="Verdana" pitchFamily="34" charset="0"/>
              </a:defRPr>
            </a:lvl4pPr>
            <a:lvl5pPr marL="2057400" indent="-228600" eaLnBrk="0" hangingPunct="0">
              <a:lnSpc>
                <a:spcPct val="115000"/>
              </a:lnSpc>
              <a:spcBef>
                <a:spcPct val="20000"/>
              </a:spcBef>
              <a:spcAft>
                <a:spcPct val="10000"/>
              </a:spcAft>
              <a:buChar char="»"/>
              <a:defRPr sz="16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6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6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6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600">
                <a:solidFill>
                  <a:schemeClr val="tx1"/>
                </a:solidFill>
                <a:latin typeface="Verdana" pitchFamily="34" charset="0"/>
              </a:defRPr>
            </a:lvl9pPr>
          </a:lstStyle>
          <a:p>
            <a:pPr eaLnBrk="1" hangingPunct="1">
              <a:lnSpc>
                <a:spcPct val="100000"/>
              </a:lnSpc>
              <a:spcBef>
                <a:spcPct val="0"/>
              </a:spcBef>
              <a:spcAft>
                <a:spcPct val="0"/>
              </a:spcAft>
              <a:buSzTx/>
              <a:buFontTx/>
              <a:buNone/>
            </a:pPr>
            <a:endParaRPr lang="en-NZ" altLang="en-US" sz="1800" baseline="-25000" smtClean="0">
              <a:solidFill>
                <a:srgbClr val="000000"/>
              </a:solidFill>
              <a:ea typeface="+mn-ea"/>
            </a:endParaRPr>
          </a:p>
        </p:txBody>
      </p:sp>
      <p:cxnSp>
        <p:nvCxnSpPr>
          <p:cNvPr id="26644" name="Straight Connector 56"/>
          <p:cNvCxnSpPr>
            <a:cxnSpLocks noChangeShapeType="1"/>
            <a:stCxn id="26643" idx="5"/>
          </p:cNvCxnSpPr>
          <p:nvPr/>
        </p:nvCxnSpPr>
        <p:spPr bwMode="auto">
          <a:xfrm flipV="1">
            <a:off x="5794375" y="4972050"/>
            <a:ext cx="822325" cy="0"/>
          </a:xfrm>
          <a:prstGeom prst="line">
            <a:avLst/>
          </a:prstGeom>
          <a:noFill/>
          <a:ln w="76200" algn="ctr">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645" name="TextBox 57"/>
          <p:cNvSpPr txBox="1">
            <a:spLocks noChangeArrowheads="1"/>
          </p:cNvSpPr>
          <p:nvPr/>
        </p:nvSpPr>
        <p:spPr bwMode="auto">
          <a:xfrm>
            <a:off x="6596063" y="4676775"/>
            <a:ext cx="197643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lnSpc>
                <a:spcPct val="115000"/>
              </a:lnSpc>
              <a:spcBef>
                <a:spcPct val="20000"/>
              </a:spcBef>
              <a:spcAft>
                <a:spcPct val="10000"/>
              </a:spcAft>
              <a:buSzPct val="80000"/>
              <a:buChar char="•"/>
              <a:defRPr sz="2400">
                <a:solidFill>
                  <a:schemeClr val="tx1"/>
                </a:solidFill>
                <a:latin typeface="Verdana" pitchFamily="34" charset="0"/>
              </a:defRPr>
            </a:lvl1pPr>
            <a:lvl2pPr marL="742950" indent="-285750" eaLnBrk="0" hangingPunct="0">
              <a:lnSpc>
                <a:spcPct val="115000"/>
              </a:lnSpc>
              <a:spcBef>
                <a:spcPct val="20000"/>
              </a:spcBef>
              <a:spcAft>
                <a:spcPct val="10000"/>
              </a:spcAft>
              <a:buChar char="–"/>
              <a:defRPr sz="2000">
                <a:solidFill>
                  <a:schemeClr val="tx1"/>
                </a:solidFill>
                <a:latin typeface="Verdana" pitchFamily="34" charset="0"/>
              </a:defRPr>
            </a:lvl2pPr>
            <a:lvl3pPr marL="1143000" indent="-228600" eaLnBrk="0" hangingPunct="0">
              <a:lnSpc>
                <a:spcPct val="115000"/>
              </a:lnSpc>
              <a:spcBef>
                <a:spcPct val="20000"/>
              </a:spcBef>
              <a:spcAft>
                <a:spcPct val="10000"/>
              </a:spcAft>
              <a:buChar char="•"/>
              <a:defRPr>
                <a:solidFill>
                  <a:schemeClr val="tx1"/>
                </a:solidFill>
                <a:latin typeface="Verdana" pitchFamily="34" charset="0"/>
              </a:defRPr>
            </a:lvl3pPr>
            <a:lvl4pPr marL="1600200" indent="-228600" eaLnBrk="0" hangingPunct="0">
              <a:lnSpc>
                <a:spcPct val="115000"/>
              </a:lnSpc>
              <a:spcBef>
                <a:spcPct val="20000"/>
              </a:spcBef>
              <a:spcAft>
                <a:spcPct val="10000"/>
              </a:spcAft>
              <a:buChar char="–"/>
              <a:defRPr sz="1600">
                <a:solidFill>
                  <a:schemeClr val="tx1"/>
                </a:solidFill>
                <a:latin typeface="Verdana" pitchFamily="34" charset="0"/>
              </a:defRPr>
            </a:lvl4pPr>
            <a:lvl5pPr marL="2057400" indent="-228600" eaLnBrk="0" hangingPunct="0">
              <a:lnSpc>
                <a:spcPct val="115000"/>
              </a:lnSpc>
              <a:spcBef>
                <a:spcPct val="20000"/>
              </a:spcBef>
              <a:spcAft>
                <a:spcPct val="10000"/>
              </a:spcAft>
              <a:buChar char="»"/>
              <a:defRPr sz="16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6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6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6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600">
                <a:solidFill>
                  <a:schemeClr val="tx1"/>
                </a:solidFill>
                <a:latin typeface="Verdana" pitchFamily="34" charset="0"/>
              </a:defRPr>
            </a:lvl9pPr>
          </a:lstStyle>
          <a:p>
            <a:pPr eaLnBrk="1" hangingPunct="1">
              <a:lnSpc>
                <a:spcPct val="100000"/>
              </a:lnSpc>
              <a:spcBef>
                <a:spcPct val="0"/>
              </a:spcBef>
              <a:spcAft>
                <a:spcPct val="0"/>
              </a:spcAft>
              <a:buSzTx/>
              <a:buFontTx/>
              <a:buNone/>
            </a:pPr>
            <a:r>
              <a:rPr lang="en-US" altLang="en-US" sz="1600" dirty="0" smtClean="0">
                <a:solidFill>
                  <a:srgbClr val="000000"/>
                </a:solidFill>
                <a:ea typeface="+mn-ea"/>
              </a:rPr>
              <a:t>Measured Vector</a:t>
            </a:r>
            <a:endParaRPr lang="en-NZ" altLang="en-US" sz="1600" dirty="0" smtClean="0">
              <a:solidFill>
                <a:srgbClr val="000000"/>
              </a:solidFill>
              <a:ea typeface="+mn-ea"/>
            </a:endParaRPr>
          </a:p>
        </p:txBody>
      </p:sp>
      <p:cxnSp>
        <p:nvCxnSpPr>
          <p:cNvPr id="26646" name="Straight Arrow Connector 21514"/>
          <p:cNvCxnSpPr>
            <a:cxnSpLocks noChangeShapeType="1"/>
          </p:cNvCxnSpPr>
          <p:nvPr/>
        </p:nvCxnSpPr>
        <p:spPr bwMode="auto">
          <a:xfrm>
            <a:off x="5594350" y="6046788"/>
            <a:ext cx="1033463" cy="0"/>
          </a:xfrm>
          <a:prstGeom prst="straightConnector1">
            <a:avLst/>
          </a:prstGeom>
          <a:noFill/>
          <a:ln w="76200" algn="ctr">
            <a:solidFill>
              <a:srgbClr val="37AD47"/>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647" name="TextBox 61"/>
          <p:cNvSpPr txBox="1">
            <a:spLocks noChangeArrowheads="1"/>
          </p:cNvSpPr>
          <p:nvPr/>
        </p:nvSpPr>
        <p:spPr bwMode="auto">
          <a:xfrm>
            <a:off x="6586538" y="5173663"/>
            <a:ext cx="21209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lnSpc>
                <a:spcPct val="115000"/>
              </a:lnSpc>
              <a:spcBef>
                <a:spcPct val="20000"/>
              </a:spcBef>
              <a:spcAft>
                <a:spcPct val="10000"/>
              </a:spcAft>
              <a:buSzPct val="80000"/>
              <a:buChar char="•"/>
              <a:defRPr sz="2400">
                <a:solidFill>
                  <a:schemeClr val="tx1"/>
                </a:solidFill>
                <a:latin typeface="Verdana" pitchFamily="34" charset="0"/>
              </a:defRPr>
            </a:lvl1pPr>
            <a:lvl2pPr marL="742950" indent="-285750" eaLnBrk="0" hangingPunct="0">
              <a:lnSpc>
                <a:spcPct val="115000"/>
              </a:lnSpc>
              <a:spcBef>
                <a:spcPct val="20000"/>
              </a:spcBef>
              <a:spcAft>
                <a:spcPct val="10000"/>
              </a:spcAft>
              <a:buChar char="–"/>
              <a:defRPr sz="2000">
                <a:solidFill>
                  <a:schemeClr val="tx1"/>
                </a:solidFill>
                <a:latin typeface="Verdana" pitchFamily="34" charset="0"/>
              </a:defRPr>
            </a:lvl2pPr>
            <a:lvl3pPr marL="1143000" indent="-228600" eaLnBrk="0" hangingPunct="0">
              <a:lnSpc>
                <a:spcPct val="115000"/>
              </a:lnSpc>
              <a:spcBef>
                <a:spcPct val="20000"/>
              </a:spcBef>
              <a:spcAft>
                <a:spcPct val="10000"/>
              </a:spcAft>
              <a:buChar char="•"/>
              <a:defRPr>
                <a:solidFill>
                  <a:schemeClr val="tx1"/>
                </a:solidFill>
                <a:latin typeface="Verdana" pitchFamily="34" charset="0"/>
              </a:defRPr>
            </a:lvl3pPr>
            <a:lvl4pPr marL="1600200" indent="-228600" eaLnBrk="0" hangingPunct="0">
              <a:lnSpc>
                <a:spcPct val="115000"/>
              </a:lnSpc>
              <a:spcBef>
                <a:spcPct val="20000"/>
              </a:spcBef>
              <a:spcAft>
                <a:spcPct val="10000"/>
              </a:spcAft>
              <a:buChar char="–"/>
              <a:defRPr sz="1600">
                <a:solidFill>
                  <a:schemeClr val="tx1"/>
                </a:solidFill>
                <a:latin typeface="Verdana" pitchFamily="34" charset="0"/>
              </a:defRPr>
            </a:lvl4pPr>
            <a:lvl5pPr marL="2057400" indent="-228600" eaLnBrk="0" hangingPunct="0">
              <a:lnSpc>
                <a:spcPct val="115000"/>
              </a:lnSpc>
              <a:spcBef>
                <a:spcPct val="20000"/>
              </a:spcBef>
              <a:spcAft>
                <a:spcPct val="10000"/>
              </a:spcAft>
              <a:buChar char="»"/>
              <a:defRPr sz="16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6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6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6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600">
                <a:solidFill>
                  <a:schemeClr val="tx1"/>
                </a:solidFill>
                <a:latin typeface="Verdana" pitchFamily="34" charset="0"/>
              </a:defRPr>
            </a:lvl9pPr>
          </a:lstStyle>
          <a:p>
            <a:pPr eaLnBrk="1" hangingPunct="1">
              <a:lnSpc>
                <a:spcPct val="100000"/>
              </a:lnSpc>
              <a:spcBef>
                <a:spcPct val="0"/>
              </a:spcBef>
              <a:spcAft>
                <a:spcPct val="0"/>
              </a:spcAft>
              <a:buSzTx/>
              <a:buFontTx/>
              <a:buNone/>
            </a:pPr>
            <a:r>
              <a:rPr lang="en-US" altLang="en-US" sz="1600" smtClean="0">
                <a:solidFill>
                  <a:srgbClr val="000000"/>
                </a:solidFill>
                <a:ea typeface="+mn-ea"/>
              </a:rPr>
              <a:t>Measured Position </a:t>
            </a:r>
          </a:p>
          <a:p>
            <a:pPr eaLnBrk="1" hangingPunct="1">
              <a:lnSpc>
                <a:spcPct val="100000"/>
              </a:lnSpc>
              <a:spcBef>
                <a:spcPct val="0"/>
              </a:spcBef>
              <a:spcAft>
                <a:spcPct val="0"/>
              </a:spcAft>
              <a:buSzTx/>
              <a:buFontTx/>
              <a:buNone/>
            </a:pPr>
            <a:r>
              <a:rPr lang="en-US" altLang="en-US" sz="1600" smtClean="0">
                <a:solidFill>
                  <a:srgbClr val="000000"/>
                </a:solidFill>
                <a:ea typeface="+mn-ea"/>
              </a:rPr>
              <a:t>and Vector</a:t>
            </a:r>
            <a:endParaRPr lang="en-NZ" altLang="en-US" sz="1600" smtClean="0">
              <a:solidFill>
                <a:srgbClr val="000000"/>
              </a:solidFill>
              <a:ea typeface="+mn-ea"/>
            </a:endParaRPr>
          </a:p>
        </p:txBody>
      </p:sp>
      <p:sp>
        <p:nvSpPr>
          <p:cNvPr id="26648" name="TextBox 62"/>
          <p:cNvSpPr txBox="1">
            <a:spLocks noChangeArrowheads="1"/>
          </p:cNvSpPr>
          <p:nvPr/>
        </p:nvSpPr>
        <p:spPr bwMode="auto">
          <a:xfrm>
            <a:off x="6577013" y="5857875"/>
            <a:ext cx="2411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ct val="115000"/>
              </a:lnSpc>
              <a:spcBef>
                <a:spcPct val="20000"/>
              </a:spcBef>
              <a:spcAft>
                <a:spcPct val="10000"/>
              </a:spcAft>
              <a:buSzPct val="80000"/>
              <a:buChar char="•"/>
              <a:defRPr sz="2400">
                <a:solidFill>
                  <a:schemeClr val="tx1"/>
                </a:solidFill>
                <a:latin typeface="Verdana" pitchFamily="34" charset="0"/>
              </a:defRPr>
            </a:lvl1pPr>
            <a:lvl2pPr marL="742950" indent="-285750" eaLnBrk="0" hangingPunct="0">
              <a:lnSpc>
                <a:spcPct val="115000"/>
              </a:lnSpc>
              <a:spcBef>
                <a:spcPct val="20000"/>
              </a:spcBef>
              <a:spcAft>
                <a:spcPct val="10000"/>
              </a:spcAft>
              <a:buChar char="–"/>
              <a:defRPr sz="2000">
                <a:solidFill>
                  <a:schemeClr val="tx1"/>
                </a:solidFill>
                <a:latin typeface="Verdana" pitchFamily="34" charset="0"/>
              </a:defRPr>
            </a:lvl2pPr>
            <a:lvl3pPr marL="1143000" indent="-228600" eaLnBrk="0" hangingPunct="0">
              <a:lnSpc>
                <a:spcPct val="115000"/>
              </a:lnSpc>
              <a:spcBef>
                <a:spcPct val="20000"/>
              </a:spcBef>
              <a:spcAft>
                <a:spcPct val="10000"/>
              </a:spcAft>
              <a:buChar char="•"/>
              <a:defRPr>
                <a:solidFill>
                  <a:schemeClr val="tx1"/>
                </a:solidFill>
                <a:latin typeface="Verdana" pitchFamily="34" charset="0"/>
              </a:defRPr>
            </a:lvl3pPr>
            <a:lvl4pPr marL="1600200" indent="-228600" eaLnBrk="0" hangingPunct="0">
              <a:lnSpc>
                <a:spcPct val="115000"/>
              </a:lnSpc>
              <a:spcBef>
                <a:spcPct val="20000"/>
              </a:spcBef>
              <a:spcAft>
                <a:spcPct val="10000"/>
              </a:spcAft>
              <a:buChar char="–"/>
              <a:defRPr sz="1600">
                <a:solidFill>
                  <a:schemeClr val="tx1"/>
                </a:solidFill>
                <a:latin typeface="Verdana" pitchFamily="34" charset="0"/>
              </a:defRPr>
            </a:lvl4pPr>
            <a:lvl5pPr marL="2057400" indent="-228600" eaLnBrk="0" hangingPunct="0">
              <a:lnSpc>
                <a:spcPct val="115000"/>
              </a:lnSpc>
              <a:spcBef>
                <a:spcPct val="20000"/>
              </a:spcBef>
              <a:spcAft>
                <a:spcPct val="10000"/>
              </a:spcAft>
              <a:buChar char="»"/>
              <a:defRPr sz="16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6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6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6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600">
                <a:solidFill>
                  <a:schemeClr val="tx1"/>
                </a:solidFill>
                <a:latin typeface="Verdana" pitchFamily="34" charset="0"/>
              </a:defRPr>
            </a:lvl9pPr>
          </a:lstStyle>
          <a:p>
            <a:pPr eaLnBrk="1" hangingPunct="1">
              <a:lnSpc>
                <a:spcPct val="100000"/>
              </a:lnSpc>
              <a:spcBef>
                <a:spcPct val="0"/>
              </a:spcBef>
              <a:spcAft>
                <a:spcPct val="0"/>
              </a:spcAft>
              <a:buSzTx/>
              <a:buFontTx/>
              <a:buNone/>
            </a:pPr>
            <a:r>
              <a:rPr lang="en-US" altLang="en-US" sz="1600" smtClean="0">
                <a:solidFill>
                  <a:srgbClr val="000000"/>
                </a:solidFill>
                <a:ea typeface="+mn-ea"/>
              </a:rPr>
              <a:t>Ground Displacement</a:t>
            </a:r>
            <a:endParaRPr lang="en-NZ" altLang="en-US" sz="1600" smtClean="0">
              <a:solidFill>
                <a:srgbClr val="000000"/>
              </a:solidFill>
              <a:ea typeface="+mn-ea"/>
            </a:endParaRPr>
          </a:p>
        </p:txBody>
      </p:sp>
      <p:cxnSp>
        <p:nvCxnSpPr>
          <p:cNvPr id="26649" name="Straight Arrow Connector 63"/>
          <p:cNvCxnSpPr>
            <a:cxnSpLocks noChangeShapeType="1"/>
          </p:cNvCxnSpPr>
          <p:nvPr/>
        </p:nvCxnSpPr>
        <p:spPr bwMode="auto">
          <a:xfrm>
            <a:off x="5607050" y="6511925"/>
            <a:ext cx="1035050" cy="0"/>
          </a:xfrm>
          <a:prstGeom prst="straightConnector1">
            <a:avLst/>
          </a:prstGeom>
          <a:noFill/>
          <a:ln w="76200" algn="ctr">
            <a:solidFill>
              <a:srgbClr val="FF0000"/>
            </a:solidFill>
            <a:round/>
            <a:headEn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650" name="TextBox 64"/>
          <p:cNvSpPr txBox="1">
            <a:spLocks noChangeArrowheads="1"/>
          </p:cNvSpPr>
          <p:nvPr/>
        </p:nvSpPr>
        <p:spPr bwMode="auto">
          <a:xfrm>
            <a:off x="6573838" y="6235700"/>
            <a:ext cx="25971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ct val="115000"/>
              </a:lnSpc>
              <a:spcBef>
                <a:spcPct val="20000"/>
              </a:spcBef>
              <a:spcAft>
                <a:spcPct val="10000"/>
              </a:spcAft>
              <a:buSzPct val="80000"/>
              <a:buChar char="•"/>
              <a:defRPr sz="2400">
                <a:solidFill>
                  <a:schemeClr val="tx1"/>
                </a:solidFill>
                <a:latin typeface="Verdana" pitchFamily="34" charset="0"/>
              </a:defRPr>
            </a:lvl1pPr>
            <a:lvl2pPr marL="742950" indent="-285750" eaLnBrk="0" hangingPunct="0">
              <a:lnSpc>
                <a:spcPct val="115000"/>
              </a:lnSpc>
              <a:spcBef>
                <a:spcPct val="20000"/>
              </a:spcBef>
              <a:spcAft>
                <a:spcPct val="10000"/>
              </a:spcAft>
              <a:buChar char="–"/>
              <a:defRPr sz="2000">
                <a:solidFill>
                  <a:schemeClr val="tx1"/>
                </a:solidFill>
                <a:latin typeface="Verdana" pitchFamily="34" charset="0"/>
              </a:defRPr>
            </a:lvl2pPr>
            <a:lvl3pPr marL="1143000" indent="-228600" eaLnBrk="0" hangingPunct="0">
              <a:lnSpc>
                <a:spcPct val="115000"/>
              </a:lnSpc>
              <a:spcBef>
                <a:spcPct val="20000"/>
              </a:spcBef>
              <a:spcAft>
                <a:spcPct val="10000"/>
              </a:spcAft>
              <a:buChar char="•"/>
              <a:defRPr>
                <a:solidFill>
                  <a:schemeClr val="tx1"/>
                </a:solidFill>
                <a:latin typeface="Verdana" pitchFamily="34" charset="0"/>
              </a:defRPr>
            </a:lvl3pPr>
            <a:lvl4pPr marL="1600200" indent="-228600" eaLnBrk="0" hangingPunct="0">
              <a:lnSpc>
                <a:spcPct val="115000"/>
              </a:lnSpc>
              <a:spcBef>
                <a:spcPct val="20000"/>
              </a:spcBef>
              <a:spcAft>
                <a:spcPct val="10000"/>
              </a:spcAft>
              <a:buChar char="–"/>
              <a:defRPr sz="1600">
                <a:solidFill>
                  <a:schemeClr val="tx1"/>
                </a:solidFill>
                <a:latin typeface="Verdana" pitchFamily="34" charset="0"/>
              </a:defRPr>
            </a:lvl4pPr>
            <a:lvl5pPr marL="2057400" indent="-228600" eaLnBrk="0" hangingPunct="0">
              <a:lnSpc>
                <a:spcPct val="115000"/>
              </a:lnSpc>
              <a:spcBef>
                <a:spcPct val="20000"/>
              </a:spcBef>
              <a:spcAft>
                <a:spcPct val="10000"/>
              </a:spcAft>
              <a:buChar char="»"/>
              <a:defRPr sz="16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6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6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6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600">
                <a:solidFill>
                  <a:schemeClr val="tx1"/>
                </a:solidFill>
                <a:latin typeface="Verdana" pitchFamily="34" charset="0"/>
              </a:defRPr>
            </a:lvl9pPr>
          </a:lstStyle>
          <a:p>
            <a:pPr eaLnBrk="1" hangingPunct="1">
              <a:lnSpc>
                <a:spcPct val="100000"/>
              </a:lnSpc>
              <a:spcBef>
                <a:spcPct val="0"/>
              </a:spcBef>
              <a:spcAft>
                <a:spcPct val="0"/>
              </a:spcAft>
              <a:buSzTx/>
              <a:buFontTx/>
              <a:buNone/>
            </a:pPr>
            <a:r>
              <a:rPr lang="en-US" altLang="en-US" sz="1600" dirty="0" smtClean="0">
                <a:solidFill>
                  <a:srgbClr val="000000"/>
                </a:solidFill>
                <a:ea typeface="+mn-ea"/>
              </a:rPr>
              <a:t>Corrected Nepal2016 vector</a:t>
            </a:r>
            <a:endParaRPr lang="en-NZ" altLang="en-US" sz="1600" dirty="0" smtClean="0">
              <a:solidFill>
                <a:srgbClr val="000000"/>
              </a:solidFill>
              <a:ea typeface="+mn-ea"/>
            </a:endParaRPr>
          </a:p>
        </p:txBody>
      </p:sp>
      <p:sp>
        <p:nvSpPr>
          <p:cNvPr id="54" name="Isosceles Triangle 53"/>
          <p:cNvSpPr/>
          <p:nvPr/>
        </p:nvSpPr>
        <p:spPr bwMode="auto">
          <a:xfrm>
            <a:off x="1481138" y="3260725"/>
            <a:ext cx="404812" cy="360363"/>
          </a:xfrm>
          <a:prstGeom prst="triangle">
            <a:avLst/>
          </a:prstGeom>
          <a:solidFill>
            <a:schemeClr val="accent2">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a:extLst/>
        </p:spPr>
        <p:txBody>
          <a:bodyPr/>
          <a:lstStyle/>
          <a:p>
            <a:pPr>
              <a:defRPr/>
            </a:pPr>
            <a:endParaRPr lang="en-NZ" baseline="-25000">
              <a:solidFill>
                <a:srgbClr val="000000"/>
              </a:solidFill>
              <a:latin typeface="Verdana" pitchFamily="34" charset="0"/>
              <a:ea typeface="+mn-ea"/>
            </a:endParaRPr>
          </a:p>
        </p:txBody>
      </p:sp>
      <p:sp>
        <p:nvSpPr>
          <p:cNvPr id="55" name="Isosceles Triangle 54"/>
          <p:cNvSpPr/>
          <p:nvPr/>
        </p:nvSpPr>
        <p:spPr bwMode="auto">
          <a:xfrm>
            <a:off x="5473700" y="1847850"/>
            <a:ext cx="404813" cy="360363"/>
          </a:xfrm>
          <a:prstGeom prst="triangle">
            <a:avLst/>
          </a:prstGeom>
          <a:solidFill>
            <a:schemeClr val="accent2">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a:extLst/>
        </p:spPr>
        <p:txBody>
          <a:bodyPr/>
          <a:lstStyle/>
          <a:p>
            <a:pPr>
              <a:defRPr/>
            </a:pPr>
            <a:endParaRPr lang="en-NZ" baseline="-25000">
              <a:solidFill>
                <a:srgbClr val="000000"/>
              </a:solidFill>
              <a:latin typeface="Verdana" pitchFamily="34" charset="0"/>
              <a:ea typeface="+mn-ea"/>
            </a:endParaRPr>
          </a:p>
        </p:txBody>
      </p:sp>
      <p:cxnSp>
        <p:nvCxnSpPr>
          <p:cNvPr id="60" name="Straight Arrow Connector 59"/>
          <p:cNvCxnSpPr>
            <a:cxnSpLocks noChangeShapeType="1"/>
            <a:stCxn id="2" idx="1"/>
            <a:endCxn id="54" idx="3"/>
          </p:cNvCxnSpPr>
          <p:nvPr/>
        </p:nvCxnSpPr>
        <p:spPr bwMode="auto">
          <a:xfrm flipH="1" flipV="1">
            <a:off x="1684338" y="3621088"/>
            <a:ext cx="303212" cy="161925"/>
          </a:xfrm>
          <a:prstGeom prst="straightConnector1">
            <a:avLst/>
          </a:prstGeom>
          <a:noFill/>
          <a:ln w="76200" algn="ctr">
            <a:solidFill>
              <a:srgbClr val="37AD47"/>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1" name="Straight Arrow Connector 60"/>
          <p:cNvCxnSpPr>
            <a:cxnSpLocks noChangeShapeType="1"/>
          </p:cNvCxnSpPr>
          <p:nvPr/>
        </p:nvCxnSpPr>
        <p:spPr bwMode="auto">
          <a:xfrm flipH="1" flipV="1">
            <a:off x="5676900" y="2212976"/>
            <a:ext cx="239713" cy="104775"/>
          </a:xfrm>
          <a:prstGeom prst="straightConnector1">
            <a:avLst/>
          </a:prstGeom>
          <a:noFill/>
          <a:ln w="76200" algn="ctr">
            <a:solidFill>
              <a:srgbClr val="37AD47"/>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7" name="TextBox 106"/>
          <p:cNvSpPr txBox="1">
            <a:spLocks noChangeArrowheads="1"/>
          </p:cNvSpPr>
          <p:nvPr/>
        </p:nvSpPr>
        <p:spPr bwMode="auto">
          <a:xfrm>
            <a:off x="6111875" y="1685925"/>
            <a:ext cx="213995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ct val="115000"/>
              </a:lnSpc>
              <a:spcBef>
                <a:spcPct val="20000"/>
              </a:spcBef>
              <a:spcAft>
                <a:spcPct val="10000"/>
              </a:spcAft>
              <a:buSzPct val="80000"/>
              <a:buChar char="•"/>
              <a:defRPr sz="2400">
                <a:solidFill>
                  <a:schemeClr val="tx1"/>
                </a:solidFill>
                <a:latin typeface="Verdana" pitchFamily="34" charset="0"/>
              </a:defRPr>
            </a:lvl1pPr>
            <a:lvl2pPr marL="742950" indent="-285750" eaLnBrk="0" hangingPunct="0">
              <a:lnSpc>
                <a:spcPct val="115000"/>
              </a:lnSpc>
              <a:spcBef>
                <a:spcPct val="20000"/>
              </a:spcBef>
              <a:spcAft>
                <a:spcPct val="10000"/>
              </a:spcAft>
              <a:buChar char="–"/>
              <a:defRPr sz="2000">
                <a:solidFill>
                  <a:schemeClr val="tx1"/>
                </a:solidFill>
                <a:latin typeface="Verdana" pitchFamily="34" charset="0"/>
              </a:defRPr>
            </a:lvl2pPr>
            <a:lvl3pPr marL="1143000" indent="-228600" eaLnBrk="0" hangingPunct="0">
              <a:lnSpc>
                <a:spcPct val="115000"/>
              </a:lnSpc>
              <a:spcBef>
                <a:spcPct val="20000"/>
              </a:spcBef>
              <a:spcAft>
                <a:spcPct val="10000"/>
              </a:spcAft>
              <a:buChar char="•"/>
              <a:defRPr>
                <a:solidFill>
                  <a:schemeClr val="tx1"/>
                </a:solidFill>
                <a:latin typeface="Verdana" pitchFamily="34" charset="0"/>
              </a:defRPr>
            </a:lvl3pPr>
            <a:lvl4pPr marL="1600200" indent="-228600" eaLnBrk="0" hangingPunct="0">
              <a:lnSpc>
                <a:spcPct val="115000"/>
              </a:lnSpc>
              <a:spcBef>
                <a:spcPct val="20000"/>
              </a:spcBef>
              <a:spcAft>
                <a:spcPct val="10000"/>
              </a:spcAft>
              <a:buChar char="–"/>
              <a:defRPr sz="1600">
                <a:solidFill>
                  <a:schemeClr val="tx1"/>
                </a:solidFill>
                <a:latin typeface="Verdana" pitchFamily="34" charset="0"/>
              </a:defRPr>
            </a:lvl4pPr>
            <a:lvl5pPr marL="2057400" indent="-228600" eaLnBrk="0" hangingPunct="0">
              <a:lnSpc>
                <a:spcPct val="115000"/>
              </a:lnSpc>
              <a:spcBef>
                <a:spcPct val="20000"/>
              </a:spcBef>
              <a:spcAft>
                <a:spcPct val="10000"/>
              </a:spcAft>
              <a:buChar char="»"/>
              <a:defRPr sz="16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6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6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6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600">
                <a:solidFill>
                  <a:schemeClr val="tx1"/>
                </a:solidFill>
                <a:latin typeface="Verdana" pitchFamily="34" charset="0"/>
              </a:defRPr>
            </a:lvl9pPr>
          </a:lstStyle>
          <a:p>
            <a:pPr eaLnBrk="1" hangingPunct="1">
              <a:lnSpc>
                <a:spcPct val="100000"/>
              </a:lnSpc>
              <a:spcBef>
                <a:spcPct val="0"/>
              </a:spcBef>
              <a:spcAft>
                <a:spcPct val="0"/>
              </a:spcAft>
              <a:buSzTx/>
              <a:buFontTx/>
              <a:buNone/>
            </a:pPr>
            <a:r>
              <a:rPr lang="en-US" altLang="en-US" sz="1400" b="1" smtClean="0">
                <a:solidFill>
                  <a:srgbClr val="FF0000"/>
                </a:solidFill>
                <a:ea typeface="+mn-ea"/>
              </a:rPr>
              <a:t>National </a:t>
            </a:r>
          </a:p>
          <a:p>
            <a:pPr eaLnBrk="1" hangingPunct="1">
              <a:lnSpc>
                <a:spcPct val="100000"/>
              </a:lnSpc>
              <a:spcBef>
                <a:spcPct val="0"/>
              </a:spcBef>
              <a:spcAft>
                <a:spcPct val="0"/>
              </a:spcAft>
              <a:buSzTx/>
              <a:buFontTx/>
              <a:buNone/>
            </a:pPr>
            <a:r>
              <a:rPr lang="en-US" altLang="en-US" sz="1400" b="1" smtClean="0">
                <a:solidFill>
                  <a:srgbClr val="FF0000"/>
                </a:solidFill>
                <a:ea typeface="+mn-ea"/>
              </a:rPr>
              <a:t>Deformation Model</a:t>
            </a:r>
            <a:endParaRPr lang="en-NZ" altLang="en-US" sz="1400" b="1" baseline="-25000" smtClean="0">
              <a:solidFill>
                <a:srgbClr val="FF0000"/>
              </a:solidFill>
              <a:ea typeface="+mn-ea"/>
            </a:endParaRPr>
          </a:p>
        </p:txBody>
      </p:sp>
      <p:sp>
        <p:nvSpPr>
          <p:cNvPr id="148" name="TextBox 147"/>
          <p:cNvSpPr txBox="1">
            <a:spLocks noChangeArrowheads="1"/>
          </p:cNvSpPr>
          <p:nvPr/>
        </p:nvSpPr>
        <p:spPr bwMode="auto">
          <a:xfrm>
            <a:off x="6527800" y="2797175"/>
            <a:ext cx="21415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ct val="115000"/>
              </a:lnSpc>
              <a:spcBef>
                <a:spcPct val="20000"/>
              </a:spcBef>
              <a:spcAft>
                <a:spcPct val="10000"/>
              </a:spcAft>
              <a:buSzPct val="80000"/>
              <a:buChar char="•"/>
              <a:defRPr sz="2400">
                <a:solidFill>
                  <a:schemeClr val="tx1"/>
                </a:solidFill>
                <a:latin typeface="Verdana" pitchFamily="34" charset="0"/>
              </a:defRPr>
            </a:lvl1pPr>
            <a:lvl2pPr marL="742950" indent="-285750" eaLnBrk="0" hangingPunct="0">
              <a:lnSpc>
                <a:spcPct val="115000"/>
              </a:lnSpc>
              <a:spcBef>
                <a:spcPct val="20000"/>
              </a:spcBef>
              <a:spcAft>
                <a:spcPct val="10000"/>
              </a:spcAft>
              <a:buChar char="–"/>
              <a:defRPr sz="2000">
                <a:solidFill>
                  <a:schemeClr val="tx1"/>
                </a:solidFill>
                <a:latin typeface="Verdana" pitchFamily="34" charset="0"/>
              </a:defRPr>
            </a:lvl2pPr>
            <a:lvl3pPr marL="1143000" indent="-228600" eaLnBrk="0" hangingPunct="0">
              <a:lnSpc>
                <a:spcPct val="115000"/>
              </a:lnSpc>
              <a:spcBef>
                <a:spcPct val="20000"/>
              </a:spcBef>
              <a:spcAft>
                <a:spcPct val="10000"/>
              </a:spcAft>
              <a:buChar char="•"/>
              <a:defRPr>
                <a:solidFill>
                  <a:schemeClr val="tx1"/>
                </a:solidFill>
                <a:latin typeface="Verdana" pitchFamily="34" charset="0"/>
              </a:defRPr>
            </a:lvl3pPr>
            <a:lvl4pPr marL="1600200" indent="-228600" eaLnBrk="0" hangingPunct="0">
              <a:lnSpc>
                <a:spcPct val="115000"/>
              </a:lnSpc>
              <a:spcBef>
                <a:spcPct val="20000"/>
              </a:spcBef>
              <a:spcAft>
                <a:spcPct val="10000"/>
              </a:spcAft>
              <a:buChar char="–"/>
              <a:defRPr sz="1600">
                <a:solidFill>
                  <a:schemeClr val="tx1"/>
                </a:solidFill>
                <a:latin typeface="Verdana" pitchFamily="34" charset="0"/>
              </a:defRPr>
            </a:lvl4pPr>
            <a:lvl5pPr marL="2057400" indent="-228600" eaLnBrk="0" hangingPunct="0">
              <a:lnSpc>
                <a:spcPct val="115000"/>
              </a:lnSpc>
              <a:spcBef>
                <a:spcPct val="20000"/>
              </a:spcBef>
              <a:spcAft>
                <a:spcPct val="10000"/>
              </a:spcAft>
              <a:buChar char="»"/>
              <a:defRPr sz="16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6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6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6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600">
                <a:solidFill>
                  <a:schemeClr val="tx1"/>
                </a:solidFill>
                <a:latin typeface="Verdana" pitchFamily="34" charset="0"/>
              </a:defRPr>
            </a:lvl9pPr>
          </a:lstStyle>
          <a:p>
            <a:pPr eaLnBrk="1" hangingPunct="1">
              <a:lnSpc>
                <a:spcPct val="100000"/>
              </a:lnSpc>
              <a:spcBef>
                <a:spcPct val="0"/>
              </a:spcBef>
              <a:spcAft>
                <a:spcPct val="0"/>
              </a:spcAft>
              <a:buSzTx/>
              <a:buFontTx/>
              <a:buNone/>
            </a:pPr>
            <a:r>
              <a:rPr lang="en-US" altLang="en-US" sz="1400" b="1" smtClean="0">
                <a:solidFill>
                  <a:srgbClr val="FF0000"/>
                </a:solidFill>
                <a:ea typeface="+mn-ea"/>
              </a:rPr>
              <a:t>Forward Patch</a:t>
            </a:r>
            <a:endParaRPr lang="en-NZ" altLang="en-US" sz="1400" b="1" baseline="-25000" smtClean="0">
              <a:solidFill>
                <a:srgbClr val="FF0000"/>
              </a:solidFill>
              <a:ea typeface="+mn-ea"/>
            </a:endParaRPr>
          </a:p>
        </p:txBody>
      </p:sp>
      <p:sp>
        <p:nvSpPr>
          <p:cNvPr id="150" name="16-Point Star 149"/>
          <p:cNvSpPr/>
          <p:nvPr/>
        </p:nvSpPr>
        <p:spPr>
          <a:xfrm>
            <a:off x="95250" y="4454525"/>
            <a:ext cx="1943100" cy="1058863"/>
          </a:xfrm>
          <a:prstGeom prst="star16">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AU" sz="1200" b="1" dirty="0">
                <a:solidFill>
                  <a:srgbClr val="000000"/>
                </a:solidFill>
              </a:rPr>
              <a:t>Earthquake</a:t>
            </a:r>
          </a:p>
        </p:txBody>
      </p:sp>
      <p:sp>
        <p:nvSpPr>
          <p:cNvPr id="44" name="Isosceles Triangle 55"/>
          <p:cNvSpPr>
            <a:spLocks noChangeArrowheads="1"/>
          </p:cNvSpPr>
          <p:nvPr/>
        </p:nvSpPr>
        <p:spPr bwMode="auto">
          <a:xfrm>
            <a:off x="2290763" y="6211094"/>
            <a:ext cx="404812" cy="360362"/>
          </a:xfrm>
          <a:prstGeom prst="triangle">
            <a:avLst>
              <a:gd name="adj" fmla="val 50000"/>
            </a:avLst>
          </a:prstGeom>
          <a:solidFill>
            <a:schemeClr val="tx1"/>
          </a:solidFill>
          <a:ln w="9525" algn="ctr">
            <a:solidFill>
              <a:schemeClr val="tx1"/>
            </a:solidFill>
            <a:round/>
            <a:headEnd/>
            <a:tailEnd/>
          </a:ln>
        </p:spPr>
        <p:txBody>
          <a:bodyPr/>
          <a:lstStyle>
            <a:lvl1pPr eaLnBrk="0" hangingPunct="0">
              <a:lnSpc>
                <a:spcPct val="115000"/>
              </a:lnSpc>
              <a:spcBef>
                <a:spcPct val="20000"/>
              </a:spcBef>
              <a:spcAft>
                <a:spcPct val="10000"/>
              </a:spcAft>
              <a:buSzPct val="80000"/>
              <a:buChar char="•"/>
              <a:defRPr sz="2400">
                <a:solidFill>
                  <a:schemeClr val="tx1"/>
                </a:solidFill>
                <a:latin typeface="Verdana" pitchFamily="34" charset="0"/>
              </a:defRPr>
            </a:lvl1pPr>
            <a:lvl2pPr marL="742950" indent="-285750" eaLnBrk="0" hangingPunct="0">
              <a:lnSpc>
                <a:spcPct val="115000"/>
              </a:lnSpc>
              <a:spcBef>
                <a:spcPct val="20000"/>
              </a:spcBef>
              <a:spcAft>
                <a:spcPct val="10000"/>
              </a:spcAft>
              <a:buChar char="–"/>
              <a:defRPr sz="2000">
                <a:solidFill>
                  <a:schemeClr val="tx1"/>
                </a:solidFill>
                <a:latin typeface="Verdana" pitchFamily="34" charset="0"/>
              </a:defRPr>
            </a:lvl2pPr>
            <a:lvl3pPr marL="1143000" indent="-228600" eaLnBrk="0" hangingPunct="0">
              <a:lnSpc>
                <a:spcPct val="115000"/>
              </a:lnSpc>
              <a:spcBef>
                <a:spcPct val="20000"/>
              </a:spcBef>
              <a:spcAft>
                <a:spcPct val="10000"/>
              </a:spcAft>
              <a:buChar char="•"/>
              <a:defRPr>
                <a:solidFill>
                  <a:schemeClr val="tx1"/>
                </a:solidFill>
                <a:latin typeface="Verdana" pitchFamily="34" charset="0"/>
              </a:defRPr>
            </a:lvl3pPr>
            <a:lvl4pPr marL="1600200" indent="-228600" eaLnBrk="0" hangingPunct="0">
              <a:lnSpc>
                <a:spcPct val="115000"/>
              </a:lnSpc>
              <a:spcBef>
                <a:spcPct val="20000"/>
              </a:spcBef>
              <a:spcAft>
                <a:spcPct val="10000"/>
              </a:spcAft>
              <a:buChar char="–"/>
              <a:defRPr sz="1600">
                <a:solidFill>
                  <a:schemeClr val="tx1"/>
                </a:solidFill>
                <a:latin typeface="Verdana" pitchFamily="34" charset="0"/>
              </a:defRPr>
            </a:lvl4pPr>
            <a:lvl5pPr marL="2057400" indent="-228600" eaLnBrk="0" hangingPunct="0">
              <a:lnSpc>
                <a:spcPct val="115000"/>
              </a:lnSpc>
              <a:spcBef>
                <a:spcPct val="20000"/>
              </a:spcBef>
              <a:spcAft>
                <a:spcPct val="10000"/>
              </a:spcAft>
              <a:buChar char="»"/>
              <a:defRPr sz="16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6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6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6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600">
                <a:solidFill>
                  <a:schemeClr val="tx1"/>
                </a:solidFill>
                <a:latin typeface="Verdana" pitchFamily="34" charset="0"/>
              </a:defRPr>
            </a:lvl9pPr>
          </a:lstStyle>
          <a:p>
            <a:pPr eaLnBrk="1" hangingPunct="1">
              <a:lnSpc>
                <a:spcPct val="100000"/>
              </a:lnSpc>
              <a:spcBef>
                <a:spcPct val="0"/>
              </a:spcBef>
              <a:spcAft>
                <a:spcPct val="0"/>
              </a:spcAft>
              <a:buSzTx/>
              <a:buFontTx/>
              <a:buNone/>
            </a:pPr>
            <a:endParaRPr lang="en-NZ" altLang="en-US" sz="1800" baseline="-25000" smtClean="0">
              <a:solidFill>
                <a:srgbClr val="000000"/>
              </a:solidFill>
              <a:ea typeface="+mn-ea"/>
            </a:endParaRPr>
          </a:p>
        </p:txBody>
      </p:sp>
      <p:sp>
        <p:nvSpPr>
          <p:cNvPr id="45" name="Isosceles Triangle 55"/>
          <p:cNvSpPr>
            <a:spLocks noChangeArrowheads="1"/>
          </p:cNvSpPr>
          <p:nvPr/>
        </p:nvSpPr>
        <p:spPr bwMode="auto">
          <a:xfrm>
            <a:off x="6106319" y="3467894"/>
            <a:ext cx="404812" cy="360362"/>
          </a:xfrm>
          <a:prstGeom prst="triangle">
            <a:avLst>
              <a:gd name="adj" fmla="val 50000"/>
            </a:avLst>
          </a:prstGeom>
          <a:solidFill>
            <a:schemeClr val="tx1"/>
          </a:solidFill>
          <a:ln w="9525" algn="ctr">
            <a:solidFill>
              <a:schemeClr val="tx1"/>
            </a:solidFill>
            <a:round/>
            <a:headEnd/>
            <a:tailEnd/>
          </a:ln>
        </p:spPr>
        <p:txBody>
          <a:bodyPr/>
          <a:lstStyle>
            <a:lvl1pPr eaLnBrk="0" hangingPunct="0">
              <a:lnSpc>
                <a:spcPct val="115000"/>
              </a:lnSpc>
              <a:spcBef>
                <a:spcPct val="20000"/>
              </a:spcBef>
              <a:spcAft>
                <a:spcPct val="10000"/>
              </a:spcAft>
              <a:buSzPct val="80000"/>
              <a:buChar char="•"/>
              <a:defRPr sz="2400">
                <a:solidFill>
                  <a:schemeClr val="tx1"/>
                </a:solidFill>
                <a:latin typeface="Verdana" pitchFamily="34" charset="0"/>
              </a:defRPr>
            </a:lvl1pPr>
            <a:lvl2pPr marL="742950" indent="-285750" eaLnBrk="0" hangingPunct="0">
              <a:lnSpc>
                <a:spcPct val="115000"/>
              </a:lnSpc>
              <a:spcBef>
                <a:spcPct val="20000"/>
              </a:spcBef>
              <a:spcAft>
                <a:spcPct val="10000"/>
              </a:spcAft>
              <a:buChar char="–"/>
              <a:defRPr sz="2000">
                <a:solidFill>
                  <a:schemeClr val="tx1"/>
                </a:solidFill>
                <a:latin typeface="Verdana" pitchFamily="34" charset="0"/>
              </a:defRPr>
            </a:lvl2pPr>
            <a:lvl3pPr marL="1143000" indent="-228600" eaLnBrk="0" hangingPunct="0">
              <a:lnSpc>
                <a:spcPct val="115000"/>
              </a:lnSpc>
              <a:spcBef>
                <a:spcPct val="20000"/>
              </a:spcBef>
              <a:spcAft>
                <a:spcPct val="10000"/>
              </a:spcAft>
              <a:buChar char="•"/>
              <a:defRPr>
                <a:solidFill>
                  <a:schemeClr val="tx1"/>
                </a:solidFill>
                <a:latin typeface="Verdana" pitchFamily="34" charset="0"/>
              </a:defRPr>
            </a:lvl3pPr>
            <a:lvl4pPr marL="1600200" indent="-228600" eaLnBrk="0" hangingPunct="0">
              <a:lnSpc>
                <a:spcPct val="115000"/>
              </a:lnSpc>
              <a:spcBef>
                <a:spcPct val="20000"/>
              </a:spcBef>
              <a:spcAft>
                <a:spcPct val="10000"/>
              </a:spcAft>
              <a:buChar char="–"/>
              <a:defRPr sz="1600">
                <a:solidFill>
                  <a:schemeClr val="tx1"/>
                </a:solidFill>
                <a:latin typeface="Verdana" pitchFamily="34" charset="0"/>
              </a:defRPr>
            </a:lvl4pPr>
            <a:lvl5pPr marL="2057400" indent="-228600" eaLnBrk="0" hangingPunct="0">
              <a:lnSpc>
                <a:spcPct val="115000"/>
              </a:lnSpc>
              <a:spcBef>
                <a:spcPct val="20000"/>
              </a:spcBef>
              <a:spcAft>
                <a:spcPct val="10000"/>
              </a:spcAft>
              <a:buChar char="»"/>
              <a:defRPr sz="16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6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6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6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600">
                <a:solidFill>
                  <a:schemeClr val="tx1"/>
                </a:solidFill>
                <a:latin typeface="Verdana" pitchFamily="34" charset="0"/>
              </a:defRPr>
            </a:lvl9pPr>
          </a:lstStyle>
          <a:p>
            <a:pPr eaLnBrk="1" hangingPunct="1">
              <a:lnSpc>
                <a:spcPct val="100000"/>
              </a:lnSpc>
              <a:spcBef>
                <a:spcPct val="0"/>
              </a:spcBef>
              <a:spcAft>
                <a:spcPct val="0"/>
              </a:spcAft>
              <a:buSzTx/>
              <a:buFontTx/>
              <a:buNone/>
            </a:pPr>
            <a:endParaRPr lang="en-NZ" altLang="en-US" sz="1800" baseline="-25000" smtClean="0">
              <a:solidFill>
                <a:srgbClr val="000000"/>
              </a:solidFill>
              <a:ea typeface="+mn-ea"/>
            </a:endParaRPr>
          </a:p>
        </p:txBody>
      </p:sp>
      <p:cxnSp>
        <p:nvCxnSpPr>
          <p:cNvPr id="46" name="Straight Connector 56"/>
          <p:cNvCxnSpPr>
            <a:cxnSpLocks noChangeShapeType="1"/>
            <a:stCxn id="44" idx="5"/>
          </p:cNvCxnSpPr>
          <p:nvPr/>
        </p:nvCxnSpPr>
        <p:spPr bwMode="auto">
          <a:xfrm flipV="1">
            <a:off x="2594372" y="3702050"/>
            <a:ext cx="3714352" cy="2689225"/>
          </a:xfrm>
          <a:prstGeom prst="line">
            <a:avLst/>
          </a:prstGeom>
          <a:noFill/>
          <a:ln w="76200" algn="ctr">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9" name="Straight Connector 58"/>
          <p:cNvCxnSpPr>
            <a:stCxn id="54" idx="5"/>
          </p:cNvCxnSpPr>
          <p:nvPr/>
        </p:nvCxnSpPr>
        <p:spPr bwMode="auto">
          <a:xfrm flipV="1">
            <a:off x="1784747" y="2264569"/>
            <a:ext cx="3688953" cy="1176338"/>
          </a:xfrm>
          <a:prstGeom prst="line">
            <a:avLst/>
          </a:prstGeom>
          <a:solidFill>
            <a:schemeClr val="accent1"/>
          </a:solidFill>
          <a:ln w="76200" cap="flat" cmpd="sng" algn="ctr">
            <a:solidFill>
              <a:schemeClr val="accent2">
                <a:lumMod val="60000"/>
                <a:lumOff val="40000"/>
              </a:schemeClr>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626" name="Straight Connector 21507"/>
          <p:cNvCxnSpPr>
            <a:cxnSpLocks noChangeShapeType="1"/>
            <a:stCxn id="54" idx="5"/>
          </p:cNvCxnSpPr>
          <p:nvPr/>
        </p:nvCxnSpPr>
        <p:spPr bwMode="auto">
          <a:xfrm flipV="1">
            <a:off x="1784747" y="2111615"/>
            <a:ext cx="3999310" cy="1329292"/>
          </a:xfrm>
          <a:prstGeom prst="line">
            <a:avLst/>
          </a:prstGeom>
          <a:noFill/>
          <a:ln w="76200" algn="ctr">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TextBox 14"/>
          <p:cNvSpPr txBox="1"/>
          <p:nvPr/>
        </p:nvSpPr>
        <p:spPr>
          <a:xfrm>
            <a:off x="2695575" y="2302191"/>
            <a:ext cx="1608133" cy="369332"/>
          </a:xfrm>
          <a:prstGeom prst="rect">
            <a:avLst/>
          </a:prstGeom>
          <a:noFill/>
        </p:spPr>
        <p:txBody>
          <a:bodyPr wrap="none" rtlCol="0">
            <a:spAutoFit/>
          </a:bodyPr>
          <a:lstStyle/>
          <a:p>
            <a:r>
              <a:rPr lang="en-US" dirty="0" smtClean="0">
                <a:solidFill>
                  <a:srgbClr val="FF0000"/>
                </a:solidFill>
              </a:rPr>
              <a:t>Epoch 2016.0</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6979024" cy="792162"/>
          </a:xfrm>
        </p:spPr>
        <p:txBody>
          <a:bodyPr/>
          <a:lstStyle/>
          <a:p>
            <a:r>
              <a:rPr lang="en-US" dirty="0" smtClean="0"/>
              <a:t>Displacements for the April Earthquake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6550" y="1676400"/>
            <a:ext cx="5930900" cy="4000500"/>
          </a:xfrm>
          <a:prstGeom prst="rect">
            <a:avLst/>
          </a:prstGeom>
        </p:spPr>
      </p:pic>
    </p:spTree>
    <p:extLst>
      <p:ext uri="{BB962C8B-B14F-4D97-AF65-F5344CB8AC3E}">
        <p14:creationId xmlns:p14="http://schemas.microsoft.com/office/powerpoint/2010/main" xmlns="" val="2619417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736" t="16546" r="14347" b="8182"/>
          <a:stretch/>
        </p:blipFill>
        <p:spPr bwMode="auto">
          <a:xfrm>
            <a:off x="18472" y="1101436"/>
            <a:ext cx="9060672" cy="51954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54917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00200" y="228600"/>
            <a:ext cx="5943600" cy="838200"/>
          </a:xfrm>
        </p:spPr>
        <p:txBody>
          <a:bodyPr/>
          <a:lstStyle/>
          <a:p>
            <a:pPr eaLnBrk="1" hangingPunct="1"/>
            <a:r>
              <a:rPr lang="en-US" dirty="0" smtClean="0"/>
              <a:t>Tectonic Plate Motions</a:t>
            </a:r>
          </a:p>
        </p:txBody>
      </p:sp>
      <p:pic>
        <p:nvPicPr>
          <p:cNvPr id="36867" name="Picture 3" descr="global"/>
          <p:cNvPicPr>
            <a:picLocks noGrp="1" noChangeAspect="1" noChangeArrowheads="1"/>
          </p:cNvPicPr>
          <p:nvPr>
            <p:ph idx="1"/>
          </p:nvPr>
        </p:nvPicPr>
        <p:blipFill>
          <a:blip r:embed="rId3" cstate="print"/>
          <a:srcRect/>
          <a:stretch>
            <a:fillRect/>
          </a:stretch>
        </p:blipFill>
        <p:spPr>
          <a:xfrm>
            <a:off x="152400" y="1295400"/>
            <a:ext cx="8458200" cy="5424488"/>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3"/>
          <p:cNvSpPr txBox="1">
            <a:spLocks noChangeAspect="1" noChangeArrowheads="1"/>
          </p:cNvSpPr>
          <p:nvPr/>
        </p:nvSpPr>
        <p:spPr bwMode="auto">
          <a:xfrm>
            <a:off x="8281989" y="3904992"/>
            <a:ext cx="184731" cy="184666"/>
          </a:xfrm>
          <a:prstGeom prst="rect">
            <a:avLst/>
          </a:prstGeom>
          <a:noFill/>
          <a:ln w="9525">
            <a:noFill/>
            <a:miter lim="800000"/>
            <a:headEnd/>
            <a:tailEnd/>
          </a:ln>
        </p:spPr>
        <p:txBody>
          <a:bodyPr wrap="none" anchor="ctr">
            <a:spAutoFit/>
          </a:bodyPr>
          <a:lstStyle/>
          <a:p>
            <a:pPr eaLnBrk="0" hangingPunct="0"/>
            <a:endParaRPr lang="en-US" sz="600" b="1">
              <a:solidFill>
                <a:prstClr val="black"/>
              </a:solidFill>
              <a:latin typeface="Arial Narrow" pitchFamily="34" charset="0"/>
            </a:endParaRPr>
          </a:p>
        </p:txBody>
      </p:sp>
      <p:sp>
        <p:nvSpPr>
          <p:cNvPr id="28675" name="Text Box 4"/>
          <p:cNvSpPr txBox="1">
            <a:spLocks noChangeAspect="1" noChangeArrowheads="1"/>
          </p:cNvSpPr>
          <p:nvPr/>
        </p:nvSpPr>
        <p:spPr bwMode="auto">
          <a:xfrm>
            <a:off x="8335963" y="3608130"/>
            <a:ext cx="219932" cy="184666"/>
          </a:xfrm>
          <a:prstGeom prst="rect">
            <a:avLst/>
          </a:prstGeom>
          <a:noFill/>
          <a:ln w="9525">
            <a:noFill/>
            <a:miter lim="800000"/>
            <a:headEnd/>
            <a:tailEnd/>
          </a:ln>
        </p:spPr>
        <p:txBody>
          <a:bodyPr wrap="none" anchor="ctr">
            <a:spAutoFit/>
          </a:bodyPr>
          <a:lstStyle/>
          <a:p>
            <a:pPr eaLnBrk="0" hangingPunct="0"/>
            <a:r>
              <a:rPr lang="en-US" sz="600" b="1">
                <a:solidFill>
                  <a:srgbClr val="C0504D"/>
                </a:solidFill>
                <a:latin typeface="Arial Narrow" pitchFamily="34" charset="0"/>
              </a:rPr>
              <a:t> </a:t>
            </a:r>
            <a:r>
              <a:rPr lang="en-US" sz="600" b="1">
                <a:solidFill>
                  <a:prstClr val="black"/>
                </a:solidFill>
                <a:latin typeface="Arial Narrow" pitchFamily="34" charset="0"/>
              </a:rPr>
              <a:t> </a:t>
            </a:r>
          </a:p>
        </p:txBody>
      </p:sp>
      <p:sp>
        <p:nvSpPr>
          <p:cNvPr id="28676" name="Text Box 5"/>
          <p:cNvSpPr txBox="1">
            <a:spLocks noChangeAspect="1" noChangeArrowheads="1"/>
          </p:cNvSpPr>
          <p:nvPr/>
        </p:nvSpPr>
        <p:spPr bwMode="auto">
          <a:xfrm>
            <a:off x="8320089" y="2989005"/>
            <a:ext cx="184731" cy="184666"/>
          </a:xfrm>
          <a:prstGeom prst="rect">
            <a:avLst/>
          </a:prstGeom>
          <a:noFill/>
          <a:ln w="9525">
            <a:noFill/>
            <a:miter lim="800000"/>
            <a:headEnd/>
            <a:tailEnd/>
          </a:ln>
        </p:spPr>
        <p:txBody>
          <a:bodyPr wrap="none" anchor="ctr">
            <a:spAutoFit/>
          </a:bodyPr>
          <a:lstStyle/>
          <a:p>
            <a:pPr eaLnBrk="0" hangingPunct="0"/>
            <a:endParaRPr lang="en-US" sz="600" b="1">
              <a:solidFill>
                <a:prstClr val="black"/>
              </a:solidFill>
              <a:latin typeface="Arial Narrow" pitchFamily="34" charset="0"/>
            </a:endParaRPr>
          </a:p>
        </p:txBody>
      </p:sp>
      <p:sp>
        <p:nvSpPr>
          <p:cNvPr id="28677" name="Text Box 6"/>
          <p:cNvSpPr txBox="1">
            <a:spLocks noChangeAspect="1" noChangeArrowheads="1"/>
          </p:cNvSpPr>
          <p:nvPr/>
        </p:nvSpPr>
        <p:spPr bwMode="auto">
          <a:xfrm>
            <a:off x="8259764" y="2700080"/>
            <a:ext cx="184731" cy="184666"/>
          </a:xfrm>
          <a:prstGeom prst="rect">
            <a:avLst/>
          </a:prstGeom>
          <a:noFill/>
          <a:ln w="9525">
            <a:noFill/>
            <a:miter lim="800000"/>
            <a:headEnd/>
            <a:tailEnd/>
          </a:ln>
        </p:spPr>
        <p:txBody>
          <a:bodyPr wrap="none" anchor="ctr">
            <a:spAutoFit/>
          </a:bodyPr>
          <a:lstStyle/>
          <a:p>
            <a:pPr eaLnBrk="0" hangingPunct="0"/>
            <a:endParaRPr lang="en-US" sz="600" b="1">
              <a:solidFill>
                <a:prstClr val="black"/>
              </a:solidFill>
              <a:latin typeface="Arial Narrow" pitchFamily="34" charset="0"/>
            </a:endParaRPr>
          </a:p>
        </p:txBody>
      </p:sp>
      <p:sp>
        <p:nvSpPr>
          <p:cNvPr id="28702" name="AutoShape 13"/>
          <p:cNvSpPr>
            <a:spLocks noChangeAspect="1" noChangeArrowheads="1"/>
          </p:cNvSpPr>
          <p:nvPr/>
        </p:nvSpPr>
        <p:spPr bwMode="auto">
          <a:xfrm>
            <a:off x="6170613" y="3050337"/>
            <a:ext cx="2012950" cy="693737"/>
          </a:xfrm>
          <a:prstGeom prst="diamond">
            <a:avLst/>
          </a:prstGeom>
          <a:solidFill>
            <a:srgbClr val="FFFF00"/>
          </a:solidFill>
          <a:ln w="15875">
            <a:solidFill>
              <a:schemeClr val="bg2"/>
            </a:solidFill>
            <a:miter lim="800000"/>
            <a:headEnd/>
            <a:tailEnd/>
          </a:ln>
        </p:spPr>
        <p:txBody>
          <a:bodyPr wrap="none" anchor="ctr"/>
          <a:lstStyle/>
          <a:p>
            <a:pPr>
              <a:spcBef>
                <a:spcPct val="50000"/>
              </a:spcBef>
              <a:buFontTx/>
              <a:buChar char="•"/>
            </a:pPr>
            <a:endParaRPr lang="en-US">
              <a:solidFill>
                <a:prstClr val="black"/>
              </a:solidFill>
            </a:endParaRPr>
          </a:p>
        </p:txBody>
      </p:sp>
      <p:grpSp>
        <p:nvGrpSpPr>
          <p:cNvPr id="3" name="Group 5"/>
          <p:cNvGrpSpPr/>
          <p:nvPr/>
        </p:nvGrpSpPr>
        <p:grpSpPr>
          <a:xfrm>
            <a:off x="6496239" y="3329737"/>
            <a:ext cx="1304925" cy="268287"/>
            <a:chOff x="6550026" y="3773488"/>
            <a:chExt cx="1304925" cy="268287"/>
          </a:xfrm>
        </p:grpSpPr>
        <p:sp>
          <p:nvSpPr>
            <p:cNvPr id="28703" name="AutoShape 14"/>
            <p:cNvSpPr>
              <a:spLocks noChangeAspect="1" noChangeArrowheads="1"/>
            </p:cNvSpPr>
            <p:nvPr/>
          </p:nvSpPr>
          <p:spPr bwMode="auto">
            <a:xfrm>
              <a:off x="6550026" y="3773488"/>
              <a:ext cx="165100" cy="107950"/>
            </a:xfrm>
            <a:prstGeom prst="triangle">
              <a:avLst>
                <a:gd name="adj" fmla="val 50000"/>
              </a:avLst>
            </a:prstGeom>
            <a:solidFill>
              <a:srgbClr val="CC0000"/>
            </a:solidFill>
            <a:ln w="15875">
              <a:solidFill>
                <a:schemeClr val="bg2"/>
              </a:solidFill>
              <a:miter lim="800000"/>
              <a:headEnd/>
              <a:tailEnd/>
            </a:ln>
          </p:spPr>
          <p:txBody>
            <a:bodyPr vert="eaVert" wrap="none" anchor="ctr"/>
            <a:lstStyle/>
            <a:p>
              <a:pPr>
                <a:spcBef>
                  <a:spcPct val="50000"/>
                </a:spcBef>
                <a:buFontTx/>
                <a:buChar char="•"/>
              </a:pPr>
              <a:endParaRPr lang="en-US">
                <a:solidFill>
                  <a:prstClr val="black"/>
                </a:solidFill>
              </a:endParaRPr>
            </a:p>
          </p:txBody>
        </p:sp>
        <p:sp>
          <p:nvSpPr>
            <p:cNvPr id="28704" name="AutoShape 15"/>
            <p:cNvSpPr>
              <a:spLocks noChangeAspect="1" noChangeArrowheads="1"/>
            </p:cNvSpPr>
            <p:nvPr/>
          </p:nvSpPr>
          <p:spPr bwMode="auto">
            <a:xfrm>
              <a:off x="7007226" y="3933825"/>
              <a:ext cx="163513" cy="107950"/>
            </a:xfrm>
            <a:prstGeom prst="triangle">
              <a:avLst>
                <a:gd name="adj" fmla="val 50000"/>
              </a:avLst>
            </a:prstGeom>
            <a:solidFill>
              <a:srgbClr val="CC0000"/>
            </a:solidFill>
            <a:ln w="15875">
              <a:solidFill>
                <a:schemeClr val="bg2"/>
              </a:solidFill>
              <a:miter lim="800000"/>
              <a:headEnd/>
              <a:tailEnd/>
            </a:ln>
          </p:spPr>
          <p:txBody>
            <a:bodyPr vert="eaVert" wrap="none" anchor="ctr"/>
            <a:lstStyle/>
            <a:p>
              <a:pPr>
                <a:spcBef>
                  <a:spcPct val="50000"/>
                </a:spcBef>
                <a:buFontTx/>
                <a:buChar char="•"/>
              </a:pPr>
              <a:endParaRPr lang="en-US">
                <a:solidFill>
                  <a:prstClr val="black"/>
                </a:solidFill>
              </a:endParaRPr>
            </a:p>
          </p:txBody>
        </p:sp>
        <p:sp>
          <p:nvSpPr>
            <p:cNvPr id="28705" name="AutoShape 16"/>
            <p:cNvSpPr>
              <a:spLocks noChangeAspect="1" noChangeArrowheads="1"/>
            </p:cNvSpPr>
            <p:nvPr/>
          </p:nvSpPr>
          <p:spPr bwMode="auto">
            <a:xfrm>
              <a:off x="7691438" y="3773488"/>
              <a:ext cx="163513" cy="107950"/>
            </a:xfrm>
            <a:prstGeom prst="triangle">
              <a:avLst>
                <a:gd name="adj" fmla="val 50000"/>
              </a:avLst>
            </a:prstGeom>
            <a:solidFill>
              <a:srgbClr val="CC0000"/>
            </a:solidFill>
            <a:ln w="15875">
              <a:solidFill>
                <a:schemeClr val="bg2"/>
              </a:solidFill>
              <a:miter lim="800000"/>
              <a:headEnd/>
              <a:tailEnd/>
            </a:ln>
          </p:spPr>
          <p:txBody>
            <a:bodyPr vert="eaVert" wrap="none" anchor="ctr"/>
            <a:lstStyle/>
            <a:p>
              <a:pPr>
                <a:spcBef>
                  <a:spcPct val="50000"/>
                </a:spcBef>
                <a:buFontTx/>
                <a:buChar char="•"/>
              </a:pPr>
              <a:endParaRPr lang="en-US">
                <a:solidFill>
                  <a:prstClr val="black"/>
                </a:solidFill>
              </a:endParaRPr>
            </a:p>
          </p:txBody>
        </p:sp>
        <p:sp>
          <p:nvSpPr>
            <p:cNvPr id="28706" name="AutoShape 17"/>
            <p:cNvSpPr>
              <a:spLocks noChangeAspect="1" noChangeArrowheads="1"/>
            </p:cNvSpPr>
            <p:nvPr/>
          </p:nvSpPr>
          <p:spPr bwMode="auto">
            <a:xfrm>
              <a:off x="7310438" y="3894138"/>
              <a:ext cx="163513" cy="106362"/>
            </a:xfrm>
            <a:prstGeom prst="triangle">
              <a:avLst>
                <a:gd name="adj" fmla="val 50000"/>
              </a:avLst>
            </a:prstGeom>
            <a:solidFill>
              <a:srgbClr val="CC0000"/>
            </a:solidFill>
            <a:ln w="15875">
              <a:solidFill>
                <a:schemeClr val="bg2"/>
              </a:solidFill>
              <a:miter lim="800000"/>
              <a:headEnd/>
              <a:tailEnd/>
            </a:ln>
          </p:spPr>
          <p:txBody>
            <a:bodyPr vert="eaVert" wrap="none" anchor="ctr"/>
            <a:lstStyle/>
            <a:p>
              <a:pPr>
                <a:spcBef>
                  <a:spcPct val="50000"/>
                </a:spcBef>
                <a:buFontTx/>
                <a:buChar char="•"/>
              </a:pPr>
              <a:endParaRPr lang="en-US">
                <a:solidFill>
                  <a:prstClr val="black"/>
                </a:solidFill>
              </a:endParaRPr>
            </a:p>
          </p:txBody>
        </p:sp>
      </p:grpSp>
      <p:grpSp>
        <p:nvGrpSpPr>
          <p:cNvPr id="4" name="Group 54"/>
          <p:cNvGrpSpPr/>
          <p:nvPr/>
        </p:nvGrpSpPr>
        <p:grpSpPr>
          <a:xfrm>
            <a:off x="6154739" y="1759697"/>
            <a:ext cx="2079625" cy="1697038"/>
            <a:chOff x="6154738" y="2203450"/>
            <a:chExt cx="2079625" cy="1697038"/>
          </a:xfrm>
        </p:grpSpPr>
        <p:sp>
          <p:nvSpPr>
            <p:cNvPr id="28682" name="AutoShape 18" descr="DOQQ"/>
            <p:cNvSpPr>
              <a:spLocks noChangeAspect="1" noChangeArrowheads="1"/>
            </p:cNvSpPr>
            <p:nvPr/>
          </p:nvSpPr>
          <p:spPr bwMode="auto">
            <a:xfrm>
              <a:off x="6170613" y="3265488"/>
              <a:ext cx="2063750" cy="635000"/>
            </a:xfrm>
            <a:prstGeom prst="diamond">
              <a:avLst/>
            </a:prstGeom>
            <a:blipFill dpi="0" rotWithShape="0">
              <a:blip r:embed="rId3" cstate="print"/>
              <a:srcRect/>
              <a:stretch>
                <a:fillRect/>
              </a:stretch>
            </a:blipFill>
            <a:ln w="15875">
              <a:solidFill>
                <a:schemeClr val="bg2"/>
              </a:solidFill>
              <a:miter lim="800000"/>
              <a:headEnd/>
              <a:tailEnd/>
            </a:ln>
          </p:spPr>
          <p:txBody>
            <a:bodyPr wrap="none" anchor="ctr"/>
            <a:lstStyle/>
            <a:p>
              <a:pPr>
                <a:spcBef>
                  <a:spcPct val="50000"/>
                </a:spcBef>
                <a:buFontTx/>
                <a:buChar char="•"/>
              </a:pPr>
              <a:endParaRPr lang="en-US">
                <a:solidFill>
                  <a:prstClr val="black"/>
                </a:solidFill>
              </a:endParaRPr>
            </a:p>
          </p:txBody>
        </p:sp>
        <p:sp>
          <p:nvSpPr>
            <p:cNvPr id="28683" name="AutoShape 19" descr="HILSHD"/>
            <p:cNvSpPr>
              <a:spLocks noChangeAspect="1" noChangeArrowheads="1"/>
            </p:cNvSpPr>
            <p:nvPr/>
          </p:nvSpPr>
          <p:spPr bwMode="auto">
            <a:xfrm>
              <a:off x="6170613" y="3036888"/>
              <a:ext cx="2063750" cy="631825"/>
            </a:xfrm>
            <a:prstGeom prst="diamond">
              <a:avLst/>
            </a:prstGeom>
            <a:blipFill dpi="0" rotWithShape="0">
              <a:blip r:embed="rId4" cstate="print"/>
              <a:srcRect/>
              <a:stretch>
                <a:fillRect/>
              </a:stretch>
            </a:blipFill>
            <a:ln w="15875">
              <a:solidFill>
                <a:schemeClr val="bg2"/>
              </a:solidFill>
              <a:miter lim="800000"/>
              <a:headEnd/>
              <a:tailEnd/>
            </a:ln>
          </p:spPr>
          <p:txBody>
            <a:bodyPr wrap="none" anchor="ctr"/>
            <a:lstStyle/>
            <a:p>
              <a:pPr>
                <a:spcBef>
                  <a:spcPct val="50000"/>
                </a:spcBef>
                <a:buFontTx/>
                <a:buChar char="•"/>
              </a:pPr>
              <a:endParaRPr lang="en-US">
                <a:solidFill>
                  <a:prstClr val="black"/>
                </a:solidFill>
              </a:endParaRPr>
            </a:p>
          </p:txBody>
        </p:sp>
        <p:sp>
          <p:nvSpPr>
            <p:cNvPr id="28684" name="AutoShape 20" descr="ADM"/>
            <p:cNvSpPr>
              <a:spLocks noChangeAspect="1" noChangeArrowheads="1"/>
            </p:cNvSpPr>
            <p:nvPr/>
          </p:nvSpPr>
          <p:spPr bwMode="auto">
            <a:xfrm>
              <a:off x="6154738" y="2740025"/>
              <a:ext cx="2065337" cy="631825"/>
            </a:xfrm>
            <a:prstGeom prst="diamond">
              <a:avLst/>
            </a:prstGeom>
            <a:blipFill dpi="0" rotWithShape="0">
              <a:blip r:embed="rId5" cstate="print"/>
              <a:srcRect/>
              <a:stretch>
                <a:fillRect/>
              </a:stretch>
            </a:blipFill>
            <a:ln w="15875">
              <a:solidFill>
                <a:schemeClr val="bg2"/>
              </a:solidFill>
              <a:miter lim="800000"/>
              <a:headEnd/>
              <a:tailEnd/>
            </a:ln>
          </p:spPr>
          <p:txBody>
            <a:bodyPr wrap="none" anchor="ctr"/>
            <a:lstStyle/>
            <a:p>
              <a:pPr>
                <a:spcBef>
                  <a:spcPct val="50000"/>
                </a:spcBef>
                <a:buFontTx/>
                <a:buChar char="•"/>
              </a:pPr>
              <a:endParaRPr lang="en-US">
                <a:solidFill>
                  <a:prstClr val="black"/>
                </a:solidFill>
              </a:endParaRPr>
            </a:p>
          </p:txBody>
        </p:sp>
        <p:sp>
          <p:nvSpPr>
            <p:cNvPr id="28685" name="AutoShape 21" descr="STM"/>
            <p:cNvSpPr>
              <a:spLocks noChangeAspect="1" noChangeArrowheads="1"/>
            </p:cNvSpPr>
            <p:nvPr/>
          </p:nvSpPr>
          <p:spPr bwMode="auto">
            <a:xfrm>
              <a:off x="6154738" y="2519363"/>
              <a:ext cx="2065337" cy="633412"/>
            </a:xfrm>
            <a:prstGeom prst="diamond">
              <a:avLst/>
            </a:prstGeom>
            <a:blipFill dpi="0" rotWithShape="0">
              <a:blip r:embed="rId6" cstate="print"/>
              <a:srcRect/>
              <a:stretch>
                <a:fillRect/>
              </a:stretch>
            </a:blipFill>
            <a:ln w="15875">
              <a:solidFill>
                <a:schemeClr val="bg2"/>
              </a:solidFill>
              <a:miter lim="800000"/>
              <a:headEnd/>
              <a:tailEnd/>
            </a:ln>
          </p:spPr>
          <p:txBody>
            <a:bodyPr wrap="none" anchor="ctr"/>
            <a:lstStyle/>
            <a:p>
              <a:pPr>
                <a:spcBef>
                  <a:spcPct val="50000"/>
                </a:spcBef>
                <a:buFontTx/>
                <a:buChar char="•"/>
              </a:pPr>
              <a:endParaRPr lang="en-US">
                <a:solidFill>
                  <a:prstClr val="black"/>
                </a:solidFill>
              </a:endParaRPr>
            </a:p>
          </p:txBody>
        </p:sp>
        <p:sp>
          <p:nvSpPr>
            <p:cNvPr id="28686" name="AutoShape 22" descr="STREETS"/>
            <p:cNvSpPr>
              <a:spLocks noChangeAspect="1" noChangeArrowheads="1"/>
            </p:cNvSpPr>
            <p:nvPr/>
          </p:nvSpPr>
          <p:spPr bwMode="auto">
            <a:xfrm>
              <a:off x="6154738" y="2203450"/>
              <a:ext cx="2065337" cy="631825"/>
            </a:xfrm>
            <a:prstGeom prst="diamond">
              <a:avLst/>
            </a:prstGeom>
            <a:blipFill dpi="0" rotWithShape="0">
              <a:blip r:embed="rId7" cstate="print"/>
              <a:srcRect/>
              <a:stretch>
                <a:fillRect/>
              </a:stretch>
            </a:blipFill>
            <a:ln w="15875">
              <a:solidFill>
                <a:schemeClr val="bg2"/>
              </a:solidFill>
              <a:miter lim="800000"/>
              <a:headEnd/>
              <a:tailEnd/>
            </a:ln>
          </p:spPr>
          <p:txBody>
            <a:bodyPr wrap="none" anchor="ctr"/>
            <a:lstStyle/>
            <a:p>
              <a:pPr>
                <a:spcBef>
                  <a:spcPct val="50000"/>
                </a:spcBef>
                <a:buFontTx/>
                <a:buChar char="•"/>
              </a:pPr>
              <a:endParaRPr lang="en-US">
                <a:solidFill>
                  <a:prstClr val="black"/>
                </a:solidFill>
              </a:endParaRPr>
            </a:p>
          </p:txBody>
        </p:sp>
      </p:grpSp>
      <p:grpSp>
        <p:nvGrpSpPr>
          <p:cNvPr id="5" name="Group 3"/>
          <p:cNvGrpSpPr/>
          <p:nvPr/>
        </p:nvGrpSpPr>
        <p:grpSpPr>
          <a:xfrm>
            <a:off x="0" y="3745586"/>
            <a:ext cx="4436996" cy="1014674"/>
            <a:chOff x="67769" y="5681961"/>
            <a:chExt cx="3945536" cy="1014674"/>
          </a:xfrm>
        </p:grpSpPr>
        <p:sp>
          <p:nvSpPr>
            <p:cNvPr id="28697" name="Rectangle 29"/>
            <p:cNvSpPr>
              <a:spLocks noChangeArrowheads="1"/>
            </p:cNvSpPr>
            <p:nvPr/>
          </p:nvSpPr>
          <p:spPr bwMode="auto">
            <a:xfrm>
              <a:off x="1180499" y="5681961"/>
              <a:ext cx="1623926" cy="390525"/>
            </a:xfrm>
            <a:prstGeom prst="rect">
              <a:avLst/>
            </a:prstGeom>
            <a:solidFill>
              <a:srgbClr val="800000"/>
            </a:solidFill>
            <a:ln w="19050">
              <a:solidFill>
                <a:schemeClr val="tx1"/>
              </a:solidFill>
              <a:miter lim="800000"/>
              <a:headEnd/>
              <a:tailEnd/>
            </a:ln>
          </p:spPr>
          <p:txBody>
            <a:bodyPr wrap="none" anchor="ctr"/>
            <a:lstStyle/>
            <a:p>
              <a:pPr algn="ctr" eaLnBrk="0" hangingPunct="0">
                <a:buClr>
                  <a:srgbClr val="C20000"/>
                </a:buClr>
              </a:pPr>
              <a:r>
                <a:rPr lang="en-US" sz="1600" b="1" dirty="0" smtClean="0">
                  <a:solidFill>
                    <a:prstClr val="white"/>
                  </a:solidFill>
                </a:rPr>
                <a:t>Required by GPS</a:t>
              </a:r>
              <a:endParaRPr lang="en-US" sz="1600" b="1" dirty="0">
                <a:solidFill>
                  <a:prstClr val="white"/>
                </a:solidFill>
              </a:endParaRPr>
            </a:p>
          </p:txBody>
        </p:sp>
        <p:sp>
          <p:nvSpPr>
            <p:cNvPr id="28698" name="Rectangle 30"/>
            <p:cNvSpPr>
              <a:spLocks noChangeArrowheads="1"/>
            </p:cNvSpPr>
            <p:nvPr/>
          </p:nvSpPr>
          <p:spPr bwMode="auto">
            <a:xfrm>
              <a:off x="67769" y="6062961"/>
              <a:ext cx="1721421" cy="633674"/>
            </a:xfrm>
            <a:prstGeom prst="rect">
              <a:avLst/>
            </a:prstGeom>
            <a:solidFill>
              <a:srgbClr val="800000"/>
            </a:solidFill>
            <a:ln w="19050">
              <a:solidFill>
                <a:schemeClr val="tx1"/>
              </a:solidFill>
              <a:miter lim="800000"/>
              <a:headEnd/>
              <a:tailEnd/>
            </a:ln>
          </p:spPr>
          <p:txBody>
            <a:bodyPr wrap="none" anchor="ctr"/>
            <a:lstStyle/>
            <a:p>
              <a:pPr algn="ctr" eaLnBrk="0" hangingPunct="0">
                <a:buClr>
                  <a:srgbClr val="C20000"/>
                </a:buClr>
              </a:pPr>
              <a:r>
                <a:rPr lang="en-US" sz="1600" b="1" dirty="0" smtClean="0">
                  <a:solidFill>
                    <a:prstClr val="white"/>
                  </a:solidFill>
                </a:rPr>
                <a:t>No deformation </a:t>
              </a:r>
            </a:p>
            <a:p>
              <a:pPr algn="ctr" eaLnBrk="0" hangingPunct="0">
                <a:buClr>
                  <a:srgbClr val="C20000"/>
                </a:buClr>
              </a:pPr>
              <a:r>
                <a:rPr lang="en-US" sz="1600" b="1" dirty="0" smtClean="0">
                  <a:solidFill>
                    <a:prstClr val="white"/>
                  </a:solidFill>
                </a:rPr>
                <a:t>model</a:t>
              </a:r>
              <a:endParaRPr lang="en-US" sz="1600" b="1" dirty="0">
                <a:solidFill>
                  <a:prstClr val="white"/>
                </a:solidFill>
              </a:endParaRPr>
            </a:p>
          </p:txBody>
        </p:sp>
        <p:sp>
          <p:nvSpPr>
            <p:cNvPr id="28700" name="Rectangle 32"/>
            <p:cNvSpPr>
              <a:spLocks noChangeArrowheads="1"/>
            </p:cNvSpPr>
            <p:nvPr/>
          </p:nvSpPr>
          <p:spPr bwMode="auto">
            <a:xfrm>
              <a:off x="1777232" y="6062961"/>
              <a:ext cx="2236073" cy="633674"/>
            </a:xfrm>
            <a:prstGeom prst="rect">
              <a:avLst/>
            </a:prstGeom>
            <a:solidFill>
              <a:srgbClr val="800000"/>
            </a:solidFill>
            <a:ln w="19050">
              <a:solidFill>
                <a:schemeClr val="tx1"/>
              </a:solidFill>
              <a:miter lim="800000"/>
              <a:headEnd/>
              <a:tailEnd/>
            </a:ln>
          </p:spPr>
          <p:txBody>
            <a:bodyPr wrap="none" anchor="ctr"/>
            <a:lstStyle/>
            <a:p>
              <a:pPr algn="ctr" eaLnBrk="0" hangingPunct="0">
                <a:buClr>
                  <a:srgbClr val="C20000"/>
                </a:buClr>
              </a:pPr>
              <a:r>
                <a:rPr lang="en-US" sz="1600" b="1" dirty="0" err="1" smtClean="0">
                  <a:solidFill>
                    <a:prstClr val="white"/>
                  </a:solidFill>
                </a:rPr>
                <a:t>Datums</a:t>
              </a:r>
              <a:r>
                <a:rPr lang="en-US" sz="1600" b="1" dirty="0" smtClean="0">
                  <a:solidFill>
                    <a:prstClr val="white"/>
                  </a:solidFill>
                </a:rPr>
                <a:t> and epoch dates </a:t>
              </a:r>
            </a:p>
            <a:p>
              <a:pPr algn="ctr" eaLnBrk="0" hangingPunct="0">
                <a:buClr>
                  <a:srgbClr val="C20000"/>
                </a:buClr>
              </a:pPr>
              <a:r>
                <a:rPr lang="en-US" sz="1600" b="1" dirty="0" smtClean="0">
                  <a:solidFill>
                    <a:prstClr val="white"/>
                  </a:solidFill>
                </a:rPr>
                <a:t>change frequently</a:t>
              </a:r>
              <a:endParaRPr lang="en-US" sz="1600" b="1" dirty="0">
                <a:solidFill>
                  <a:prstClr val="white"/>
                </a:solidFill>
              </a:endParaRPr>
            </a:p>
          </p:txBody>
        </p:sp>
      </p:grpSp>
      <p:sp>
        <p:nvSpPr>
          <p:cNvPr id="28696" name="Text Box 38"/>
          <p:cNvSpPr txBox="1">
            <a:spLocks noChangeAspect="1" noChangeArrowheads="1"/>
          </p:cNvSpPr>
          <p:nvPr/>
        </p:nvSpPr>
        <p:spPr bwMode="auto">
          <a:xfrm>
            <a:off x="4717007" y="3128396"/>
            <a:ext cx="1096962" cy="338137"/>
          </a:xfrm>
          <a:prstGeom prst="rect">
            <a:avLst/>
          </a:prstGeom>
          <a:noFill/>
          <a:ln w="9525">
            <a:noFill/>
            <a:miter lim="800000"/>
            <a:headEnd/>
            <a:tailEnd/>
          </a:ln>
        </p:spPr>
        <p:txBody>
          <a:bodyPr anchor="ctr">
            <a:spAutoFit/>
          </a:bodyPr>
          <a:lstStyle/>
          <a:p>
            <a:pPr eaLnBrk="0" hangingPunct="0"/>
            <a:r>
              <a:rPr lang="en-US" sz="1600" b="1" dirty="0" smtClean="0">
                <a:solidFill>
                  <a:prstClr val="black"/>
                </a:solidFill>
              </a:rPr>
              <a:t>NDM</a:t>
            </a:r>
            <a:endParaRPr lang="en-US" sz="1600" b="1" dirty="0">
              <a:solidFill>
                <a:prstClr val="black"/>
              </a:solidFill>
            </a:endParaRPr>
          </a:p>
        </p:txBody>
      </p:sp>
      <p:sp>
        <p:nvSpPr>
          <p:cNvPr id="37" name="Text Box 38"/>
          <p:cNvSpPr txBox="1">
            <a:spLocks noChangeAspect="1" noChangeArrowheads="1"/>
          </p:cNvSpPr>
          <p:nvPr/>
        </p:nvSpPr>
        <p:spPr bwMode="auto">
          <a:xfrm>
            <a:off x="3264430" y="3153121"/>
            <a:ext cx="1096962" cy="338137"/>
          </a:xfrm>
          <a:prstGeom prst="rect">
            <a:avLst/>
          </a:prstGeom>
          <a:noFill/>
          <a:ln w="9525">
            <a:noFill/>
            <a:miter lim="800000"/>
            <a:headEnd/>
            <a:tailEnd/>
          </a:ln>
        </p:spPr>
        <p:txBody>
          <a:bodyPr anchor="ctr">
            <a:spAutoFit/>
          </a:bodyPr>
          <a:lstStyle/>
          <a:p>
            <a:pPr eaLnBrk="0" hangingPunct="0"/>
            <a:r>
              <a:rPr lang="en-US" sz="1600" b="1" dirty="0" smtClean="0">
                <a:solidFill>
                  <a:prstClr val="black"/>
                </a:solidFill>
              </a:rPr>
              <a:t>ITRF2014 </a:t>
            </a:r>
            <a:endParaRPr lang="en-US" sz="1600" b="1" dirty="0">
              <a:solidFill>
                <a:prstClr val="black"/>
              </a:solidFill>
            </a:endParaRPr>
          </a:p>
        </p:txBody>
      </p:sp>
      <p:grpSp>
        <p:nvGrpSpPr>
          <p:cNvPr id="6" name="Group 4"/>
          <p:cNvGrpSpPr/>
          <p:nvPr/>
        </p:nvGrpSpPr>
        <p:grpSpPr>
          <a:xfrm>
            <a:off x="5016500" y="3853165"/>
            <a:ext cx="4127500" cy="771525"/>
            <a:chOff x="5013907" y="5681961"/>
            <a:chExt cx="4127500" cy="771525"/>
          </a:xfrm>
        </p:grpSpPr>
        <p:sp>
          <p:nvSpPr>
            <p:cNvPr id="80" name="Rectangle 31"/>
            <p:cNvSpPr>
              <a:spLocks noChangeArrowheads="1"/>
            </p:cNvSpPr>
            <p:nvPr/>
          </p:nvSpPr>
          <p:spPr bwMode="auto">
            <a:xfrm>
              <a:off x="5953707" y="5681961"/>
              <a:ext cx="1908175" cy="381000"/>
            </a:xfrm>
            <a:prstGeom prst="rect">
              <a:avLst/>
            </a:prstGeom>
            <a:solidFill>
              <a:srgbClr val="800000"/>
            </a:solidFill>
            <a:ln w="19050">
              <a:solidFill>
                <a:schemeClr val="tx1"/>
              </a:solidFill>
              <a:miter lim="800000"/>
              <a:headEnd/>
              <a:tailEnd/>
            </a:ln>
          </p:spPr>
          <p:txBody>
            <a:bodyPr wrap="none" anchor="ctr"/>
            <a:lstStyle/>
            <a:p>
              <a:pPr algn="ctr" eaLnBrk="0" hangingPunct="0">
                <a:buClr>
                  <a:srgbClr val="C20000"/>
                </a:buClr>
              </a:pPr>
              <a:r>
                <a:rPr lang="en-US" sz="1600" b="1" dirty="0" smtClean="0">
                  <a:solidFill>
                    <a:prstClr val="white"/>
                  </a:solidFill>
                </a:rPr>
                <a:t>Nepal2016</a:t>
              </a:r>
              <a:endParaRPr lang="en-US" sz="1600" b="1" dirty="0">
                <a:solidFill>
                  <a:prstClr val="white"/>
                </a:solidFill>
              </a:endParaRPr>
            </a:p>
          </p:txBody>
        </p:sp>
        <p:sp>
          <p:nvSpPr>
            <p:cNvPr id="81" name="Rectangle 32"/>
            <p:cNvSpPr>
              <a:spLocks noChangeArrowheads="1"/>
            </p:cNvSpPr>
            <p:nvPr/>
          </p:nvSpPr>
          <p:spPr bwMode="auto">
            <a:xfrm>
              <a:off x="5013907" y="6062961"/>
              <a:ext cx="1800225" cy="381000"/>
            </a:xfrm>
            <a:prstGeom prst="rect">
              <a:avLst/>
            </a:prstGeom>
            <a:solidFill>
              <a:srgbClr val="800000"/>
            </a:solidFill>
            <a:ln w="19050">
              <a:solidFill>
                <a:schemeClr val="tx1"/>
              </a:solidFill>
              <a:miter lim="800000"/>
              <a:headEnd/>
              <a:tailEnd/>
            </a:ln>
          </p:spPr>
          <p:txBody>
            <a:bodyPr wrap="none" anchor="ctr"/>
            <a:lstStyle/>
            <a:p>
              <a:pPr algn="ctr" eaLnBrk="0" hangingPunct="0">
                <a:buClr>
                  <a:srgbClr val="C20000"/>
                </a:buClr>
              </a:pPr>
              <a:r>
                <a:rPr lang="en-US" sz="1600" b="1" dirty="0" smtClean="0">
                  <a:solidFill>
                    <a:prstClr val="white"/>
                  </a:solidFill>
                </a:rPr>
                <a:t>Stable </a:t>
              </a:r>
              <a:r>
                <a:rPr lang="en-US" sz="1600" b="1" dirty="0" err="1" smtClean="0">
                  <a:solidFill>
                    <a:prstClr val="white"/>
                  </a:solidFill>
                </a:rPr>
                <a:t>coords</a:t>
              </a:r>
              <a:endParaRPr lang="en-US" sz="1600" b="1" dirty="0">
                <a:solidFill>
                  <a:prstClr val="white"/>
                </a:solidFill>
              </a:endParaRPr>
            </a:p>
          </p:txBody>
        </p:sp>
        <p:sp>
          <p:nvSpPr>
            <p:cNvPr id="82" name="Rectangle 33"/>
            <p:cNvSpPr>
              <a:spLocks noChangeArrowheads="1"/>
            </p:cNvSpPr>
            <p:nvPr/>
          </p:nvSpPr>
          <p:spPr bwMode="auto">
            <a:xfrm>
              <a:off x="6779207" y="6072486"/>
              <a:ext cx="2362200" cy="381000"/>
            </a:xfrm>
            <a:prstGeom prst="rect">
              <a:avLst/>
            </a:prstGeom>
            <a:solidFill>
              <a:srgbClr val="800000"/>
            </a:solidFill>
            <a:ln w="19050">
              <a:solidFill>
                <a:schemeClr val="tx1"/>
              </a:solidFill>
              <a:miter lim="800000"/>
              <a:headEnd/>
              <a:tailEnd/>
            </a:ln>
          </p:spPr>
          <p:txBody>
            <a:bodyPr wrap="none" anchor="ctr"/>
            <a:lstStyle/>
            <a:p>
              <a:pPr algn="ctr" eaLnBrk="0" hangingPunct="0">
                <a:buClr>
                  <a:srgbClr val="C20000"/>
                </a:buClr>
              </a:pPr>
              <a:r>
                <a:rPr lang="en-US" sz="1600" b="1" dirty="0" smtClean="0">
                  <a:solidFill>
                    <a:prstClr val="white"/>
                  </a:solidFill>
                </a:rPr>
                <a:t>deformation model</a:t>
              </a:r>
              <a:endParaRPr lang="en-US" sz="1600" b="1" dirty="0">
                <a:solidFill>
                  <a:prstClr val="white"/>
                </a:solidFill>
              </a:endParaRPr>
            </a:p>
          </p:txBody>
        </p:sp>
      </p:grpSp>
      <p:grpSp>
        <p:nvGrpSpPr>
          <p:cNvPr id="7" name="Group 10"/>
          <p:cNvGrpSpPr/>
          <p:nvPr/>
        </p:nvGrpSpPr>
        <p:grpSpPr>
          <a:xfrm>
            <a:off x="1" y="184344"/>
            <a:ext cx="3148965" cy="3351360"/>
            <a:chOff x="48194" y="474725"/>
            <a:chExt cx="3148965" cy="3351360"/>
          </a:xfrm>
        </p:grpSpPr>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194" y="474725"/>
              <a:ext cx="314896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9" name="Group 9"/>
            <p:cNvGrpSpPr/>
            <p:nvPr/>
          </p:nvGrpSpPr>
          <p:grpSpPr>
            <a:xfrm>
              <a:off x="48194" y="516323"/>
              <a:ext cx="3148965" cy="3309762"/>
              <a:chOff x="48194" y="516323"/>
              <a:chExt cx="3148965" cy="3309762"/>
            </a:xfrm>
          </p:grpSpPr>
          <p:grpSp>
            <p:nvGrpSpPr>
              <p:cNvPr id="10" name="Group 6"/>
              <p:cNvGrpSpPr/>
              <p:nvPr/>
            </p:nvGrpSpPr>
            <p:grpSpPr>
              <a:xfrm>
                <a:off x="48194" y="779525"/>
                <a:ext cx="3148965" cy="3046560"/>
                <a:chOff x="36205" y="812863"/>
                <a:chExt cx="3148965" cy="3046560"/>
              </a:xfrm>
            </p:grpSpPr>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6205" y="812863"/>
                  <a:ext cx="3148965" cy="3046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6205" y="812863"/>
                  <a:ext cx="891794" cy="338554"/>
                </a:xfrm>
                <a:prstGeom prst="rect">
                  <a:avLst/>
                </a:prstGeom>
                <a:noFill/>
              </p:spPr>
              <p:txBody>
                <a:bodyPr wrap="square" rtlCol="0">
                  <a:spAutoFit/>
                </a:bodyPr>
                <a:lstStyle/>
                <a:p>
                  <a:r>
                    <a:rPr lang="en-NZ" sz="800" dirty="0" smtClean="0">
                      <a:solidFill>
                        <a:prstClr val="black"/>
                      </a:solidFill>
                    </a:rPr>
                    <a:t>Satellite Laser Ranging</a:t>
                  </a:r>
                  <a:endParaRPr lang="en-NZ" sz="800" dirty="0">
                    <a:solidFill>
                      <a:prstClr val="black"/>
                    </a:solidFill>
                  </a:endParaRPr>
                </a:p>
              </p:txBody>
            </p:sp>
            <p:sp>
              <p:nvSpPr>
                <p:cNvPr id="48" name="TextBox 47"/>
                <p:cNvSpPr txBox="1"/>
                <p:nvPr/>
              </p:nvSpPr>
              <p:spPr>
                <a:xfrm>
                  <a:off x="1955221" y="824437"/>
                  <a:ext cx="1221490" cy="338554"/>
                </a:xfrm>
                <a:prstGeom prst="rect">
                  <a:avLst/>
                </a:prstGeom>
                <a:noFill/>
              </p:spPr>
              <p:txBody>
                <a:bodyPr wrap="square" rtlCol="0">
                  <a:spAutoFit/>
                </a:bodyPr>
                <a:lstStyle/>
                <a:p>
                  <a:r>
                    <a:rPr lang="en-NZ" sz="800" dirty="0" smtClean="0">
                      <a:solidFill>
                        <a:prstClr val="black"/>
                      </a:solidFill>
                    </a:rPr>
                    <a:t>Very Long Baseline Interferometry</a:t>
                  </a:r>
                  <a:endParaRPr lang="en-NZ" sz="800" dirty="0">
                    <a:solidFill>
                      <a:prstClr val="black"/>
                    </a:solidFill>
                  </a:endParaRPr>
                </a:p>
              </p:txBody>
            </p:sp>
            <p:sp>
              <p:nvSpPr>
                <p:cNvPr id="49" name="TextBox 48"/>
                <p:cNvSpPr txBox="1"/>
                <p:nvPr/>
              </p:nvSpPr>
              <p:spPr>
                <a:xfrm>
                  <a:off x="48194" y="3494088"/>
                  <a:ext cx="891794" cy="338554"/>
                </a:xfrm>
                <a:prstGeom prst="rect">
                  <a:avLst/>
                </a:prstGeom>
                <a:noFill/>
              </p:spPr>
              <p:txBody>
                <a:bodyPr wrap="square" rtlCol="0">
                  <a:spAutoFit/>
                </a:bodyPr>
                <a:lstStyle/>
                <a:p>
                  <a:r>
                    <a:rPr lang="en-NZ" sz="800" dirty="0" smtClean="0">
                      <a:solidFill>
                        <a:prstClr val="black"/>
                      </a:solidFill>
                    </a:rPr>
                    <a:t>DORIS: Doppler</a:t>
                  </a:r>
                  <a:endParaRPr lang="en-NZ" sz="800" dirty="0">
                    <a:solidFill>
                      <a:prstClr val="black"/>
                    </a:solidFill>
                  </a:endParaRPr>
                </a:p>
              </p:txBody>
            </p:sp>
            <p:sp>
              <p:nvSpPr>
                <p:cNvPr id="50" name="TextBox 49"/>
                <p:cNvSpPr txBox="1"/>
                <p:nvPr/>
              </p:nvSpPr>
              <p:spPr>
                <a:xfrm>
                  <a:off x="2264312" y="3601086"/>
                  <a:ext cx="891794" cy="215444"/>
                </a:xfrm>
                <a:prstGeom prst="rect">
                  <a:avLst/>
                </a:prstGeom>
                <a:noFill/>
              </p:spPr>
              <p:txBody>
                <a:bodyPr wrap="square" rtlCol="0">
                  <a:spAutoFit/>
                </a:bodyPr>
                <a:lstStyle/>
                <a:p>
                  <a:r>
                    <a:rPr lang="en-NZ" sz="800" dirty="0" smtClean="0">
                      <a:solidFill>
                        <a:prstClr val="black"/>
                      </a:solidFill>
                    </a:rPr>
                    <a:t>GNSS (GPS)</a:t>
                  </a:r>
                  <a:endParaRPr lang="en-NZ" sz="800" dirty="0">
                    <a:solidFill>
                      <a:prstClr val="black"/>
                    </a:solidFill>
                  </a:endParaRPr>
                </a:p>
              </p:txBody>
            </p:sp>
          </p:grpSp>
          <p:sp>
            <p:nvSpPr>
              <p:cNvPr id="8" name="TextBox 7"/>
              <p:cNvSpPr txBox="1"/>
              <p:nvPr/>
            </p:nvSpPr>
            <p:spPr>
              <a:xfrm>
                <a:off x="92273" y="516323"/>
                <a:ext cx="3075822" cy="338554"/>
              </a:xfrm>
              <a:prstGeom prst="rect">
                <a:avLst/>
              </a:prstGeom>
              <a:noFill/>
            </p:spPr>
            <p:txBody>
              <a:bodyPr wrap="square" rtlCol="0">
                <a:spAutoFit/>
              </a:bodyPr>
              <a:lstStyle/>
              <a:p>
                <a:r>
                  <a:rPr lang="en-NZ" sz="1600" dirty="0" smtClean="0">
                    <a:solidFill>
                      <a:prstClr val="black"/>
                    </a:solidFill>
                  </a:rPr>
                  <a:t>ITRF Measurement Techniques</a:t>
                </a:r>
                <a:endParaRPr lang="en-NZ" sz="1600" dirty="0">
                  <a:solidFill>
                    <a:prstClr val="black"/>
                  </a:solidFill>
                </a:endParaRPr>
              </a:p>
            </p:txBody>
          </p:sp>
        </p:grpSp>
      </p:grpSp>
      <p:sp>
        <p:nvSpPr>
          <p:cNvPr id="28680" name="Line 8"/>
          <p:cNvSpPr>
            <a:spLocks noChangeAspect="1" noChangeShapeType="1"/>
          </p:cNvSpPr>
          <p:nvPr/>
        </p:nvSpPr>
        <p:spPr bwMode="auto">
          <a:xfrm>
            <a:off x="3161239" y="3524088"/>
            <a:ext cx="2978838" cy="0"/>
          </a:xfrm>
          <a:prstGeom prst="line">
            <a:avLst/>
          </a:prstGeom>
          <a:noFill/>
          <a:ln w="38100">
            <a:solidFill>
              <a:srgbClr val="CC0000"/>
            </a:solidFill>
            <a:round/>
            <a:headEnd/>
            <a:tailEnd type="stealth" w="med" len="med"/>
          </a:ln>
        </p:spPr>
        <p:txBody>
          <a:bodyPr wrap="none" anchor="ctr"/>
          <a:lstStyle/>
          <a:p>
            <a:endParaRPr lang="en-US">
              <a:solidFill>
                <a:prstClr val="black"/>
              </a:solidFill>
            </a:endParaRPr>
          </a:p>
        </p:txBody>
      </p:sp>
      <p:sp>
        <p:nvSpPr>
          <p:cNvPr id="53" name="Text Box 3"/>
          <p:cNvSpPr txBox="1">
            <a:spLocks noChangeArrowheads="1"/>
          </p:cNvSpPr>
          <p:nvPr/>
        </p:nvSpPr>
        <p:spPr bwMode="auto">
          <a:xfrm>
            <a:off x="0" y="5235280"/>
            <a:ext cx="9144000" cy="2062103"/>
          </a:xfrm>
          <a:prstGeom prst="rect">
            <a:avLst/>
          </a:prstGeom>
          <a:noFill/>
          <a:ln w="9525">
            <a:noFill/>
            <a:miter lim="800000"/>
            <a:headEnd/>
            <a:tailEnd/>
          </a:ln>
        </p:spPr>
        <p:txBody>
          <a:bodyPr wrap="square" anchor="ctr">
            <a:spAutoFit/>
          </a:bodyPr>
          <a:lstStyle/>
          <a:p>
            <a:pPr algn="ctr"/>
            <a:r>
              <a:rPr lang="en-US" sz="3200" dirty="0" smtClean="0">
                <a:solidFill>
                  <a:srgbClr val="000000"/>
                </a:solidFill>
              </a:rPr>
              <a:t>Nepal2016 aligned with ITRF2014</a:t>
            </a:r>
            <a:endParaRPr lang="en-US" sz="3200" dirty="0" smtClean="0">
              <a:solidFill>
                <a:srgbClr val="000000"/>
              </a:solidFill>
              <a:ea typeface="+mn-ea"/>
            </a:endParaRPr>
          </a:p>
          <a:p>
            <a:pPr algn="ctr"/>
            <a:r>
              <a:rPr lang="en-US" sz="3200" dirty="0" smtClean="0">
                <a:solidFill>
                  <a:srgbClr val="000000"/>
                </a:solidFill>
                <a:ea typeface="+mn-ea"/>
              </a:rPr>
              <a:t>Coordinates transformed to</a:t>
            </a:r>
            <a:r>
              <a:rPr lang="en-US" sz="3200" dirty="0" smtClean="0">
                <a:solidFill>
                  <a:srgbClr val="000000"/>
                </a:solidFill>
              </a:rPr>
              <a:t>1 Jan 2016 at 00:00</a:t>
            </a:r>
            <a:r>
              <a:rPr lang="en-US" sz="3200" dirty="0" smtClean="0">
                <a:solidFill>
                  <a:srgbClr val="000000"/>
                </a:solidFill>
                <a:ea typeface="+mn-ea"/>
              </a:rPr>
              <a:t> using the Nepal2016 deformation model</a:t>
            </a:r>
          </a:p>
          <a:p>
            <a:pPr algn="ctr"/>
            <a:endParaRPr lang="en-US" sz="3200" dirty="0" smtClean="0">
              <a:solidFill>
                <a:srgbClr val="000000"/>
              </a:solidFill>
              <a:ea typeface="+mn-ea"/>
            </a:endParaRPr>
          </a:p>
        </p:txBody>
      </p:sp>
      <p:pic>
        <p:nvPicPr>
          <p:cNvPr id="46" name="Picture 45"/>
          <p:cNvPicPr>
            <a:picLocks noChangeAspect="1"/>
          </p:cNvPicPr>
          <p:nvPr/>
        </p:nvPicPr>
        <p:blipFill rotWithShape="1">
          <a:blip r:embed="rId10">
            <a:extLst>
              <a:ext uri="{28A0092B-C50C-407E-A947-70E740481C1C}">
                <a14:useLocalDpi xmlns:a14="http://schemas.microsoft.com/office/drawing/2010/main" xmlns="" val="0"/>
              </a:ext>
            </a:extLst>
          </a:blip>
          <a:srcRect l="13851" t="5249" r="5465" b="18472"/>
          <a:stretch/>
        </p:blipFill>
        <p:spPr>
          <a:xfrm>
            <a:off x="3161239" y="0"/>
            <a:ext cx="3542215" cy="234414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US" smtClean="0"/>
          </a:p>
        </p:txBody>
      </p:sp>
      <p:pic>
        <p:nvPicPr>
          <p:cNvPr id="47107" name="Picture 3" descr="snay5"/>
          <p:cNvPicPr>
            <a:picLocks noChangeAspect="1" noChangeArrowheads="1"/>
          </p:cNvPicPr>
          <p:nvPr/>
        </p:nvPicPr>
        <p:blipFill>
          <a:blip r:embed="rId3" cstate="print"/>
          <a:srcRect/>
          <a:stretch>
            <a:fillRect/>
          </a:stretch>
        </p:blipFill>
        <p:spPr bwMode="auto">
          <a:xfrm>
            <a:off x="0" y="11129"/>
            <a:ext cx="9144000" cy="6834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1371600" y="1143000"/>
            <a:ext cx="4191000" cy="4419600"/>
            <a:chOff x="1371600" y="1143000"/>
            <a:chExt cx="4191000" cy="4419600"/>
          </a:xfrm>
        </p:grpSpPr>
        <p:cxnSp>
          <p:nvCxnSpPr>
            <p:cNvPr id="43046" name="Straight Connector 4"/>
            <p:cNvCxnSpPr>
              <a:cxnSpLocks noChangeShapeType="1"/>
            </p:cNvCxnSpPr>
            <p:nvPr/>
          </p:nvCxnSpPr>
          <p:spPr bwMode="auto">
            <a:xfrm>
              <a:off x="1371600" y="1143000"/>
              <a:ext cx="0" cy="4419600"/>
            </a:xfrm>
            <a:prstGeom prst="line">
              <a:avLst/>
            </a:prstGeom>
            <a:noFill/>
            <a:ln w="9525" algn="ctr">
              <a:solidFill>
                <a:schemeClr val="hlink"/>
              </a:solidFill>
              <a:round/>
              <a:headEnd/>
              <a:tailEnd/>
            </a:ln>
          </p:spPr>
        </p:cxnSp>
        <p:cxnSp>
          <p:nvCxnSpPr>
            <p:cNvPr id="43047" name="Straight Connector 5"/>
            <p:cNvCxnSpPr>
              <a:cxnSpLocks noChangeShapeType="1"/>
            </p:cNvCxnSpPr>
            <p:nvPr/>
          </p:nvCxnSpPr>
          <p:spPr bwMode="auto">
            <a:xfrm>
              <a:off x="1981200" y="1143000"/>
              <a:ext cx="0" cy="4419600"/>
            </a:xfrm>
            <a:prstGeom prst="line">
              <a:avLst/>
            </a:prstGeom>
            <a:noFill/>
            <a:ln w="9525" algn="ctr">
              <a:solidFill>
                <a:schemeClr val="hlink"/>
              </a:solidFill>
              <a:round/>
              <a:headEnd/>
              <a:tailEnd/>
            </a:ln>
          </p:spPr>
        </p:cxnSp>
        <p:cxnSp>
          <p:nvCxnSpPr>
            <p:cNvPr id="43048" name="Straight Connector 7"/>
            <p:cNvCxnSpPr>
              <a:cxnSpLocks noChangeShapeType="1"/>
            </p:cNvCxnSpPr>
            <p:nvPr/>
          </p:nvCxnSpPr>
          <p:spPr bwMode="auto">
            <a:xfrm>
              <a:off x="1371600" y="1143000"/>
              <a:ext cx="609600" cy="0"/>
            </a:xfrm>
            <a:prstGeom prst="line">
              <a:avLst/>
            </a:prstGeom>
            <a:noFill/>
            <a:ln w="9525" algn="ctr">
              <a:solidFill>
                <a:schemeClr val="hlink"/>
              </a:solidFill>
              <a:round/>
              <a:headEnd/>
              <a:tailEnd/>
            </a:ln>
          </p:spPr>
        </p:cxnSp>
        <p:grpSp>
          <p:nvGrpSpPr>
            <p:cNvPr id="3" name="Group 10"/>
            <p:cNvGrpSpPr>
              <a:grpSpLocks/>
            </p:cNvGrpSpPr>
            <p:nvPr/>
          </p:nvGrpSpPr>
          <p:grpSpPr bwMode="auto">
            <a:xfrm>
              <a:off x="1981200" y="1143000"/>
              <a:ext cx="609600" cy="4419600"/>
              <a:chOff x="1981200" y="1143000"/>
              <a:chExt cx="609600" cy="4419600"/>
            </a:xfrm>
          </p:grpSpPr>
          <p:cxnSp>
            <p:nvCxnSpPr>
              <p:cNvPr id="43065" name="Straight Connector 8"/>
              <p:cNvCxnSpPr>
                <a:cxnSpLocks noChangeShapeType="1"/>
              </p:cNvCxnSpPr>
              <p:nvPr/>
            </p:nvCxnSpPr>
            <p:spPr bwMode="auto">
              <a:xfrm>
                <a:off x="1981200" y="1143000"/>
                <a:ext cx="609600" cy="0"/>
              </a:xfrm>
              <a:prstGeom prst="line">
                <a:avLst/>
              </a:prstGeom>
              <a:noFill/>
              <a:ln w="9525" algn="ctr">
                <a:solidFill>
                  <a:schemeClr val="hlink"/>
                </a:solidFill>
                <a:round/>
                <a:headEnd/>
                <a:tailEnd/>
              </a:ln>
            </p:spPr>
          </p:cxnSp>
          <p:cxnSp>
            <p:nvCxnSpPr>
              <p:cNvPr id="43066" name="Straight Connector 9"/>
              <p:cNvCxnSpPr>
                <a:cxnSpLocks noChangeShapeType="1"/>
              </p:cNvCxnSpPr>
              <p:nvPr/>
            </p:nvCxnSpPr>
            <p:spPr bwMode="auto">
              <a:xfrm>
                <a:off x="2590800" y="1143000"/>
                <a:ext cx="0" cy="4419600"/>
              </a:xfrm>
              <a:prstGeom prst="line">
                <a:avLst/>
              </a:prstGeom>
              <a:noFill/>
              <a:ln w="9525" algn="ctr">
                <a:solidFill>
                  <a:schemeClr val="hlink"/>
                </a:solidFill>
                <a:round/>
                <a:headEnd/>
                <a:tailEnd/>
              </a:ln>
            </p:spPr>
          </p:cxnSp>
        </p:grpSp>
        <p:grpSp>
          <p:nvGrpSpPr>
            <p:cNvPr id="4" name="Group 11"/>
            <p:cNvGrpSpPr>
              <a:grpSpLocks/>
            </p:cNvGrpSpPr>
            <p:nvPr/>
          </p:nvGrpSpPr>
          <p:grpSpPr bwMode="auto">
            <a:xfrm>
              <a:off x="2590800" y="1143000"/>
              <a:ext cx="609600" cy="4419600"/>
              <a:chOff x="1981200" y="1143000"/>
              <a:chExt cx="609600" cy="4419600"/>
            </a:xfrm>
          </p:grpSpPr>
          <p:cxnSp>
            <p:nvCxnSpPr>
              <p:cNvPr id="43063" name="Straight Connector 12"/>
              <p:cNvCxnSpPr>
                <a:cxnSpLocks noChangeShapeType="1"/>
              </p:cNvCxnSpPr>
              <p:nvPr/>
            </p:nvCxnSpPr>
            <p:spPr bwMode="auto">
              <a:xfrm>
                <a:off x="1981200" y="1143000"/>
                <a:ext cx="609600" cy="0"/>
              </a:xfrm>
              <a:prstGeom prst="line">
                <a:avLst/>
              </a:prstGeom>
              <a:noFill/>
              <a:ln w="9525" algn="ctr">
                <a:solidFill>
                  <a:schemeClr val="hlink"/>
                </a:solidFill>
                <a:round/>
                <a:headEnd/>
                <a:tailEnd/>
              </a:ln>
            </p:spPr>
          </p:cxnSp>
          <p:cxnSp>
            <p:nvCxnSpPr>
              <p:cNvPr id="43064" name="Straight Connector 13"/>
              <p:cNvCxnSpPr>
                <a:cxnSpLocks noChangeShapeType="1"/>
              </p:cNvCxnSpPr>
              <p:nvPr/>
            </p:nvCxnSpPr>
            <p:spPr bwMode="auto">
              <a:xfrm>
                <a:off x="2590800" y="1143000"/>
                <a:ext cx="0" cy="4419600"/>
              </a:xfrm>
              <a:prstGeom prst="line">
                <a:avLst/>
              </a:prstGeom>
              <a:noFill/>
              <a:ln w="9525" algn="ctr">
                <a:solidFill>
                  <a:schemeClr val="hlink"/>
                </a:solidFill>
                <a:round/>
                <a:headEnd/>
                <a:tailEnd/>
              </a:ln>
            </p:spPr>
          </p:cxnSp>
        </p:grpSp>
        <p:grpSp>
          <p:nvGrpSpPr>
            <p:cNvPr id="5" name="Group 14"/>
            <p:cNvGrpSpPr>
              <a:grpSpLocks/>
            </p:cNvGrpSpPr>
            <p:nvPr/>
          </p:nvGrpSpPr>
          <p:grpSpPr bwMode="auto">
            <a:xfrm>
              <a:off x="3124200" y="1143000"/>
              <a:ext cx="609600" cy="4419600"/>
              <a:chOff x="1981200" y="1143000"/>
              <a:chExt cx="609600" cy="4419600"/>
            </a:xfrm>
          </p:grpSpPr>
          <p:cxnSp>
            <p:nvCxnSpPr>
              <p:cNvPr id="43061" name="Straight Connector 15"/>
              <p:cNvCxnSpPr>
                <a:cxnSpLocks noChangeShapeType="1"/>
              </p:cNvCxnSpPr>
              <p:nvPr/>
            </p:nvCxnSpPr>
            <p:spPr bwMode="auto">
              <a:xfrm>
                <a:off x="1981200" y="1143000"/>
                <a:ext cx="609600" cy="0"/>
              </a:xfrm>
              <a:prstGeom prst="line">
                <a:avLst/>
              </a:prstGeom>
              <a:noFill/>
              <a:ln w="9525" algn="ctr">
                <a:solidFill>
                  <a:schemeClr val="hlink"/>
                </a:solidFill>
                <a:round/>
                <a:headEnd/>
                <a:tailEnd/>
              </a:ln>
            </p:spPr>
          </p:cxnSp>
          <p:cxnSp>
            <p:nvCxnSpPr>
              <p:cNvPr id="43062" name="Straight Connector 16"/>
              <p:cNvCxnSpPr>
                <a:cxnSpLocks noChangeShapeType="1"/>
              </p:cNvCxnSpPr>
              <p:nvPr/>
            </p:nvCxnSpPr>
            <p:spPr bwMode="auto">
              <a:xfrm>
                <a:off x="2590800" y="1143000"/>
                <a:ext cx="0" cy="4419600"/>
              </a:xfrm>
              <a:prstGeom prst="line">
                <a:avLst/>
              </a:prstGeom>
              <a:noFill/>
              <a:ln w="9525" algn="ctr">
                <a:solidFill>
                  <a:schemeClr val="hlink"/>
                </a:solidFill>
                <a:round/>
                <a:headEnd/>
                <a:tailEnd/>
              </a:ln>
            </p:spPr>
          </p:cxnSp>
        </p:grpSp>
        <p:grpSp>
          <p:nvGrpSpPr>
            <p:cNvPr id="6" name="Group 17"/>
            <p:cNvGrpSpPr>
              <a:grpSpLocks/>
            </p:cNvGrpSpPr>
            <p:nvPr/>
          </p:nvGrpSpPr>
          <p:grpSpPr bwMode="auto">
            <a:xfrm>
              <a:off x="3733800" y="1143000"/>
              <a:ext cx="609600" cy="4419600"/>
              <a:chOff x="1981200" y="1143000"/>
              <a:chExt cx="609600" cy="4419600"/>
            </a:xfrm>
          </p:grpSpPr>
          <p:cxnSp>
            <p:nvCxnSpPr>
              <p:cNvPr id="43059" name="Straight Connector 18"/>
              <p:cNvCxnSpPr>
                <a:cxnSpLocks noChangeShapeType="1"/>
              </p:cNvCxnSpPr>
              <p:nvPr/>
            </p:nvCxnSpPr>
            <p:spPr bwMode="auto">
              <a:xfrm>
                <a:off x="1981200" y="1143000"/>
                <a:ext cx="609600" cy="0"/>
              </a:xfrm>
              <a:prstGeom prst="line">
                <a:avLst/>
              </a:prstGeom>
              <a:noFill/>
              <a:ln w="9525" algn="ctr">
                <a:solidFill>
                  <a:schemeClr val="hlink"/>
                </a:solidFill>
                <a:round/>
                <a:headEnd/>
                <a:tailEnd/>
              </a:ln>
            </p:spPr>
          </p:cxnSp>
          <p:cxnSp>
            <p:nvCxnSpPr>
              <p:cNvPr id="43060" name="Straight Connector 19"/>
              <p:cNvCxnSpPr>
                <a:cxnSpLocks noChangeShapeType="1"/>
              </p:cNvCxnSpPr>
              <p:nvPr/>
            </p:nvCxnSpPr>
            <p:spPr bwMode="auto">
              <a:xfrm>
                <a:off x="2590800" y="1143000"/>
                <a:ext cx="0" cy="4419600"/>
              </a:xfrm>
              <a:prstGeom prst="line">
                <a:avLst/>
              </a:prstGeom>
              <a:noFill/>
              <a:ln w="9525" algn="ctr">
                <a:solidFill>
                  <a:schemeClr val="hlink"/>
                </a:solidFill>
                <a:round/>
                <a:headEnd/>
                <a:tailEnd/>
              </a:ln>
            </p:spPr>
          </p:cxnSp>
        </p:grpSp>
        <p:grpSp>
          <p:nvGrpSpPr>
            <p:cNvPr id="7" name="Group 20"/>
            <p:cNvGrpSpPr>
              <a:grpSpLocks/>
            </p:cNvGrpSpPr>
            <p:nvPr/>
          </p:nvGrpSpPr>
          <p:grpSpPr bwMode="auto">
            <a:xfrm>
              <a:off x="4343400" y="1143000"/>
              <a:ext cx="609600" cy="4419600"/>
              <a:chOff x="1981200" y="1143000"/>
              <a:chExt cx="609600" cy="4419600"/>
            </a:xfrm>
          </p:grpSpPr>
          <p:cxnSp>
            <p:nvCxnSpPr>
              <p:cNvPr id="43057" name="Straight Connector 21"/>
              <p:cNvCxnSpPr>
                <a:cxnSpLocks noChangeShapeType="1"/>
              </p:cNvCxnSpPr>
              <p:nvPr/>
            </p:nvCxnSpPr>
            <p:spPr bwMode="auto">
              <a:xfrm>
                <a:off x="1981200" y="1143000"/>
                <a:ext cx="609600" cy="0"/>
              </a:xfrm>
              <a:prstGeom prst="line">
                <a:avLst/>
              </a:prstGeom>
              <a:noFill/>
              <a:ln w="9525" algn="ctr">
                <a:solidFill>
                  <a:schemeClr val="hlink"/>
                </a:solidFill>
                <a:round/>
                <a:headEnd/>
                <a:tailEnd/>
              </a:ln>
            </p:spPr>
          </p:cxnSp>
          <p:cxnSp>
            <p:nvCxnSpPr>
              <p:cNvPr id="43058" name="Straight Connector 22"/>
              <p:cNvCxnSpPr>
                <a:cxnSpLocks noChangeShapeType="1"/>
              </p:cNvCxnSpPr>
              <p:nvPr/>
            </p:nvCxnSpPr>
            <p:spPr bwMode="auto">
              <a:xfrm>
                <a:off x="2590800" y="1143000"/>
                <a:ext cx="0" cy="4419600"/>
              </a:xfrm>
              <a:prstGeom prst="line">
                <a:avLst/>
              </a:prstGeom>
              <a:noFill/>
              <a:ln w="9525" algn="ctr">
                <a:solidFill>
                  <a:schemeClr val="hlink"/>
                </a:solidFill>
                <a:round/>
                <a:headEnd/>
                <a:tailEnd/>
              </a:ln>
            </p:spPr>
          </p:cxnSp>
        </p:grpSp>
        <p:grpSp>
          <p:nvGrpSpPr>
            <p:cNvPr id="8" name="Group 23"/>
            <p:cNvGrpSpPr>
              <a:grpSpLocks/>
            </p:cNvGrpSpPr>
            <p:nvPr/>
          </p:nvGrpSpPr>
          <p:grpSpPr bwMode="auto">
            <a:xfrm>
              <a:off x="4953000" y="1143000"/>
              <a:ext cx="609600" cy="4419600"/>
              <a:chOff x="1981200" y="1143000"/>
              <a:chExt cx="609600" cy="4419600"/>
            </a:xfrm>
          </p:grpSpPr>
          <p:cxnSp>
            <p:nvCxnSpPr>
              <p:cNvPr id="43055" name="Straight Connector 24"/>
              <p:cNvCxnSpPr>
                <a:cxnSpLocks noChangeShapeType="1"/>
              </p:cNvCxnSpPr>
              <p:nvPr/>
            </p:nvCxnSpPr>
            <p:spPr bwMode="auto">
              <a:xfrm>
                <a:off x="1981200" y="1143000"/>
                <a:ext cx="609600" cy="0"/>
              </a:xfrm>
              <a:prstGeom prst="line">
                <a:avLst/>
              </a:prstGeom>
              <a:noFill/>
              <a:ln w="9525" algn="ctr">
                <a:solidFill>
                  <a:schemeClr val="hlink"/>
                </a:solidFill>
                <a:round/>
                <a:headEnd/>
                <a:tailEnd/>
              </a:ln>
            </p:spPr>
          </p:cxnSp>
          <p:cxnSp>
            <p:nvCxnSpPr>
              <p:cNvPr id="43056" name="Straight Connector 25"/>
              <p:cNvCxnSpPr>
                <a:cxnSpLocks noChangeShapeType="1"/>
              </p:cNvCxnSpPr>
              <p:nvPr/>
            </p:nvCxnSpPr>
            <p:spPr bwMode="auto">
              <a:xfrm>
                <a:off x="2590800" y="1143000"/>
                <a:ext cx="0" cy="4419600"/>
              </a:xfrm>
              <a:prstGeom prst="line">
                <a:avLst/>
              </a:prstGeom>
              <a:noFill/>
              <a:ln w="9525" algn="ctr">
                <a:solidFill>
                  <a:schemeClr val="hlink"/>
                </a:solidFill>
                <a:round/>
                <a:headEnd/>
                <a:tailEnd/>
              </a:ln>
            </p:spPr>
          </p:cxnSp>
        </p:grpSp>
      </p:grpSp>
      <p:grpSp>
        <p:nvGrpSpPr>
          <p:cNvPr id="9" name="Group 33"/>
          <p:cNvGrpSpPr>
            <a:grpSpLocks/>
          </p:cNvGrpSpPr>
          <p:nvPr/>
        </p:nvGrpSpPr>
        <p:grpSpPr bwMode="auto">
          <a:xfrm rot="5400000">
            <a:off x="1333500" y="1104900"/>
            <a:ext cx="4191000" cy="4267200"/>
            <a:chOff x="1371600" y="1143000"/>
            <a:chExt cx="4191000" cy="4419600"/>
          </a:xfrm>
        </p:grpSpPr>
        <p:cxnSp>
          <p:nvCxnSpPr>
            <p:cNvPr id="43025" name="Straight Connector 34"/>
            <p:cNvCxnSpPr>
              <a:cxnSpLocks noChangeShapeType="1"/>
            </p:cNvCxnSpPr>
            <p:nvPr/>
          </p:nvCxnSpPr>
          <p:spPr bwMode="auto">
            <a:xfrm>
              <a:off x="1371600" y="1143000"/>
              <a:ext cx="0" cy="4419600"/>
            </a:xfrm>
            <a:prstGeom prst="line">
              <a:avLst/>
            </a:prstGeom>
            <a:noFill/>
            <a:ln w="9525" algn="ctr">
              <a:solidFill>
                <a:schemeClr val="hlink"/>
              </a:solidFill>
              <a:round/>
              <a:headEnd/>
              <a:tailEnd/>
            </a:ln>
          </p:spPr>
        </p:cxnSp>
        <p:cxnSp>
          <p:nvCxnSpPr>
            <p:cNvPr id="43026" name="Straight Connector 35"/>
            <p:cNvCxnSpPr>
              <a:cxnSpLocks noChangeShapeType="1"/>
            </p:cNvCxnSpPr>
            <p:nvPr/>
          </p:nvCxnSpPr>
          <p:spPr bwMode="auto">
            <a:xfrm>
              <a:off x="1981200" y="1143000"/>
              <a:ext cx="0" cy="4419600"/>
            </a:xfrm>
            <a:prstGeom prst="line">
              <a:avLst/>
            </a:prstGeom>
            <a:noFill/>
            <a:ln w="9525" algn="ctr">
              <a:solidFill>
                <a:schemeClr val="hlink"/>
              </a:solidFill>
              <a:round/>
              <a:headEnd/>
              <a:tailEnd/>
            </a:ln>
          </p:spPr>
        </p:cxnSp>
        <p:cxnSp>
          <p:nvCxnSpPr>
            <p:cNvPr id="43027" name="Straight Connector 36"/>
            <p:cNvCxnSpPr>
              <a:cxnSpLocks noChangeShapeType="1"/>
            </p:cNvCxnSpPr>
            <p:nvPr/>
          </p:nvCxnSpPr>
          <p:spPr bwMode="auto">
            <a:xfrm>
              <a:off x="1371600" y="1143000"/>
              <a:ext cx="609600" cy="0"/>
            </a:xfrm>
            <a:prstGeom prst="line">
              <a:avLst/>
            </a:prstGeom>
            <a:noFill/>
            <a:ln w="9525" algn="ctr">
              <a:solidFill>
                <a:schemeClr val="hlink"/>
              </a:solidFill>
              <a:round/>
              <a:headEnd/>
              <a:tailEnd/>
            </a:ln>
          </p:spPr>
        </p:cxnSp>
        <p:grpSp>
          <p:nvGrpSpPr>
            <p:cNvPr id="10" name="Group 10"/>
            <p:cNvGrpSpPr>
              <a:grpSpLocks/>
            </p:cNvGrpSpPr>
            <p:nvPr/>
          </p:nvGrpSpPr>
          <p:grpSpPr bwMode="auto">
            <a:xfrm>
              <a:off x="1981200" y="1143000"/>
              <a:ext cx="609600" cy="4419600"/>
              <a:chOff x="1981200" y="1143000"/>
              <a:chExt cx="609600" cy="4419600"/>
            </a:xfrm>
          </p:grpSpPr>
          <p:cxnSp>
            <p:nvCxnSpPr>
              <p:cNvPr id="43044" name="Straight Connector 8"/>
              <p:cNvCxnSpPr>
                <a:cxnSpLocks noChangeShapeType="1"/>
              </p:cNvCxnSpPr>
              <p:nvPr/>
            </p:nvCxnSpPr>
            <p:spPr bwMode="auto">
              <a:xfrm>
                <a:off x="1981200" y="1143000"/>
                <a:ext cx="609600" cy="0"/>
              </a:xfrm>
              <a:prstGeom prst="line">
                <a:avLst/>
              </a:prstGeom>
              <a:noFill/>
              <a:ln w="9525" algn="ctr">
                <a:solidFill>
                  <a:schemeClr val="hlink"/>
                </a:solidFill>
                <a:round/>
                <a:headEnd/>
                <a:tailEnd/>
              </a:ln>
            </p:spPr>
          </p:cxnSp>
          <p:cxnSp>
            <p:nvCxnSpPr>
              <p:cNvPr id="43045" name="Straight Connector 9"/>
              <p:cNvCxnSpPr>
                <a:cxnSpLocks noChangeShapeType="1"/>
              </p:cNvCxnSpPr>
              <p:nvPr/>
            </p:nvCxnSpPr>
            <p:spPr bwMode="auto">
              <a:xfrm>
                <a:off x="2590800" y="1143000"/>
                <a:ext cx="0" cy="4419600"/>
              </a:xfrm>
              <a:prstGeom prst="line">
                <a:avLst/>
              </a:prstGeom>
              <a:noFill/>
              <a:ln w="9525" algn="ctr">
                <a:solidFill>
                  <a:schemeClr val="hlink"/>
                </a:solidFill>
                <a:round/>
                <a:headEnd/>
                <a:tailEnd/>
              </a:ln>
            </p:spPr>
          </p:cxnSp>
        </p:grpSp>
        <p:grpSp>
          <p:nvGrpSpPr>
            <p:cNvPr id="11" name="Group 11"/>
            <p:cNvGrpSpPr>
              <a:grpSpLocks/>
            </p:cNvGrpSpPr>
            <p:nvPr/>
          </p:nvGrpSpPr>
          <p:grpSpPr bwMode="auto">
            <a:xfrm>
              <a:off x="2590800" y="1143000"/>
              <a:ext cx="609600" cy="4419600"/>
              <a:chOff x="1981200" y="1143000"/>
              <a:chExt cx="609600" cy="4419600"/>
            </a:xfrm>
          </p:grpSpPr>
          <p:cxnSp>
            <p:nvCxnSpPr>
              <p:cNvPr id="43042" name="Straight Connector 12"/>
              <p:cNvCxnSpPr>
                <a:cxnSpLocks noChangeShapeType="1"/>
              </p:cNvCxnSpPr>
              <p:nvPr/>
            </p:nvCxnSpPr>
            <p:spPr bwMode="auto">
              <a:xfrm>
                <a:off x="1981200" y="1143000"/>
                <a:ext cx="609600" cy="0"/>
              </a:xfrm>
              <a:prstGeom prst="line">
                <a:avLst/>
              </a:prstGeom>
              <a:noFill/>
              <a:ln w="9525" algn="ctr">
                <a:solidFill>
                  <a:schemeClr val="hlink"/>
                </a:solidFill>
                <a:round/>
                <a:headEnd/>
                <a:tailEnd/>
              </a:ln>
            </p:spPr>
          </p:cxnSp>
          <p:cxnSp>
            <p:nvCxnSpPr>
              <p:cNvPr id="43043" name="Straight Connector 52"/>
              <p:cNvCxnSpPr>
                <a:cxnSpLocks noChangeShapeType="1"/>
              </p:cNvCxnSpPr>
              <p:nvPr/>
            </p:nvCxnSpPr>
            <p:spPr bwMode="auto">
              <a:xfrm>
                <a:off x="2590800" y="1143000"/>
                <a:ext cx="0" cy="4419600"/>
              </a:xfrm>
              <a:prstGeom prst="line">
                <a:avLst/>
              </a:prstGeom>
              <a:noFill/>
              <a:ln w="9525" algn="ctr">
                <a:solidFill>
                  <a:schemeClr val="hlink"/>
                </a:solidFill>
                <a:round/>
                <a:headEnd/>
                <a:tailEnd/>
              </a:ln>
            </p:spPr>
          </p:cxnSp>
        </p:grpSp>
        <p:grpSp>
          <p:nvGrpSpPr>
            <p:cNvPr id="12" name="Group 14"/>
            <p:cNvGrpSpPr>
              <a:grpSpLocks/>
            </p:cNvGrpSpPr>
            <p:nvPr/>
          </p:nvGrpSpPr>
          <p:grpSpPr bwMode="auto">
            <a:xfrm>
              <a:off x="3124200" y="1143000"/>
              <a:ext cx="609600" cy="4419600"/>
              <a:chOff x="1981200" y="1143000"/>
              <a:chExt cx="609600" cy="4419600"/>
            </a:xfrm>
          </p:grpSpPr>
          <p:cxnSp>
            <p:nvCxnSpPr>
              <p:cNvPr id="43040" name="Straight Connector 49"/>
              <p:cNvCxnSpPr>
                <a:cxnSpLocks noChangeShapeType="1"/>
              </p:cNvCxnSpPr>
              <p:nvPr/>
            </p:nvCxnSpPr>
            <p:spPr bwMode="auto">
              <a:xfrm>
                <a:off x="1981200" y="1143000"/>
                <a:ext cx="609600" cy="0"/>
              </a:xfrm>
              <a:prstGeom prst="line">
                <a:avLst/>
              </a:prstGeom>
              <a:noFill/>
              <a:ln w="9525" algn="ctr">
                <a:solidFill>
                  <a:schemeClr val="hlink"/>
                </a:solidFill>
                <a:round/>
                <a:headEnd/>
                <a:tailEnd/>
              </a:ln>
            </p:spPr>
          </p:cxnSp>
          <p:cxnSp>
            <p:nvCxnSpPr>
              <p:cNvPr id="43041" name="Straight Connector 50"/>
              <p:cNvCxnSpPr>
                <a:cxnSpLocks noChangeShapeType="1"/>
              </p:cNvCxnSpPr>
              <p:nvPr/>
            </p:nvCxnSpPr>
            <p:spPr bwMode="auto">
              <a:xfrm>
                <a:off x="2590800" y="1143000"/>
                <a:ext cx="0" cy="4419600"/>
              </a:xfrm>
              <a:prstGeom prst="line">
                <a:avLst/>
              </a:prstGeom>
              <a:noFill/>
              <a:ln w="9525" algn="ctr">
                <a:solidFill>
                  <a:schemeClr val="hlink"/>
                </a:solidFill>
                <a:round/>
                <a:headEnd/>
                <a:tailEnd/>
              </a:ln>
            </p:spPr>
          </p:cxnSp>
        </p:grpSp>
        <p:grpSp>
          <p:nvGrpSpPr>
            <p:cNvPr id="13" name="Group 17"/>
            <p:cNvGrpSpPr>
              <a:grpSpLocks/>
            </p:cNvGrpSpPr>
            <p:nvPr/>
          </p:nvGrpSpPr>
          <p:grpSpPr bwMode="auto">
            <a:xfrm>
              <a:off x="3733800" y="1143000"/>
              <a:ext cx="609600" cy="4419600"/>
              <a:chOff x="1981200" y="1143000"/>
              <a:chExt cx="609600" cy="4419600"/>
            </a:xfrm>
          </p:grpSpPr>
          <p:cxnSp>
            <p:nvCxnSpPr>
              <p:cNvPr id="43038" name="Straight Connector 47"/>
              <p:cNvCxnSpPr>
                <a:cxnSpLocks noChangeShapeType="1"/>
              </p:cNvCxnSpPr>
              <p:nvPr/>
            </p:nvCxnSpPr>
            <p:spPr bwMode="auto">
              <a:xfrm>
                <a:off x="1981200" y="1143000"/>
                <a:ext cx="609600" cy="0"/>
              </a:xfrm>
              <a:prstGeom prst="line">
                <a:avLst/>
              </a:prstGeom>
              <a:noFill/>
              <a:ln w="9525" algn="ctr">
                <a:solidFill>
                  <a:schemeClr val="hlink"/>
                </a:solidFill>
                <a:round/>
                <a:headEnd/>
                <a:tailEnd/>
              </a:ln>
            </p:spPr>
          </p:cxnSp>
          <p:cxnSp>
            <p:nvCxnSpPr>
              <p:cNvPr id="43039" name="Straight Connector 48"/>
              <p:cNvCxnSpPr>
                <a:cxnSpLocks noChangeShapeType="1"/>
              </p:cNvCxnSpPr>
              <p:nvPr/>
            </p:nvCxnSpPr>
            <p:spPr bwMode="auto">
              <a:xfrm>
                <a:off x="2590800" y="1143000"/>
                <a:ext cx="0" cy="4419600"/>
              </a:xfrm>
              <a:prstGeom prst="line">
                <a:avLst/>
              </a:prstGeom>
              <a:noFill/>
              <a:ln w="9525" algn="ctr">
                <a:solidFill>
                  <a:schemeClr val="hlink"/>
                </a:solidFill>
                <a:round/>
                <a:headEnd/>
                <a:tailEnd/>
              </a:ln>
            </p:spPr>
          </p:cxnSp>
        </p:grpSp>
        <p:grpSp>
          <p:nvGrpSpPr>
            <p:cNvPr id="14" name="Group 20"/>
            <p:cNvGrpSpPr>
              <a:grpSpLocks/>
            </p:cNvGrpSpPr>
            <p:nvPr/>
          </p:nvGrpSpPr>
          <p:grpSpPr bwMode="auto">
            <a:xfrm>
              <a:off x="4343400" y="1143000"/>
              <a:ext cx="609600" cy="4419600"/>
              <a:chOff x="1981200" y="1143000"/>
              <a:chExt cx="609600" cy="4419600"/>
            </a:xfrm>
          </p:grpSpPr>
          <p:cxnSp>
            <p:nvCxnSpPr>
              <p:cNvPr id="43036" name="Straight Connector 45"/>
              <p:cNvCxnSpPr>
                <a:cxnSpLocks noChangeShapeType="1"/>
              </p:cNvCxnSpPr>
              <p:nvPr/>
            </p:nvCxnSpPr>
            <p:spPr bwMode="auto">
              <a:xfrm>
                <a:off x="1981200" y="1143000"/>
                <a:ext cx="609600" cy="0"/>
              </a:xfrm>
              <a:prstGeom prst="line">
                <a:avLst/>
              </a:prstGeom>
              <a:noFill/>
              <a:ln w="9525" algn="ctr">
                <a:solidFill>
                  <a:schemeClr val="hlink"/>
                </a:solidFill>
                <a:round/>
                <a:headEnd/>
                <a:tailEnd/>
              </a:ln>
            </p:spPr>
          </p:cxnSp>
          <p:cxnSp>
            <p:nvCxnSpPr>
              <p:cNvPr id="43037" name="Straight Connector 46"/>
              <p:cNvCxnSpPr>
                <a:cxnSpLocks noChangeShapeType="1"/>
              </p:cNvCxnSpPr>
              <p:nvPr/>
            </p:nvCxnSpPr>
            <p:spPr bwMode="auto">
              <a:xfrm>
                <a:off x="2590800" y="1143000"/>
                <a:ext cx="0" cy="4419600"/>
              </a:xfrm>
              <a:prstGeom prst="line">
                <a:avLst/>
              </a:prstGeom>
              <a:noFill/>
              <a:ln w="9525" algn="ctr">
                <a:solidFill>
                  <a:schemeClr val="hlink"/>
                </a:solidFill>
                <a:round/>
                <a:headEnd/>
                <a:tailEnd/>
              </a:ln>
            </p:spPr>
          </p:cxnSp>
        </p:grpSp>
        <p:grpSp>
          <p:nvGrpSpPr>
            <p:cNvPr id="15" name="Group 23"/>
            <p:cNvGrpSpPr>
              <a:grpSpLocks/>
            </p:cNvGrpSpPr>
            <p:nvPr/>
          </p:nvGrpSpPr>
          <p:grpSpPr bwMode="auto">
            <a:xfrm>
              <a:off x="4953000" y="1143000"/>
              <a:ext cx="609600" cy="4419600"/>
              <a:chOff x="1981200" y="1143000"/>
              <a:chExt cx="609600" cy="4419600"/>
            </a:xfrm>
          </p:grpSpPr>
          <p:cxnSp>
            <p:nvCxnSpPr>
              <p:cNvPr id="43034" name="Straight Connector 43"/>
              <p:cNvCxnSpPr>
                <a:cxnSpLocks noChangeShapeType="1"/>
              </p:cNvCxnSpPr>
              <p:nvPr/>
            </p:nvCxnSpPr>
            <p:spPr bwMode="auto">
              <a:xfrm>
                <a:off x="1981200" y="1143000"/>
                <a:ext cx="609600" cy="0"/>
              </a:xfrm>
              <a:prstGeom prst="line">
                <a:avLst/>
              </a:prstGeom>
              <a:noFill/>
              <a:ln w="9525" algn="ctr">
                <a:solidFill>
                  <a:schemeClr val="hlink"/>
                </a:solidFill>
                <a:round/>
                <a:headEnd/>
                <a:tailEnd/>
              </a:ln>
            </p:spPr>
          </p:cxnSp>
          <p:cxnSp>
            <p:nvCxnSpPr>
              <p:cNvPr id="43035" name="Straight Connector 44"/>
              <p:cNvCxnSpPr>
                <a:cxnSpLocks noChangeShapeType="1"/>
              </p:cNvCxnSpPr>
              <p:nvPr/>
            </p:nvCxnSpPr>
            <p:spPr bwMode="auto">
              <a:xfrm>
                <a:off x="2590800" y="1143000"/>
                <a:ext cx="0" cy="4419600"/>
              </a:xfrm>
              <a:prstGeom prst="line">
                <a:avLst/>
              </a:prstGeom>
              <a:noFill/>
              <a:ln w="9525" algn="ctr">
                <a:solidFill>
                  <a:schemeClr val="hlink"/>
                </a:solidFill>
                <a:round/>
                <a:headEnd/>
                <a:tailEnd/>
              </a:ln>
            </p:spPr>
          </p:cxnSp>
        </p:grpSp>
      </p:grpSp>
      <p:sp>
        <p:nvSpPr>
          <p:cNvPr id="43012" name="Isosceles Triangle 68"/>
          <p:cNvSpPr>
            <a:spLocks noChangeArrowheads="1"/>
          </p:cNvSpPr>
          <p:nvPr/>
        </p:nvSpPr>
        <p:spPr bwMode="auto">
          <a:xfrm>
            <a:off x="1828800" y="2133600"/>
            <a:ext cx="298450" cy="228600"/>
          </a:xfrm>
          <a:prstGeom prst="triangle">
            <a:avLst>
              <a:gd name="adj" fmla="val 50000"/>
            </a:avLst>
          </a:prstGeom>
          <a:solidFill>
            <a:srgbClr val="FF66FF"/>
          </a:solidFill>
          <a:ln w="9525" algn="ctr">
            <a:solidFill>
              <a:schemeClr val="hlink"/>
            </a:solidFill>
            <a:round/>
            <a:headEnd/>
            <a:tailEnd/>
          </a:ln>
        </p:spPr>
        <p:txBody>
          <a:bodyPr anchor="ctr"/>
          <a:lstStyle/>
          <a:p>
            <a:endParaRPr lang="en-NZ" sz="2600">
              <a:solidFill>
                <a:srgbClr val="000000"/>
              </a:solidFill>
            </a:endParaRPr>
          </a:p>
        </p:txBody>
      </p:sp>
      <p:cxnSp>
        <p:nvCxnSpPr>
          <p:cNvPr id="60" name="Straight Connector 59"/>
          <p:cNvCxnSpPr/>
          <p:nvPr/>
        </p:nvCxnSpPr>
        <p:spPr bwMode="auto">
          <a:xfrm flipH="1">
            <a:off x="2438400" y="2667000"/>
            <a:ext cx="304800" cy="76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6" name="Group 67"/>
          <p:cNvGrpSpPr>
            <a:grpSpLocks/>
          </p:cNvGrpSpPr>
          <p:nvPr/>
        </p:nvGrpSpPr>
        <p:grpSpPr bwMode="auto">
          <a:xfrm>
            <a:off x="1981200" y="2286000"/>
            <a:ext cx="1219200" cy="838200"/>
            <a:chOff x="3962400" y="1676400"/>
            <a:chExt cx="1219200" cy="838200"/>
          </a:xfrm>
        </p:grpSpPr>
        <p:grpSp>
          <p:nvGrpSpPr>
            <p:cNvPr id="17" name="Group 63"/>
            <p:cNvGrpSpPr>
              <a:grpSpLocks/>
            </p:cNvGrpSpPr>
            <p:nvPr/>
          </p:nvGrpSpPr>
          <p:grpSpPr bwMode="auto">
            <a:xfrm>
              <a:off x="3962400" y="1676400"/>
              <a:ext cx="1219200" cy="838200"/>
              <a:chOff x="2133600" y="2438400"/>
              <a:chExt cx="1219200" cy="838200"/>
            </a:xfrm>
          </p:grpSpPr>
          <p:cxnSp>
            <p:nvCxnSpPr>
              <p:cNvPr id="61" name="Straight Connector 60"/>
              <p:cNvCxnSpPr/>
              <p:nvPr/>
            </p:nvCxnSpPr>
            <p:spPr bwMode="auto">
              <a:xfrm>
                <a:off x="2133600" y="2438400"/>
                <a:ext cx="762000" cy="3810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bwMode="auto">
              <a:xfrm>
                <a:off x="2590800" y="2895600"/>
                <a:ext cx="762000" cy="3810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bwMode="auto">
              <a:xfrm flipH="1">
                <a:off x="2590800" y="2819400"/>
                <a:ext cx="304800"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cxnSp>
          <p:nvCxnSpPr>
            <p:cNvPr id="66" name="Straight Arrow Connector 65"/>
            <p:cNvCxnSpPr/>
            <p:nvPr/>
          </p:nvCxnSpPr>
          <p:spPr bwMode="auto">
            <a:xfrm flipH="1" flipV="1">
              <a:off x="3962400" y="1676400"/>
              <a:ext cx="304800" cy="1524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sp>
        <p:nvSpPr>
          <p:cNvPr id="70" name="Isosceles Triangle 69"/>
          <p:cNvSpPr>
            <a:spLocks noChangeArrowheads="1"/>
          </p:cNvSpPr>
          <p:nvPr/>
        </p:nvSpPr>
        <p:spPr bwMode="auto">
          <a:xfrm>
            <a:off x="3048000" y="2971800"/>
            <a:ext cx="298450" cy="228600"/>
          </a:xfrm>
          <a:prstGeom prst="triangle">
            <a:avLst>
              <a:gd name="adj" fmla="val 50000"/>
            </a:avLst>
          </a:prstGeom>
          <a:solidFill>
            <a:srgbClr val="FF66FF"/>
          </a:solidFill>
          <a:ln w="9525" algn="ctr">
            <a:solidFill>
              <a:schemeClr val="hlink"/>
            </a:solidFill>
            <a:round/>
            <a:headEnd/>
            <a:tailEnd/>
          </a:ln>
        </p:spPr>
        <p:txBody>
          <a:bodyPr anchor="ctr"/>
          <a:lstStyle/>
          <a:p>
            <a:endParaRPr lang="en-NZ" sz="2600">
              <a:solidFill>
                <a:srgbClr val="000000"/>
              </a:solidFill>
            </a:endParaRPr>
          </a:p>
        </p:txBody>
      </p:sp>
      <p:cxnSp>
        <p:nvCxnSpPr>
          <p:cNvPr id="58" name="Straight Connector 57"/>
          <p:cNvCxnSpPr>
            <a:cxnSpLocks noChangeShapeType="1"/>
          </p:cNvCxnSpPr>
          <p:nvPr/>
        </p:nvCxnSpPr>
        <p:spPr bwMode="auto">
          <a:xfrm>
            <a:off x="2438400" y="2743200"/>
            <a:ext cx="762000" cy="381000"/>
          </a:xfrm>
          <a:prstGeom prst="line">
            <a:avLst/>
          </a:prstGeom>
          <a:noFill/>
          <a:ln w="19050" algn="ctr">
            <a:solidFill>
              <a:schemeClr val="hlink"/>
            </a:solidFill>
            <a:round/>
            <a:headEnd/>
            <a:tailEnd/>
          </a:ln>
        </p:spPr>
      </p:cxnSp>
      <p:sp>
        <p:nvSpPr>
          <p:cNvPr id="43017" name="TextBox 70"/>
          <p:cNvSpPr txBox="1">
            <a:spLocks noChangeArrowheads="1"/>
          </p:cNvSpPr>
          <p:nvPr/>
        </p:nvSpPr>
        <p:spPr bwMode="auto">
          <a:xfrm>
            <a:off x="1981200" y="1752600"/>
            <a:ext cx="800100" cy="461963"/>
          </a:xfrm>
          <a:prstGeom prst="rect">
            <a:avLst/>
          </a:prstGeom>
          <a:noFill/>
          <a:ln w="9525">
            <a:noFill/>
            <a:miter lim="800000"/>
            <a:headEnd/>
            <a:tailEnd/>
          </a:ln>
        </p:spPr>
        <p:txBody>
          <a:bodyPr wrap="none">
            <a:spAutoFit/>
          </a:bodyPr>
          <a:lstStyle/>
          <a:p>
            <a:r>
              <a:rPr lang="en-NZ" sz="2400">
                <a:solidFill>
                  <a:srgbClr val="000000"/>
                </a:solidFill>
                <a:latin typeface="Times" pitchFamily="18" charset="0"/>
              </a:rPr>
              <a:t>2000</a:t>
            </a:r>
          </a:p>
        </p:txBody>
      </p:sp>
      <p:sp>
        <p:nvSpPr>
          <p:cNvPr id="72" name="TextBox 71"/>
          <p:cNvSpPr txBox="1">
            <a:spLocks noChangeArrowheads="1"/>
          </p:cNvSpPr>
          <p:nvPr/>
        </p:nvSpPr>
        <p:spPr bwMode="auto">
          <a:xfrm>
            <a:off x="3200400" y="2590800"/>
            <a:ext cx="800219" cy="461665"/>
          </a:xfrm>
          <a:prstGeom prst="rect">
            <a:avLst/>
          </a:prstGeom>
          <a:noFill/>
          <a:ln w="9525">
            <a:noFill/>
            <a:miter lim="800000"/>
            <a:headEnd/>
            <a:tailEnd/>
          </a:ln>
        </p:spPr>
        <p:txBody>
          <a:bodyPr wrap="none">
            <a:spAutoFit/>
          </a:bodyPr>
          <a:lstStyle/>
          <a:p>
            <a:r>
              <a:rPr lang="en-NZ" sz="2400" dirty="0" smtClean="0">
                <a:solidFill>
                  <a:srgbClr val="000000"/>
                </a:solidFill>
                <a:latin typeface="Times" pitchFamily="18" charset="0"/>
              </a:rPr>
              <a:t>2015</a:t>
            </a:r>
            <a:endParaRPr lang="en-NZ" sz="2400" dirty="0">
              <a:solidFill>
                <a:srgbClr val="000000"/>
              </a:solidFill>
              <a:latin typeface="Times" pitchFamily="18" charset="0"/>
            </a:endParaRPr>
          </a:p>
        </p:txBody>
      </p:sp>
      <p:cxnSp>
        <p:nvCxnSpPr>
          <p:cNvPr id="55" name="Straight Connector 54"/>
          <p:cNvCxnSpPr>
            <a:cxnSpLocks noChangeShapeType="1"/>
          </p:cNvCxnSpPr>
          <p:nvPr/>
        </p:nvCxnSpPr>
        <p:spPr bwMode="auto">
          <a:xfrm>
            <a:off x="1981200" y="2286000"/>
            <a:ext cx="762000" cy="381000"/>
          </a:xfrm>
          <a:prstGeom prst="line">
            <a:avLst/>
          </a:prstGeom>
          <a:noFill/>
          <a:ln w="19050" algn="ctr">
            <a:solidFill>
              <a:schemeClr val="hlink"/>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p:txBody>
          <a:bodyPr/>
          <a:lstStyle/>
          <a:p>
            <a:pPr eaLnBrk="1" hangingPunct="1"/>
            <a:r>
              <a:rPr lang="en-US" dirty="0" smtClean="0"/>
              <a:t>Secular velocity field in the national deformation model</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4896058" y="2416629"/>
            <a:ext cx="4057553" cy="4101419"/>
          </a:xfr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776894"/>
            <a:ext cx="4699000" cy="3860800"/>
          </a:xfrm>
          <a:prstGeom prst="rect">
            <a:avLst/>
          </a:prstGeom>
        </p:spPr>
      </p:pic>
    </p:spTree>
    <p:extLst>
      <p:ext uri="{BB962C8B-B14F-4D97-AF65-F5344CB8AC3E}">
        <p14:creationId xmlns:p14="http://schemas.microsoft.com/office/powerpoint/2010/main" xmlns="" val="1944231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0" y="878962"/>
            <a:ext cx="9144000" cy="5585338"/>
          </a:xfrm>
          <a:prstGeom prst="rect">
            <a:avLst/>
          </a:prstGeom>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NZ" baseline="-25000" dirty="0" smtClean="0">
              <a:solidFill>
                <a:srgbClr val="000000"/>
              </a:solidFill>
              <a:latin typeface="Verdana" pitchFamily="34" charset="0"/>
              <a:ea typeface="+mn-ea"/>
            </a:endParaRPr>
          </a:p>
        </p:txBody>
      </p:sp>
      <p:sp>
        <p:nvSpPr>
          <p:cNvPr id="40" name="Pos label"/>
          <p:cNvSpPr>
            <a:spLocks noChangeArrowheads="1"/>
          </p:cNvSpPr>
          <p:nvPr/>
        </p:nvSpPr>
        <p:spPr bwMode="auto">
          <a:xfrm rot="16200000">
            <a:off x="857319" y="1245188"/>
            <a:ext cx="1400193" cy="495055"/>
          </a:xfrm>
          <a:prstGeom prst="rect">
            <a:avLst/>
          </a:prstGeom>
          <a:noFill/>
          <a:ln>
            <a:noFill/>
          </a:ln>
          <a:extLst/>
        </p:spPr>
        <p:style>
          <a:lnRef idx="2">
            <a:schemeClr val="accent3"/>
          </a:lnRef>
          <a:fillRef idx="1">
            <a:schemeClr val="lt1"/>
          </a:fillRef>
          <a:effectRef idx="0">
            <a:schemeClr val="accent3"/>
          </a:effectRef>
          <a:fontRef idx="minor">
            <a:schemeClr val="dk1"/>
          </a:fontRef>
        </p:style>
        <p:txBody>
          <a:bodyPr wrap="none" anchor="ctr"/>
          <a:lstStyle/>
          <a:p>
            <a:r>
              <a:rPr lang="en-US" sz="3200" baseline="-25000" dirty="0" smtClean="0">
                <a:solidFill>
                  <a:srgbClr val="000000"/>
                </a:solidFill>
              </a:rPr>
              <a:t>Position</a:t>
            </a:r>
            <a:endParaRPr lang="en-NZ" sz="3200" baseline="-25000" dirty="0">
              <a:solidFill>
                <a:srgbClr val="000000"/>
              </a:solidFill>
            </a:endParaRPr>
          </a:p>
        </p:txBody>
      </p:sp>
      <p:sp>
        <p:nvSpPr>
          <p:cNvPr id="17411" name="Rectangle 39"/>
          <p:cNvSpPr>
            <a:spLocks noGrp="1" noChangeArrowheads="1"/>
          </p:cNvSpPr>
          <p:nvPr>
            <p:ph type="title"/>
          </p:nvPr>
        </p:nvSpPr>
        <p:spPr/>
        <p:txBody>
          <a:bodyPr/>
          <a:lstStyle/>
          <a:p>
            <a:pPr eaLnBrk="1" hangingPunct="1"/>
            <a:r>
              <a:rPr lang="en-US" dirty="0" smtClean="0"/>
              <a:t>Secular deformation</a:t>
            </a:r>
          </a:p>
        </p:txBody>
      </p:sp>
      <p:sp>
        <p:nvSpPr>
          <p:cNvPr id="17" name="Content Placeholder 16"/>
          <p:cNvSpPr>
            <a:spLocks noGrp="1"/>
          </p:cNvSpPr>
          <p:nvPr>
            <p:ph idx="1"/>
          </p:nvPr>
        </p:nvSpPr>
        <p:spPr/>
        <p:txBody>
          <a:bodyPr/>
          <a:lstStyle/>
          <a:p>
            <a:endParaRPr lang="en-US"/>
          </a:p>
        </p:txBody>
      </p:sp>
      <p:sp>
        <p:nvSpPr>
          <p:cNvPr id="17410" name="Time label"/>
          <p:cNvSpPr>
            <a:spLocks noChangeArrowheads="1"/>
          </p:cNvSpPr>
          <p:nvPr/>
        </p:nvSpPr>
        <p:spPr bwMode="auto">
          <a:xfrm>
            <a:off x="4740620" y="5537987"/>
            <a:ext cx="990111" cy="495055"/>
          </a:xfrm>
          <a:prstGeom prst="rect">
            <a:avLst/>
          </a:prstGeom>
          <a:ln/>
          <a:extLst/>
        </p:spPr>
        <p:style>
          <a:lnRef idx="2">
            <a:schemeClr val="accent3"/>
          </a:lnRef>
          <a:fillRef idx="1">
            <a:schemeClr val="lt1"/>
          </a:fillRef>
          <a:effectRef idx="0">
            <a:schemeClr val="accent3"/>
          </a:effectRef>
          <a:fontRef idx="minor">
            <a:schemeClr val="dk1"/>
          </a:fontRef>
        </p:style>
        <p:txBody>
          <a:bodyPr wrap="none" anchor="ctr"/>
          <a:lstStyle/>
          <a:p>
            <a:r>
              <a:rPr lang="en-US" sz="3200" baseline="-25000" dirty="0" smtClean="0">
                <a:solidFill>
                  <a:srgbClr val="000000"/>
                </a:solidFill>
              </a:rPr>
              <a:t>Time</a:t>
            </a:r>
            <a:endParaRPr lang="en-NZ" sz="3200" baseline="-25000" dirty="0">
              <a:solidFill>
                <a:srgbClr val="000000"/>
              </a:solidFill>
            </a:endParaRPr>
          </a:p>
        </p:txBody>
      </p:sp>
      <p:cxnSp>
        <p:nvCxnSpPr>
          <p:cNvPr id="3" name="Time axis"/>
          <p:cNvCxnSpPr/>
          <p:nvPr/>
        </p:nvCxnSpPr>
        <p:spPr bwMode="auto">
          <a:xfrm>
            <a:off x="1548580" y="5611921"/>
            <a:ext cx="5525908" cy="0"/>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2000.0"/>
          <p:cNvSpPr txBox="1"/>
          <p:nvPr/>
        </p:nvSpPr>
        <p:spPr>
          <a:xfrm>
            <a:off x="1515522" y="5619976"/>
            <a:ext cx="883575" cy="420628"/>
          </a:xfrm>
          <a:prstGeom prst="rect">
            <a:avLst/>
          </a:prstGeom>
          <a:noFill/>
        </p:spPr>
        <p:txBody>
          <a:bodyPr wrap="none" rtlCol="0">
            <a:spAutoFit/>
          </a:bodyPr>
          <a:lstStyle/>
          <a:p>
            <a:r>
              <a:rPr lang="en-US" sz="3200" baseline="-25000" dirty="0" smtClean="0">
                <a:solidFill>
                  <a:srgbClr val="000000"/>
                </a:solidFill>
                <a:latin typeface="Verdana" pitchFamily="34" charset="0"/>
                <a:ea typeface="+mn-ea"/>
              </a:rPr>
              <a:t>2000</a:t>
            </a:r>
            <a:endParaRPr lang="en-NZ" sz="3200" baseline="-25000" dirty="0">
              <a:solidFill>
                <a:srgbClr val="000000"/>
              </a:solidFill>
              <a:latin typeface="Verdana" pitchFamily="34" charset="0"/>
              <a:ea typeface="+mn-ea"/>
            </a:endParaRPr>
          </a:p>
        </p:txBody>
      </p:sp>
      <p:grpSp>
        <p:nvGrpSpPr>
          <p:cNvPr id="2" name="Def axis"/>
          <p:cNvGrpSpPr/>
          <p:nvPr/>
        </p:nvGrpSpPr>
        <p:grpSpPr>
          <a:xfrm>
            <a:off x="915074" y="3105353"/>
            <a:ext cx="3825547" cy="420628"/>
            <a:chOff x="915073" y="3105353"/>
            <a:chExt cx="4341835" cy="420628"/>
          </a:xfrm>
        </p:grpSpPr>
        <p:cxnSp>
          <p:nvCxnSpPr>
            <p:cNvPr id="21" name="Straight Connector 20"/>
            <p:cNvCxnSpPr/>
            <p:nvPr/>
          </p:nvCxnSpPr>
          <p:spPr bwMode="auto">
            <a:xfrm flipV="1">
              <a:off x="2083426" y="3315667"/>
              <a:ext cx="3173482" cy="85296"/>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 name="TextBox 21"/>
            <p:cNvSpPr txBox="1"/>
            <p:nvPr/>
          </p:nvSpPr>
          <p:spPr>
            <a:xfrm>
              <a:off x="915073" y="3105353"/>
              <a:ext cx="209662" cy="420628"/>
            </a:xfrm>
            <a:prstGeom prst="rect">
              <a:avLst/>
            </a:prstGeom>
            <a:noFill/>
            <a:ln>
              <a:noFill/>
              <a:prstDash val="solid"/>
            </a:ln>
          </p:spPr>
          <p:txBody>
            <a:bodyPr wrap="none" rtlCol="0" anchor="ctr">
              <a:spAutoFit/>
            </a:bodyPr>
            <a:lstStyle/>
            <a:p>
              <a:endParaRPr lang="en-NZ" sz="3200" baseline="-25000" dirty="0">
                <a:solidFill>
                  <a:srgbClr val="000000"/>
                </a:solidFill>
                <a:latin typeface="Verdana" pitchFamily="34" charset="0"/>
                <a:ea typeface="+mn-ea"/>
              </a:endParaRPr>
            </a:p>
          </p:txBody>
        </p:sp>
      </p:grpSp>
      <p:cxnSp>
        <p:nvCxnSpPr>
          <p:cNvPr id="31" name="Straight Connector 30"/>
          <p:cNvCxnSpPr/>
          <p:nvPr/>
        </p:nvCxnSpPr>
        <p:spPr bwMode="auto">
          <a:xfrm flipV="1">
            <a:off x="1944498" y="2749533"/>
            <a:ext cx="2796123" cy="651430"/>
          </a:xfrm>
          <a:prstGeom prst="line">
            <a:avLst/>
          </a:prstGeom>
          <a:solidFill>
            <a:schemeClr val="accent1"/>
          </a:solidFill>
          <a:ln w="38100" cap="flat" cmpd="sng" algn="ctr">
            <a:solidFill>
              <a:srgbClr val="37AD47"/>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TextBox 6"/>
          <p:cNvSpPr txBox="1"/>
          <p:nvPr/>
        </p:nvSpPr>
        <p:spPr>
          <a:xfrm>
            <a:off x="4740620" y="2628467"/>
            <a:ext cx="670376" cy="338554"/>
          </a:xfrm>
          <a:prstGeom prst="rect">
            <a:avLst/>
          </a:prstGeom>
          <a:noFill/>
        </p:spPr>
        <p:txBody>
          <a:bodyPr wrap="none" rtlCol="0">
            <a:spAutoFit/>
          </a:bodyPr>
          <a:lstStyle/>
          <a:p>
            <a:r>
              <a:rPr lang="en-US" sz="2400" baseline="-25000" dirty="0" smtClean="0">
                <a:solidFill>
                  <a:srgbClr val="37AD47"/>
                </a:solidFill>
                <a:latin typeface="Verdana" pitchFamily="34" charset="0"/>
                <a:ea typeface="+mn-ea"/>
              </a:rPr>
              <a:t>NDM</a:t>
            </a:r>
            <a:endParaRPr lang="en-NZ" sz="2400" baseline="-25000" dirty="0">
              <a:solidFill>
                <a:srgbClr val="37AD47"/>
              </a:solidFill>
              <a:latin typeface="Verdana" pitchFamily="34" charset="0"/>
              <a:ea typeface="+mn-ea"/>
            </a:endParaRPr>
          </a:p>
        </p:txBody>
      </p:sp>
      <p:sp>
        <p:nvSpPr>
          <p:cNvPr id="43" name="Time label"/>
          <p:cNvSpPr>
            <a:spLocks noChangeArrowheads="1"/>
          </p:cNvSpPr>
          <p:nvPr/>
        </p:nvSpPr>
        <p:spPr bwMode="auto">
          <a:xfrm>
            <a:off x="2314445" y="3250174"/>
            <a:ext cx="3110931" cy="495055"/>
          </a:xfrm>
          <a:prstGeom prst="rect">
            <a:avLst/>
          </a:prstGeom>
          <a:noFill/>
          <a:ln>
            <a:noFill/>
          </a:ln>
          <a:extLst/>
        </p:spPr>
        <p:style>
          <a:lnRef idx="2">
            <a:schemeClr val="accent3"/>
          </a:lnRef>
          <a:fillRef idx="1">
            <a:schemeClr val="lt1"/>
          </a:fillRef>
          <a:effectRef idx="0">
            <a:schemeClr val="accent3"/>
          </a:effectRef>
          <a:fontRef idx="minor">
            <a:schemeClr val="dk1"/>
          </a:fontRef>
        </p:style>
        <p:txBody>
          <a:bodyPr wrap="none" anchor="ctr"/>
          <a:lstStyle/>
          <a:p>
            <a:r>
              <a:rPr lang="en-US" sz="2800" baseline="-25000" dirty="0" smtClean="0">
                <a:solidFill>
                  <a:srgbClr val="000000"/>
                </a:solidFill>
              </a:rPr>
              <a:t>NZGD2000 coordinate</a:t>
            </a:r>
            <a:endParaRPr lang="en-NZ" sz="2800" baseline="-25000" dirty="0">
              <a:solidFill>
                <a:srgbClr val="000000"/>
              </a:solidFill>
            </a:endParaRPr>
          </a:p>
        </p:txBody>
      </p:sp>
      <p:cxnSp>
        <p:nvCxnSpPr>
          <p:cNvPr id="46" name="Straight Connector 45"/>
          <p:cNvCxnSpPr/>
          <p:nvPr/>
        </p:nvCxnSpPr>
        <p:spPr bwMode="auto">
          <a:xfrm flipV="1">
            <a:off x="1921805" y="2708988"/>
            <a:ext cx="2818816" cy="646205"/>
          </a:xfrm>
          <a:prstGeom prst="line">
            <a:avLst/>
          </a:prstGeom>
          <a:solidFill>
            <a:schemeClr val="accent1"/>
          </a:solidFill>
          <a:ln w="38100" cap="flat" cmpd="sng" algn="ctr">
            <a:solidFill>
              <a:srgbClr val="7030A0"/>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8" name="TextBox 47"/>
          <p:cNvSpPr txBox="1"/>
          <p:nvPr/>
        </p:nvSpPr>
        <p:spPr>
          <a:xfrm>
            <a:off x="2399095" y="2005914"/>
            <a:ext cx="2518638" cy="420628"/>
          </a:xfrm>
          <a:prstGeom prst="rect">
            <a:avLst/>
          </a:prstGeom>
          <a:noFill/>
        </p:spPr>
        <p:txBody>
          <a:bodyPr wrap="none" rtlCol="0">
            <a:spAutoFit/>
          </a:bodyPr>
          <a:lstStyle/>
          <a:p>
            <a:r>
              <a:rPr lang="en-US" sz="3200" baseline="-25000" dirty="0" smtClean="0">
                <a:solidFill>
                  <a:srgbClr val="7030A0"/>
                </a:solidFill>
                <a:latin typeface="Verdana" pitchFamily="34" charset="0"/>
                <a:ea typeface="+mn-ea"/>
              </a:rPr>
              <a:t>ITF96 coordinate</a:t>
            </a:r>
            <a:endParaRPr lang="en-NZ" sz="3200" baseline="-25000" dirty="0">
              <a:solidFill>
                <a:srgbClr val="7030A0"/>
              </a:solidFill>
              <a:latin typeface="Verdana" pitchFamily="34" charset="0"/>
              <a:ea typeface="+mn-ea"/>
            </a:endParaRPr>
          </a:p>
        </p:txBody>
      </p:sp>
      <p:cxnSp>
        <p:nvCxnSpPr>
          <p:cNvPr id="34" name="Pos axis"/>
          <p:cNvCxnSpPr/>
          <p:nvPr/>
        </p:nvCxnSpPr>
        <p:spPr bwMode="auto">
          <a:xfrm flipH="1" flipV="1">
            <a:off x="1934482" y="1158308"/>
            <a:ext cx="10015" cy="4627204"/>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4282624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9"/>
          <p:cNvSpPr>
            <a:spLocks noGrp="1" noChangeArrowheads="1"/>
          </p:cNvSpPr>
          <p:nvPr>
            <p:ph type="title"/>
          </p:nvPr>
        </p:nvSpPr>
        <p:spPr>
          <a:xfrm>
            <a:off x="457200" y="188913"/>
            <a:ext cx="5713626" cy="792162"/>
          </a:xfrm>
        </p:spPr>
        <p:txBody>
          <a:bodyPr/>
          <a:lstStyle/>
          <a:p>
            <a:pPr eaLnBrk="1" hangingPunct="1"/>
            <a:r>
              <a:rPr lang="en-US" dirty="0" smtClean="0"/>
              <a:t>Patching the deformation model</a:t>
            </a:r>
          </a:p>
        </p:txBody>
      </p:sp>
      <p:sp>
        <p:nvSpPr>
          <p:cNvPr id="17410" name="Time label"/>
          <p:cNvSpPr>
            <a:spLocks noChangeArrowheads="1"/>
          </p:cNvSpPr>
          <p:nvPr/>
        </p:nvSpPr>
        <p:spPr bwMode="auto">
          <a:xfrm>
            <a:off x="4740620" y="5537987"/>
            <a:ext cx="990111" cy="495055"/>
          </a:xfrm>
          <a:prstGeom prst="rect">
            <a:avLst/>
          </a:prstGeom>
          <a:ln/>
          <a:extLst/>
        </p:spPr>
        <p:style>
          <a:lnRef idx="2">
            <a:schemeClr val="accent3"/>
          </a:lnRef>
          <a:fillRef idx="1">
            <a:schemeClr val="lt1"/>
          </a:fillRef>
          <a:effectRef idx="0">
            <a:schemeClr val="accent3"/>
          </a:effectRef>
          <a:fontRef idx="minor">
            <a:schemeClr val="dk1"/>
          </a:fontRef>
        </p:style>
        <p:txBody>
          <a:bodyPr wrap="none" anchor="ctr"/>
          <a:lstStyle/>
          <a:p>
            <a:r>
              <a:rPr lang="en-US" sz="3200" baseline="-25000" dirty="0" smtClean="0">
                <a:solidFill>
                  <a:srgbClr val="000000"/>
                </a:solidFill>
              </a:rPr>
              <a:t>Time</a:t>
            </a:r>
            <a:endParaRPr lang="en-NZ" sz="3200" baseline="-25000" dirty="0">
              <a:solidFill>
                <a:srgbClr val="000000"/>
              </a:solidFill>
            </a:endParaRPr>
          </a:p>
        </p:txBody>
      </p:sp>
      <p:cxnSp>
        <p:nvCxnSpPr>
          <p:cNvPr id="3" name="Time axis"/>
          <p:cNvCxnSpPr/>
          <p:nvPr/>
        </p:nvCxnSpPr>
        <p:spPr bwMode="auto">
          <a:xfrm>
            <a:off x="1548580" y="5611921"/>
            <a:ext cx="6357170" cy="0"/>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4" name="Mark 2 path"/>
          <p:cNvGrpSpPr/>
          <p:nvPr/>
        </p:nvGrpSpPr>
        <p:grpSpPr>
          <a:xfrm>
            <a:off x="1944498" y="3854630"/>
            <a:ext cx="5697830" cy="735009"/>
            <a:chOff x="1280820" y="3373760"/>
            <a:chExt cx="5697830" cy="735009"/>
          </a:xfrm>
        </p:grpSpPr>
        <p:cxnSp>
          <p:nvCxnSpPr>
            <p:cNvPr id="15" name="Straight Connector 14"/>
            <p:cNvCxnSpPr/>
            <p:nvPr/>
          </p:nvCxnSpPr>
          <p:spPr bwMode="auto">
            <a:xfrm flipV="1">
              <a:off x="4076943" y="3373760"/>
              <a:ext cx="2901707" cy="630072"/>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Connector 15"/>
            <p:cNvCxnSpPr/>
            <p:nvPr/>
          </p:nvCxnSpPr>
          <p:spPr bwMode="auto">
            <a:xfrm flipV="1">
              <a:off x="1280820" y="3478698"/>
              <a:ext cx="2790310" cy="630071"/>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Connector 16"/>
            <p:cNvCxnSpPr/>
            <p:nvPr/>
          </p:nvCxnSpPr>
          <p:spPr bwMode="auto">
            <a:xfrm flipH="1" flipV="1">
              <a:off x="4075085" y="3478699"/>
              <a:ext cx="0" cy="525132"/>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6" name="Mark1 path"/>
          <p:cNvGrpSpPr/>
          <p:nvPr/>
        </p:nvGrpSpPr>
        <p:grpSpPr>
          <a:xfrm>
            <a:off x="1934483" y="1651481"/>
            <a:ext cx="5707845" cy="1744960"/>
            <a:chOff x="1270805" y="1628800"/>
            <a:chExt cx="5707845" cy="1744960"/>
          </a:xfrm>
        </p:grpSpPr>
        <p:cxnSp>
          <p:nvCxnSpPr>
            <p:cNvPr id="8" name="Straight Connector 7"/>
            <p:cNvCxnSpPr/>
            <p:nvPr/>
          </p:nvCxnSpPr>
          <p:spPr bwMode="auto">
            <a:xfrm flipV="1">
              <a:off x="1270805" y="2743689"/>
              <a:ext cx="2790310" cy="630071"/>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Connector 13"/>
            <p:cNvCxnSpPr/>
            <p:nvPr/>
          </p:nvCxnSpPr>
          <p:spPr bwMode="auto">
            <a:xfrm flipV="1">
              <a:off x="4061115" y="1628800"/>
              <a:ext cx="2917535" cy="630072"/>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 name="Straight Connector 17"/>
            <p:cNvCxnSpPr/>
            <p:nvPr/>
          </p:nvCxnSpPr>
          <p:spPr bwMode="auto">
            <a:xfrm flipV="1">
              <a:off x="4071130" y="2258871"/>
              <a:ext cx="0" cy="484821"/>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9" name="Star"/>
          <p:cNvSpPr/>
          <p:nvPr/>
        </p:nvSpPr>
        <p:spPr bwMode="auto">
          <a:xfrm>
            <a:off x="4485179" y="5022178"/>
            <a:ext cx="510883" cy="510883"/>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NZ" baseline="-25000" smtClean="0">
              <a:solidFill>
                <a:srgbClr val="000000"/>
              </a:solidFill>
              <a:latin typeface="Verdana" pitchFamily="34" charset="0"/>
            </a:endParaRPr>
          </a:p>
        </p:txBody>
      </p:sp>
      <p:sp>
        <p:nvSpPr>
          <p:cNvPr id="20" name="2000.0"/>
          <p:cNvSpPr txBox="1"/>
          <p:nvPr/>
        </p:nvSpPr>
        <p:spPr>
          <a:xfrm>
            <a:off x="1515522" y="5619976"/>
            <a:ext cx="883575" cy="420628"/>
          </a:xfrm>
          <a:prstGeom prst="rect">
            <a:avLst/>
          </a:prstGeom>
          <a:noFill/>
        </p:spPr>
        <p:txBody>
          <a:bodyPr wrap="none" rtlCol="0">
            <a:spAutoFit/>
          </a:bodyPr>
          <a:lstStyle/>
          <a:p>
            <a:r>
              <a:rPr lang="en-US" sz="3200" baseline="-25000" dirty="0" smtClean="0">
                <a:solidFill>
                  <a:srgbClr val="000000"/>
                </a:solidFill>
                <a:latin typeface="Verdana" pitchFamily="34" charset="0"/>
              </a:rPr>
              <a:t>2000</a:t>
            </a:r>
            <a:endParaRPr lang="en-NZ" sz="3200" baseline="-25000" dirty="0">
              <a:solidFill>
                <a:srgbClr val="000000"/>
              </a:solidFill>
              <a:latin typeface="Verdana" pitchFamily="34" charset="0"/>
            </a:endParaRPr>
          </a:p>
        </p:txBody>
      </p:sp>
      <p:sp>
        <p:nvSpPr>
          <p:cNvPr id="40" name="Pos label"/>
          <p:cNvSpPr>
            <a:spLocks noChangeArrowheads="1"/>
          </p:cNvSpPr>
          <p:nvPr/>
        </p:nvSpPr>
        <p:spPr bwMode="auto">
          <a:xfrm rot="16200000">
            <a:off x="857319" y="1245188"/>
            <a:ext cx="1400193" cy="495055"/>
          </a:xfrm>
          <a:prstGeom prst="rect">
            <a:avLst/>
          </a:prstGeom>
          <a:ln/>
          <a:extLst/>
        </p:spPr>
        <p:style>
          <a:lnRef idx="2">
            <a:schemeClr val="accent3"/>
          </a:lnRef>
          <a:fillRef idx="1">
            <a:schemeClr val="lt1"/>
          </a:fillRef>
          <a:effectRef idx="0">
            <a:schemeClr val="accent3"/>
          </a:effectRef>
          <a:fontRef idx="minor">
            <a:schemeClr val="dk1"/>
          </a:fontRef>
        </p:style>
        <p:txBody>
          <a:bodyPr wrap="none" anchor="ctr"/>
          <a:lstStyle/>
          <a:p>
            <a:r>
              <a:rPr lang="en-US" sz="3200" baseline="-25000" dirty="0" smtClean="0">
                <a:solidFill>
                  <a:srgbClr val="000000"/>
                </a:solidFill>
              </a:rPr>
              <a:t>Position</a:t>
            </a:r>
            <a:endParaRPr lang="en-NZ" sz="3200" baseline="-25000" dirty="0">
              <a:solidFill>
                <a:srgbClr val="000000"/>
              </a:solidFill>
            </a:endParaRPr>
          </a:p>
        </p:txBody>
      </p:sp>
      <p:sp>
        <p:nvSpPr>
          <p:cNvPr id="25" name="Shutter1"/>
          <p:cNvSpPr/>
          <p:nvPr/>
        </p:nvSpPr>
        <p:spPr bwMode="auto">
          <a:xfrm>
            <a:off x="2074038" y="1342103"/>
            <a:ext cx="2650755" cy="41909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NZ" baseline="-25000" smtClean="0">
              <a:solidFill>
                <a:srgbClr val="000000"/>
              </a:solidFill>
              <a:latin typeface="Verdana" pitchFamily="34" charset="0"/>
            </a:endParaRPr>
          </a:p>
        </p:txBody>
      </p:sp>
      <p:sp>
        <p:nvSpPr>
          <p:cNvPr id="26" name="Shutter2"/>
          <p:cNvSpPr/>
          <p:nvPr/>
        </p:nvSpPr>
        <p:spPr bwMode="auto">
          <a:xfrm>
            <a:off x="4539755" y="1342103"/>
            <a:ext cx="3262142" cy="41909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NZ" baseline="-25000" smtClean="0">
              <a:solidFill>
                <a:srgbClr val="000000"/>
              </a:solidFill>
              <a:latin typeface="Verdana" pitchFamily="34" charset="0"/>
            </a:endParaRPr>
          </a:p>
        </p:txBody>
      </p:sp>
      <p:cxnSp>
        <p:nvCxnSpPr>
          <p:cNvPr id="34" name="Pos axis"/>
          <p:cNvCxnSpPr/>
          <p:nvPr/>
        </p:nvCxnSpPr>
        <p:spPr bwMode="auto">
          <a:xfrm flipH="1" flipV="1">
            <a:off x="1934482" y="1158308"/>
            <a:ext cx="10015" cy="4627204"/>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9" name="Def axis"/>
          <p:cNvGrpSpPr/>
          <p:nvPr/>
        </p:nvGrpSpPr>
        <p:grpSpPr>
          <a:xfrm>
            <a:off x="915074" y="3105353"/>
            <a:ext cx="6990677" cy="420628"/>
            <a:chOff x="915073" y="3105353"/>
            <a:chExt cx="6990677" cy="420628"/>
          </a:xfrm>
        </p:grpSpPr>
        <p:cxnSp>
          <p:nvCxnSpPr>
            <p:cNvPr id="21" name="Straight Connector 20"/>
            <p:cNvCxnSpPr/>
            <p:nvPr/>
          </p:nvCxnSpPr>
          <p:spPr bwMode="auto">
            <a:xfrm flipV="1">
              <a:off x="1548580" y="3396437"/>
              <a:ext cx="6357170" cy="4524"/>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 name="TextBox 21"/>
            <p:cNvSpPr txBox="1"/>
            <p:nvPr/>
          </p:nvSpPr>
          <p:spPr>
            <a:xfrm>
              <a:off x="915073" y="3105353"/>
              <a:ext cx="633507" cy="420628"/>
            </a:xfrm>
            <a:prstGeom prst="rect">
              <a:avLst/>
            </a:prstGeom>
            <a:noFill/>
            <a:ln>
              <a:noFill/>
              <a:prstDash val="solid"/>
            </a:ln>
          </p:spPr>
          <p:txBody>
            <a:bodyPr wrap="none" rtlCol="0" anchor="ctr">
              <a:spAutoFit/>
            </a:bodyPr>
            <a:lstStyle/>
            <a:p>
              <a:r>
                <a:rPr lang="en-US" sz="3200" baseline="-25000" dirty="0" smtClean="0">
                  <a:solidFill>
                    <a:srgbClr val="000000"/>
                  </a:solidFill>
                  <a:latin typeface="Verdana" pitchFamily="34" charset="0"/>
                </a:rPr>
                <a:t>0.0</a:t>
              </a:r>
              <a:endParaRPr lang="en-NZ" sz="3200" baseline="-25000" dirty="0">
                <a:solidFill>
                  <a:srgbClr val="000000"/>
                </a:solidFill>
                <a:latin typeface="Verdana" pitchFamily="34" charset="0"/>
              </a:endParaRPr>
            </a:p>
          </p:txBody>
        </p:sp>
      </p:grpSp>
      <p:sp>
        <p:nvSpPr>
          <p:cNvPr id="39" name="Mark 2"/>
          <p:cNvSpPr/>
          <p:nvPr/>
        </p:nvSpPr>
        <p:spPr bwMode="auto">
          <a:xfrm>
            <a:off x="1814957" y="4460097"/>
            <a:ext cx="259080" cy="259080"/>
          </a:xfrm>
          <a:prstGeom prst="ellipse">
            <a:avLst/>
          </a:prstGeom>
          <a:solidFill>
            <a:srgbClr val="37AD4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NZ" baseline="-25000" smtClean="0">
              <a:solidFill>
                <a:srgbClr val="000000"/>
              </a:solidFill>
              <a:latin typeface="Verdana" pitchFamily="34" charset="0"/>
            </a:endParaRPr>
          </a:p>
        </p:txBody>
      </p:sp>
      <p:sp>
        <p:nvSpPr>
          <p:cNvPr id="32" name="Mark 1"/>
          <p:cNvSpPr/>
          <p:nvPr/>
        </p:nvSpPr>
        <p:spPr bwMode="auto">
          <a:xfrm>
            <a:off x="1804942" y="3266901"/>
            <a:ext cx="259080" cy="259080"/>
          </a:xfrm>
          <a:prstGeom prst="ellipse">
            <a:avLst/>
          </a:prstGeom>
          <a:solidFill>
            <a:srgbClr val="37AD4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NZ" baseline="-25000" smtClean="0">
              <a:solidFill>
                <a:srgbClr val="000000"/>
              </a:solidFill>
              <a:latin typeface="Verdana" pitchFamily="34" charset="0"/>
            </a:endParaRPr>
          </a:p>
        </p:txBody>
      </p:sp>
      <p:grpSp>
        <p:nvGrpSpPr>
          <p:cNvPr id="10" name="Patch"/>
          <p:cNvGrpSpPr/>
          <p:nvPr/>
        </p:nvGrpSpPr>
        <p:grpSpPr>
          <a:xfrm>
            <a:off x="1921804" y="2911621"/>
            <a:ext cx="5717860" cy="484821"/>
            <a:chOff x="3157940" y="4670623"/>
            <a:chExt cx="5717860" cy="484821"/>
          </a:xfrm>
        </p:grpSpPr>
        <p:cxnSp>
          <p:nvCxnSpPr>
            <p:cNvPr id="37" name="Straight Connector 36"/>
            <p:cNvCxnSpPr/>
            <p:nvPr/>
          </p:nvCxnSpPr>
          <p:spPr bwMode="auto">
            <a:xfrm flipV="1">
              <a:off x="3157940" y="5155441"/>
              <a:ext cx="2790310" cy="0"/>
            </a:xfrm>
            <a:prstGeom prst="line">
              <a:avLst/>
            </a:prstGeom>
            <a:solidFill>
              <a:schemeClr val="accent1"/>
            </a:solidFill>
            <a:ln w="38100" cap="flat" cmpd="sng" algn="ctr">
              <a:solidFill>
                <a:srgbClr val="37AD4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 name="Straight Connector 37"/>
            <p:cNvCxnSpPr/>
            <p:nvPr/>
          </p:nvCxnSpPr>
          <p:spPr bwMode="auto">
            <a:xfrm flipV="1">
              <a:off x="5958265" y="4670623"/>
              <a:ext cx="2917535" cy="0"/>
            </a:xfrm>
            <a:prstGeom prst="line">
              <a:avLst/>
            </a:prstGeom>
            <a:solidFill>
              <a:schemeClr val="accent1"/>
            </a:solidFill>
            <a:ln w="38100" cap="flat" cmpd="sng" algn="ctr">
              <a:solidFill>
                <a:srgbClr val="37AD4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2" name="Straight Connector 41"/>
            <p:cNvCxnSpPr/>
            <p:nvPr/>
          </p:nvCxnSpPr>
          <p:spPr bwMode="auto">
            <a:xfrm flipV="1">
              <a:off x="5958265" y="4670623"/>
              <a:ext cx="0" cy="484821"/>
            </a:xfrm>
            <a:prstGeom prst="line">
              <a:avLst/>
            </a:prstGeom>
            <a:solidFill>
              <a:schemeClr val="accent1"/>
            </a:solidFill>
            <a:ln w="38100" cap="flat" cmpd="sng" algn="ctr">
              <a:solidFill>
                <a:srgbClr val="37AD4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1" name="NDM"/>
          <p:cNvGrpSpPr/>
          <p:nvPr/>
        </p:nvGrpSpPr>
        <p:grpSpPr>
          <a:xfrm>
            <a:off x="1934482" y="1877676"/>
            <a:ext cx="7111884" cy="1523287"/>
            <a:chOff x="1934482" y="1877674"/>
            <a:chExt cx="7111884" cy="1523287"/>
          </a:xfrm>
        </p:grpSpPr>
        <p:cxnSp>
          <p:nvCxnSpPr>
            <p:cNvPr id="31" name="Straight Connector 30"/>
            <p:cNvCxnSpPr/>
            <p:nvPr/>
          </p:nvCxnSpPr>
          <p:spPr bwMode="auto">
            <a:xfrm flipV="1">
              <a:off x="1934482" y="2104683"/>
              <a:ext cx="5701393" cy="1296278"/>
            </a:xfrm>
            <a:prstGeom prst="line">
              <a:avLst/>
            </a:prstGeom>
            <a:solidFill>
              <a:schemeClr val="accent1"/>
            </a:solidFill>
            <a:ln w="38100" cap="flat" cmpd="sng" algn="ctr">
              <a:solidFill>
                <a:srgbClr val="37AD47"/>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TextBox 6"/>
            <p:cNvSpPr txBox="1"/>
            <p:nvPr/>
          </p:nvSpPr>
          <p:spPr>
            <a:xfrm>
              <a:off x="7642327" y="1877674"/>
              <a:ext cx="1404039" cy="276999"/>
            </a:xfrm>
            <a:prstGeom prst="rect">
              <a:avLst/>
            </a:prstGeom>
            <a:noFill/>
          </p:spPr>
          <p:txBody>
            <a:bodyPr wrap="none" rtlCol="0">
              <a:spAutoFit/>
            </a:bodyPr>
            <a:lstStyle/>
            <a:p>
              <a:r>
                <a:rPr lang="en-US" baseline="-25000" dirty="0" smtClean="0">
                  <a:solidFill>
                    <a:srgbClr val="37AD47"/>
                  </a:solidFill>
                  <a:latin typeface="Verdana" pitchFamily="34" charset="0"/>
                </a:rPr>
                <a:t>Secular velocity</a:t>
              </a:r>
              <a:endParaRPr lang="en-NZ" baseline="-25000" dirty="0">
                <a:solidFill>
                  <a:srgbClr val="37AD47"/>
                </a:solidFill>
                <a:latin typeface="Verdana" pitchFamily="34" charset="0"/>
              </a:endParaRPr>
            </a:p>
          </p:txBody>
        </p:sp>
      </p:grpSp>
      <p:sp>
        <p:nvSpPr>
          <p:cNvPr id="45" name="Patch label"/>
          <p:cNvSpPr txBox="1"/>
          <p:nvPr/>
        </p:nvSpPr>
        <p:spPr>
          <a:xfrm>
            <a:off x="6702527" y="2798763"/>
            <a:ext cx="2042482" cy="400110"/>
          </a:xfrm>
          <a:prstGeom prst="rect">
            <a:avLst/>
          </a:prstGeom>
          <a:noFill/>
        </p:spPr>
        <p:txBody>
          <a:bodyPr wrap="none" rtlCol="0">
            <a:spAutoFit/>
          </a:bodyPr>
          <a:lstStyle/>
          <a:p>
            <a:r>
              <a:rPr lang="en-US" sz="2000" baseline="-25000" dirty="0" smtClean="0">
                <a:solidFill>
                  <a:srgbClr val="37AD47"/>
                </a:solidFill>
                <a:latin typeface="Verdana" pitchFamily="34" charset="0"/>
              </a:rPr>
              <a:t>Earthquake</a:t>
            </a:r>
            <a:r>
              <a:rPr lang="en-US" sz="2000" dirty="0" smtClean="0">
                <a:solidFill>
                  <a:srgbClr val="37AD47"/>
                </a:solidFill>
                <a:latin typeface="Verdana" pitchFamily="34" charset="0"/>
              </a:rPr>
              <a:t> model</a:t>
            </a:r>
            <a:endParaRPr lang="en-NZ" sz="2000" baseline="-25000" dirty="0">
              <a:solidFill>
                <a:srgbClr val="37AD47"/>
              </a:solidFill>
              <a:latin typeface="Verdana" pitchFamily="34" charset="0"/>
            </a:endParaRPr>
          </a:p>
        </p:txBody>
      </p:sp>
      <p:cxnSp>
        <p:nvCxnSpPr>
          <p:cNvPr id="5" name="Measurement1"/>
          <p:cNvCxnSpPr/>
          <p:nvPr/>
        </p:nvCxnSpPr>
        <p:spPr bwMode="auto">
          <a:xfrm flipV="1">
            <a:off x="1944497" y="3396437"/>
            <a:ext cx="0" cy="1193200"/>
          </a:xfrm>
          <a:prstGeom prst="straightConnector1">
            <a:avLst/>
          </a:prstGeom>
          <a:solidFill>
            <a:schemeClr val="accent1"/>
          </a:solidFill>
          <a:ln w="38100" cap="flat" cmpd="sng" algn="ctr">
            <a:solidFill>
              <a:srgbClr val="7030A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1" name="Measurement2"/>
          <p:cNvCxnSpPr/>
          <p:nvPr/>
        </p:nvCxnSpPr>
        <p:spPr bwMode="auto">
          <a:xfrm flipV="1">
            <a:off x="1921804" y="3400961"/>
            <a:ext cx="0" cy="1193200"/>
          </a:xfrm>
          <a:prstGeom prst="straightConnector1">
            <a:avLst/>
          </a:prstGeom>
          <a:solidFill>
            <a:schemeClr val="accent1"/>
          </a:solidFill>
          <a:ln w="38100" cap="flat" cmpd="sng" algn="ctr">
            <a:solidFill>
              <a:srgbClr val="7030A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 name="Group 12"/>
          <p:cNvGrpSpPr/>
          <p:nvPr/>
        </p:nvGrpSpPr>
        <p:grpSpPr>
          <a:xfrm>
            <a:off x="3120211" y="1366693"/>
            <a:ext cx="4078035" cy="3673819"/>
            <a:chOff x="3120211" y="1366693"/>
            <a:chExt cx="4078035" cy="3673819"/>
          </a:xfrm>
        </p:grpSpPr>
        <p:pic>
          <p:nvPicPr>
            <p:cNvPr id="3074" name="Map" descr="\\ad.linz.govt.nz\dfs\OPA\RedirectedFolders\ccrook\Documents\NZIS_2013\Source data\rp_base.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6326" b="14306"/>
            <a:stretch/>
          </p:blipFill>
          <p:spPr bwMode="auto">
            <a:xfrm>
              <a:off x="3339198" y="1366693"/>
              <a:ext cx="3790202" cy="31180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Map patch"/>
            <p:cNvSpPr/>
            <p:nvPr/>
          </p:nvSpPr>
          <p:spPr bwMode="auto">
            <a:xfrm>
              <a:off x="3120211" y="1769104"/>
              <a:ext cx="4078035" cy="3271408"/>
            </a:xfrm>
            <a:custGeom>
              <a:avLst/>
              <a:gdLst>
                <a:gd name="connsiteX0" fmla="*/ 238539 w 3909391"/>
                <a:gd name="connsiteY0" fmla="*/ 596348 h 2557669"/>
                <a:gd name="connsiteX1" fmla="*/ 927652 w 3909391"/>
                <a:gd name="connsiteY1" fmla="*/ 0 h 2557669"/>
                <a:gd name="connsiteX2" fmla="*/ 2663687 w 3909391"/>
                <a:gd name="connsiteY2" fmla="*/ 278295 h 2557669"/>
                <a:gd name="connsiteX3" fmla="*/ 3246782 w 3909391"/>
                <a:gd name="connsiteY3" fmla="*/ 225287 h 2557669"/>
                <a:gd name="connsiteX4" fmla="*/ 3909391 w 3909391"/>
                <a:gd name="connsiteY4" fmla="*/ 1603513 h 2557669"/>
                <a:gd name="connsiteX5" fmla="*/ 2716696 w 3909391"/>
                <a:gd name="connsiteY5" fmla="*/ 2557669 h 2557669"/>
                <a:gd name="connsiteX6" fmla="*/ 755374 w 3909391"/>
                <a:gd name="connsiteY6" fmla="*/ 2425148 h 2557669"/>
                <a:gd name="connsiteX7" fmla="*/ 39756 w 3909391"/>
                <a:gd name="connsiteY7" fmla="*/ 1974574 h 2557669"/>
                <a:gd name="connsiteX8" fmla="*/ 0 w 3909391"/>
                <a:gd name="connsiteY8" fmla="*/ 1457739 h 2557669"/>
                <a:gd name="connsiteX9" fmla="*/ 238539 w 3909391"/>
                <a:gd name="connsiteY9" fmla="*/ 596348 h 2557669"/>
                <a:gd name="connsiteX0" fmla="*/ 238539 w 3909391"/>
                <a:gd name="connsiteY0" fmla="*/ 602725 h 2564046"/>
                <a:gd name="connsiteX1" fmla="*/ 927652 w 3909391"/>
                <a:gd name="connsiteY1" fmla="*/ 6377 h 2564046"/>
                <a:gd name="connsiteX2" fmla="*/ 2663687 w 3909391"/>
                <a:gd name="connsiteY2" fmla="*/ 284672 h 2564046"/>
                <a:gd name="connsiteX3" fmla="*/ 3246782 w 3909391"/>
                <a:gd name="connsiteY3" fmla="*/ 231664 h 2564046"/>
                <a:gd name="connsiteX4" fmla="*/ 3909391 w 3909391"/>
                <a:gd name="connsiteY4" fmla="*/ 1609890 h 2564046"/>
                <a:gd name="connsiteX5" fmla="*/ 2716696 w 3909391"/>
                <a:gd name="connsiteY5" fmla="*/ 2564046 h 2564046"/>
                <a:gd name="connsiteX6" fmla="*/ 755374 w 3909391"/>
                <a:gd name="connsiteY6" fmla="*/ 2431525 h 2564046"/>
                <a:gd name="connsiteX7" fmla="*/ 39756 w 3909391"/>
                <a:gd name="connsiteY7" fmla="*/ 1980951 h 2564046"/>
                <a:gd name="connsiteX8" fmla="*/ 0 w 3909391"/>
                <a:gd name="connsiteY8" fmla="*/ 1464116 h 2564046"/>
                <a:gd name="connsiteX9" fmla="*/ 238539 w 3909391"/>
                <a:gd name="connsiteY9" fmla="*/ 602725 h 2564046"/>
                <a:gd name="connsiteX0" fmla="*/ 238539 w 3909391"/>
                <a:gd name="connsiteY0" fmla="*/ 601835 h 2563156"/>
                <a:gd name="connsiteX1" fmla="*/ 927652 w 3909391"/>
                <a:gd name="connsiteY1" fmla="*/ 5487 h 2563156"/>
                <a:gd name="connsiteX2" fmla="*/ 2663687 w 3909391"/>
                <a:gd name="connsiteY2" fmla="*/ 283782 h 2563156"/>
                <a:gd name="connsiteX3" fmla="*/ 3246782 w 3909391"/>
                <a:gd name="connsiteY3" fmla="*/ 230774 h 2563156"/>
                <a:gd name="connsiteX4" fmla="*/ 3909391 w 3909391"/>
                <a:gd name="connsiteY4" fmla="*/ 1609000 h 2563156"/>
                <a:gd name="connsiteX5" fmla="*/ 2716696 w 3909391"/>
                <a:gd name="connsiteY5" fmla="*/ 2563156 h 2563156"/>
                <a:gd name="connsiteX6" fmla="*/ 755374 w 3909391"/>
                <a:gd name="connsiteY6" fmla="*/ 2430635 h 2563156"/>
                <a:gd name="connsiteX7" fmla="*/ 39756 w 3909391"/>
                <a:gd name="connsiteY7" fmla="*/ 1980061 h 2563156"/>
                <a:gd name="connsiteX8" fmla="*/ 0 w 3909391"/>
                <a:gd name="connsiteY8" fmla="*/ 1463226 h 2563156"/>
                <a:gd name="connsiteX9" fmla="*/ 238539 w 3909391"/>
                <a:gd name="connsiteY9" fmla="*/ 601835 h 2563156"/>
                <a:gd name="connsiteX0" fmla="*/ 238539 w 3918820"/>
                <a:gd name="connsiteY0" fmla="*/ 601835 h 2563156"/>
                <a:gd name="connsiteX1" fmla="*/ 927652 w 3918820"/>
                <a:gd name="connsiteY1" fmla="*/ 5487 h 2563156"/>
                <a:gd name="connsiteX2" fmla="*/ 2663687 w 3918820"/>
                <a:gd name="connsiteY2" fmla="*/ 283782 h 2563156"/>
                <a:gd name="connsiteX3" fmla="*/ 3246782 w 3918820"/>
                <a:gd name="connsiteY3" fmla="*/ 230774 h 2563156"/>
                <a:gd name="connsiteX4" fmla="*/ 3909391 w 3918820"/>
                <a:gd name="connsiteY4" fmla="*/ 1609000 h 2563156"/>
                <a:gd name="connsiteX5" fmla="*/ 2716696 w 3918820"/>
                <a:gd name="connsiteY5" fmla="*/ 2563156 h 2563156"/>
                <a:gd name="connsiteX6" fmla="*/ 755374 w 3918820"/>
                <a:gd name="connsiteY6" fmla="*/ 2430635 h 2563156"/>
                <a:gd name="connsiteX7" fmla="*/ 39756 w 3918820"/>
                <a:gd name="connsiteY7" fmla="*/ 1980061 h 2563156"/>
                <a:gd name="connsiteX8" fmla="*/ 0 w 3918820"/>
                <a:gd name="connsiteY8" fmla="*/ 1463226 h 2563156"/>
                <a:gd name="connsiteX9" fmla="*/ 238539 w 3918820"/>
                <a:gd name="connsiteY9" fmla="*/ 601835 h 2563156"/>
                <a:gd name="connsiteX0" fmla="*/ 238539 w 4013682"/>
                <a:gd name="connsiteY0" fmla="*/ 601835 h 2563156"/>
                <a:gd name="connsiteX1" fmla="*/ 927652 w 4013682"/>
                <a:gd name="connsiteY1" fmla="*/ 5487 h 2563156"/>
                <a:gd name="connsiteX2" fmla="*/ 2663687 w 4013682"/>
                <a:gd name="connsiteY2" fmla="*/ 283782 h 2563156"/>
                <a:gd name="connsiteX3" fmla="*/ 3246782 w 4013682"/>
                <a:gd name="connsiteY3" fmla="*/ 230774 h 2563156"/>
                <a:gd name="connsiteX4" fmla="*/ 3909391 w 4013682"/>
                <a:gd name="connsiteY4" fmla="*/ 1609000 h 2563156"/>
                <a:gd name="connsiteX5" fmla="*/ 2716696 w 4013682"/>
                <a:gd name="connsiteY5" fmla="*/ 2563156 h 2563156"/>
                <a:gd name="connsiteX6" fmla="*/ 755374 w 4013682"/>
                <a:gd name="connsiteY6" fmla="*/ 2430635 h 2563156"/>
                <a:gd name="connsiteX7" fmla="*/ 39756 w 4013682"/>
                <a:gd name="connsiteY7" fmla="*/ 1980061 h 2563156"/>
                <a:gd name="connsiteX8" fmla="*/ 0 w 4013682"/>
                <a:gd name="connsiteY8" fmla="*/ 1463226 h 2563156"/>
                <a:gd name="connsiteX9" fmla="*/ 238539 w 4013682"/>
                <a:gd name="connsiteY9" fmla="*/ 601835 h 2563156"/>
                <a:gd name="connsiteX0" fmla="*/ 238539 w 4013682"/>
                <a:gd name="connsiteY0" fmla="*/ 601835 h 2693163"/>
                <a:gd name="connsiteX1" fmla="*/ 927652 w 4013682"/>
                <a:gd name="connsiteY1" fmla="*/ 5487 h 2693163"/>
                <a:gd name="connsiteX2" fmla="*/ 2663687 w 4013682"/>
                <a:gd name="connsiteY2" fmla="*/ 283782 h 2693163"/>
                <a:gd name="connsiteX3" fmla="*/ 3246782 w 4013682"/>
                <a:gd name="connsiteY3" fmla="*/ 230774 h 2693163"/>
                <a:gd name="connsiteX4" fmla="*/ 3909391 w 4013682"/>
                <a:gd name="connsiteY4" fmla="*/ 1609000 h 2693163"/>
                <a:gd name="connsiteX5" fmla="*/ 2716696 w 4013682"/>
                <a:gd name="connsiteY5" fmla="*/ 2563156 h 2693163"/>
                <a:gd name="connsiteX6" fmla="*/ 755374 w 4013682"/>
                <a:gd name="connsiteY6" fmla="*/ 2430635 h 2693163"/>
                <a:gd name="connsiteX7" fmla="*/ 39756 w 4013682"/>
                <a:gd name="connsiteY7" fmla="*/ 1980061 h 2693163"/>
                <a:gd name="connsiteX8" fmla="*/ 0 w 4013682"/>
                <a:gd name="connsiteY8" fmla="*/ 1463226 h 2693163"/>
                <a:gd name="connsiteX9" fmla="*/ 238539 w 4013682"/>
                <a:gd name="connsiteY9" fmla="*/ 601835 h 2693163"/>
                <a:gd name="connsiteX0" fmla="*/ 238539 w 4013682"/>
                <a:gd name="connsiteY0" fmla="*/ 601835 h 2623356"/>
                <a:gd name="connsiteX1" fmla="*/ 927652 w 4013682"/>
                <a:gd name="connsiteY1" fmla="*/ 5487 h 2623356"/>
                <a:gd name="connsiteX2" fmla="*/ 2663687 w 4013682"/>
                <a:gd name="connsiteY2" fmla="*/ 283782 h 2623356"/>
                <a:gd name="connsiteX3" fmla="*/ 3246782 w 4013682"/>
                <a:gd name="connsiteY3" fmla="*/ 230774 h 2623356"/>
                <a:gd name="connsiteX4" fmla="*/ 3909391 w 4013682"/>
                <a:gd name="connsiteY4" fmla="*/ 1609000 h 2623356"/>
                <a:gd name="connsiteX5" fmla="*/ 2716696 w 4013682"/>
                <a:gd name="connsiteY5" fmla="*/ 2563156 h 2623356"/>
                <a:gd name="connsiteX6" fmla="*/ 755374 w 4013682"/>
                <a:gd name="connsiteY6" fmla="*/ 2430635 h 2623356"/>
                <a:gd name="connsiteX7" fmla="*/ 39756 w 4013682"/>
                <a:gd name="connsiteY7" fmla="*/ 1980061 h 2623356"/>
                <a:gd name="connsiteX8" fmla="*/ 0 w 4013682"/>
                <a:gd name="connsiteY8" fmla="*/ 1463226 h 2623356"/>
                <a:gd name="connsiteX9" fmla="*/ 238539 w 4013682"/>
                <a:gd name="connsiteY9" fmla="*/ 601835 h 2623356"/>
                <a:gd name="connsiteX0" fmla="*/ 325372 w 4100515"/>
                <a:gd name="connsiteY0" fmla="*/ 601835 h 2623356"/>
                <a:gd name="connsiteX1" fmla="*/ 1014485 w 4100515"/>
                <a:gd name="connsiteY1" fmla="*/ 5487 h 2623356"/>
                <a:gd name="connsiteX2" fmla="*/ 2750520 w 4100515"/>
                <a:gd name="connsiteY2" fmla="*/ 283782 h 2623356"/>
                <a:gd name="connsiteX3" fmla="*/ 3333615 w 4100515"/>
                <a:gd name="connsiteY3" fmla="*/ 230774 h 2623356"/>
                <a:gd name="connsiteX4" fmla="*/ 3996224 w 4100515"/>
                <a:gd name="connsiteY4" fmla="*/ 1609000 h 2623356"/>
                <a:gd name="connsiteX5" fmla="*/ 2803529 w 4100515"/>
                <a:gd name="connsiteY5" fmla="*/ 2563156 h 2623356"/>
                <a:gd name="connsiteX6" fmla="*/ 842207 w 4100515"/>
                <a:gd name="connsiteY6" fmla="*/ 2430635 h 2623356"/>
                <a:gd name="connsiteX7" fmla="*/ 126589 w 4100515"/>
                <a:gd name="connsiteY7" fmla="*/ 1980061 h 2623356"/>
                <a:gd name="connsiteX8" fmla="*/ 86833 w 4100515"/>
                <a:gd name="connsiteY8" fmla="*/ 1463226 h 2623356"/>
                <a:gd name="connsiteX9" fmla="*/ 325372 w 4100515"/>
                <a:gd name="connsiteY9" fmla="*/ 601835 h 2623356"/>
                <a:gd name="connsiteX0" fmla="*/ 296195 w 4071338"/>
                <a:gd name="connsiteY0" fmla="*/ 601835 h 2623356"/>
                <a:gd name="connsiteX1" fmla="*/ 985308 w 4071338"/>
                <a:gd name="connsiteY1" fmla="*/ 5487 h 2623356"/>
                <a:gd name="connsiteX2" fmla="*/ 2721343 w 4071338"/>
                <a:gd name="connsiteY2" fmla="*/ 283782 h 2623356"/>
                <a:gd name="connsiteX3" fmla="*/ 3304438 w 4071338"/>
                <a:gd name="connsiteY3" fmla="*/ 230774 h 2623356"/>
                <a:gd name="connsiteX4" fmla="*/ 3967047 w 4071338"/>
                <a:gd name="connsiteY4" fmla="*/ 1609000 h 2623356"/>
                <a:gd name="connsiteX5" fmla="*/ 2774352 w 4071338"/>
                <a:gd name="connsiteY5" fmla="*/ 2563156 h 2623356"/>
                <a:gd name="connsiteX6" fmla="*/ 813030 w 4071338"/>
                <a:gd name="connsiteY6" fmla="*/ 2430635 h 2623356"/>
                <a:gd name="connsiteX7" fmla="*/ 97412 w 4071338"/>
                <a:gd name="connsiteY7" fmla="*/ 1980061 h 2623356"/>
                <a:gd name="connsiteX8" fmla="*/ 57656 w 4071338"/>
                <a:gd name="connsiteY8" fmla="*/ 1463226 h 2623356"/>
                <a:gd name="connsiteX9" fmla="*/ 296195 w 4071338"/>
                <a:gd name="connsiteY9" fmla="*/ 601835 h 2623356"/>
                <a:gd name="connsiteX0" fmla="*/ 296195 w 4071338"/>
                <a:gd name="connsiteY0" fmla="*/ 601835 h 2623356"/>
                <a:gd name="connsiteX1" fmla="*/ 985308 w 4071338"/>
                <a:gd name="connsiteY1" fmla="*/ 5487 h 2623356"/>
                <a:gd name="connsiteX2" fmla="*/ 2721343 w 4071338"/>
                <a:gd name="connsiteY2" fmla="*/ 283782 h 2623356"/>
                <a:gd name="connsiteX3" fmla="*/ 3304438 w 4071338"/>
                <a:gd name="connsiteY3" fmla="*/ 230774 h 2623356"/>
                <a:gd name="connsiteX4" fmla="*/ 3967047 w 4071338"/>
                <a:gd name="connsiteY4" fmla="*/ 1609000 h 2623356"/>
                <a:gd name="connsiteX5" fmla="*/ 2774352 w 4071338"/>
                <a:gd name="connsiteY5" fmla="*/ 2563156 h 2623356"/>
                <a:gd name="connsiteX6" fmla="*/ 813030 w 4071338"/>
                <a:gd name="connsiteY6" fmla="*/ 2430635 h 2623356"/>
                <a:gd name="connsiteX7" fmla="*/ 97412 w 4071338"/>
                <a:gd name="connsiteY7" fmla="*/ 1980061 h 2623356"/>
                <a:gd name="connsiteX8" fmla="*/ 57656 w 4071338"/>
                <a:gd name="connsiteY8" fmla="*/ 1463226 h 2623356"/>
                <a:gd name="connsiteX9" fmla="*/ 296195 w 4071338"/>
                <a:gd name="connsiteY9" fmla="*/ 601835 h 2623356"/>
                <a:gd name="connsiteX0" fmla="*/ 240722 w 4015865"/>
                <a:gd name="connsiteY0" fmla="*/ 601835 h 2611091"/>
                <a:gd name="connsiteX1" fmla="*/ 929835 w 4015865"/>
                <a:gd name="connsiteY1" fmla="*/ 5487 h 2611091"/>
                <a:gd name="connsiteX2" fmla="*/ 2665870 w 4015865"/>
                <a:gd name="connsiteY2" fmla="*/ 283782 h 2611091"/>
                <a:gd name="connsiteX3" fmla="*/ 3248965 w 4015865"/>
                <a:gd name="connsiteY3" fmla="*/ 230774 h 2611091"/>
                <a:gd name="connsiteX4" fmla="*/ 3911574 w 4015865"/>
                <a:gd name="connsiteY4" fmla="*/ 1609000 h 2611091"/>
                <a:gd name="connsiteX5" fmla="*/ 2718879 w 4015865"/>
                <a:gd name="connsiteY5" fmla="*/ 2563156 h 2611091"/>
                <a:gd name="connsiteX6" fmla="*/ 757557 w 4015865"/>
                <a:gd name="connsiteY6" fmla="*/ 2430635 h 2611091"/>
                <a:gd name="connsiteX7" fmla="*/ 161208 w 4015865"/>
                <a:gd name="connsiteY7" fmla="*/ 2099330 h 2611091"/>
                <a:gd name="connsiteX8" fmla="*/ 2183 w 4015865"/>
                <a:gd name="connsiteY8" fmla="*/ 1463226 h 2611091"/>
                <a:gd name="connsiteX9" fmla="*/ 240722 w 4015865"/>
                <a:gd name="connsiteY9" fmla="*/ 601835 h 2611091"/>
                <a:gd name="connsiteX0" fmla="*/ 240722 w 4019090"/>
                <a:gd name="connsiteY0" fmla="*/ 609723 h 2618979"/>
                <a:gd name="connsiteX1" fmla="*/ 929835 w 4019090"/>
                <a:gd name="connsiteY1" fmla="*/ 13375 h 2618979"/>
                <a:gd name="connsiteX2" fmla="*/ 2440583 w 4019090"/>
                <a:gd name="connsiteY2" fmla="*/ 172401 h 2618979"/>
                <a:gd name="connsiteX3" fmla="*/ 3248965 w 4019090"/>
                <a:gd name="connsiteY3" fmla="*/ 238662 h 2618979"/>
                <a:gd name="connsiteX4" fmla="*/ 3911574 w 4019090"/>
                <a:gd name="connsiteY4" fmla="*/ 1616888 h 2618979"/>
                <a:gd name="connsiteX5" fmla="*/ 2718879 w 4019090"/>
                <a:gd name="connsiteY5" fmla="*/ 2571044 h 2618979"/>
                <a:gd name="connsiteX6" fmla="*/ 757557 w 4019090"/>
                <a:gd name="connsiteY6" fmla="*/ 2438523 h 2618979"/>
                <a:gd name="connsiteX7" fmla="*/ 161208 w 4019090"/>
                <a:gd name="connsiteY7" fmla="*/ 2107218 h 2618979"/>
                <a:gd name="connsiteX8" fmla="*/ 2183 w 4019090"/>
                <a:gd name="connsiteY8" fmla="*/ 1471114 h 2618979"/>
                <a:gd name="connsiteX9" fmla="*/ 240722 w 4019090"/>
                <a:gd name="connsiteY9" fmla="*/ 609723 h 2618979"/>
                <a:gd name="connsiteX0" fmla="*/ 240722 w 4022290"/>
                <a:gd name="connsiteY0" fmla="*/ 607439 h 2616695"/>
                <a:gd name="connsiteX1" fmla="*/ 929835 w 4022290"/>
                <a:gd name="connsiteY1" fmla="*/ 11091 h 2616695"/>
                <a:gd name="connsiteX2" fmla="*/ 2228548 w 4022290"/>
                <a:gd name="connsiteY2" fmla="*/ 196621 h 2616695"/>
                <a:gd name="connsiteX3" fmla="*/ 3248965 w 4022290"/>
                <a:gd name="connsiteY3" fmla="*/ 236378 h 2616695"/>
                <a:gd name="connsiteX4" fmla="*/ 3911574 w 4022290"/>
                <a:gd name="connsiteY4" fmla="*/ 1614604 h 2616695"/>
                <a:gd name="connsiteX5" fmla="*/ 2718879 w 4022290"/>
                <a:gd name="connsiteY5" fmla="*/ 2568760 h 2616695"/>
                <a:gd name="connsiteX6" fmla="*/ 757557 w 4022290"/>
                <a:gd name="connsiteY6" fmla="*/ 2436239 h 2616695"/>
                <a:gd name="connsiteX7" fmla="*/ 161208 w 4022290"/>
                <a:gd name="connsiteY7" fmla="*/ 2104934 h 2616695"/>
                <a:gd name="connsiteX8" fmla="*/ 2183 w 4022290"/>
                <a:gd name="connsiteY8" fmla="*/ 1468830 h 2616695"/>
                <a:gd name="connsiteX9" fmla="*/ 240722 w 4022290"/>
                <a:gd name="connsiteY9" fmla="*/ 607439 h 2616695"/>
                <a:gd name="connsiteX0" fmla="*/ 240722 w 3843370"/>
                <a:gd name="connsiteY0" fmla="*/ 607439 h 2586151"/>
                <a:gd name="connsiteX1" fmla="*/ 929835 w 3843370"/>
                <a:gd name="connsiteY1" fmla="*/ 11091 h 2586151"/>
                <a:gd name="connsiteX2" fmla="*/ 2228548 w 3843370"/>
                <a:gd name="connsiteY2" fmla="*/ 196621 h 2586151"/>
                <a:gd name="connsiteX3" fmla="*/ 3248965 w 3843370"/>
                <a:gd name="connsiteY3" fmla="*/ 236378 h 2586151"/>
                <a:gd name="connsiteX4" fmla="*/ 3712791 w 3843370"/>
                <a:gd name="connsiteY4" fmla="*/ 2065178 h 2586151"/>
                <a:gd name="connsiteX5" fmla="*/ 2718879 w 3843370"/>
                <a:gd name="connsiteY5" fmla="*/ 2568760 h 2586151"/>
                <a:gd name="connsiteX6" fmla="*/ 757557 w 3843370"/>
                <a:gd name="connsiteY6" fmla="*/ 2436239 h 2586151"/>
                <a:gd name="connsiteX7" fmla="*/ 161208 w 3843370"/>
                <a:gd name="connsiteY7" fmla="*/ 2104934 h 2586151"/>
                <a:gd name="connsiteX8" fmla="*/ 2183 w 3843370"/>
                <a:gd name="connsiteY8" fmla="*/ 1468830 h 2586151"/>
                <a:gd name="connsiteX9" fmla="*/ 240722 w 3843370"/>
                <a:gd name="connsiteY9" fmla="*/ 607439 h 2586151"/>
                <a:gd name="connsiteX0" fmla="*/ 240722 w 3771519"/>
                <a:gd name="connsiteY0" fmla="*/ 607439 h 2586151"/>
                <a:gd name="connsiteX1" fmla="*/ 929835 w 3771519"/>
                <a:gd name="connsiteY1" fmla="*/ 11091 h 2586151"/>
                <a:gd name="connsiteX2" fmla="*/ 2228548 w 3771519"/>
                <a:gd name="connsiteY2" fmla="*/ 196621 h 2586151"/>
                <a:gd name="connsiteX3" fmla="*/ 3248965 w 3771519"/>
                <a:gd name="connsiteY3" fmla="*/ 236378 h 2586151"/>
                <a:gd name="connsiteX4" fmla="*/ 3612332 w 3771519"/>
                <a:gd name="connsiteY4" fmla="*/ 858957 h 2586151"/>
                <a:gd name="connsiteX5" fmla="*/ 3712791 w 3771519"/>
                <a:gd name="connsiteY5" fmla="*/ 2065178 h 2586151"/>
                <a:gd name="connsiteX6" fmla="*/ 2718879 w 3771519"/>
                <a:gd name="connsiteY6" fmla="*/ 2568760 h 2586151"/>
                <a:gd name="connsiteX7" fmla="*/ 757557 w 3771519"/>
                <a:gd name="connsiteY7" fmla="*/ 2436239 h 2586151"/>
                <a:gd name="connsiteX8" fmla="*/ 161208 w 3771519"/>
                <a:gd name="connsiteY8" fmla="*/ 2104934 h 2586151"/>
                <a:gd name="connsiteX9" fmla="*/ 2183 w 3771519"/>
                <a:gd name="connsiteY9" fmla="*/ 1468830 h 2586151"/>
                <a:gd name="connsiteX10" fmla="*/ 240722 w 3771519"/>
                <a:gd name="connsiteY10" fmla="*/ 607439 h 2586151"/>
                <a:gd name="connsiteX0" fmla="*/ 240722 w 3829399"/>
                <a:gd name="connsiteY0" fmla="*/ 607439 h 2586151"/>
                <a:gd name="connsiteX1" fmla="*/ 929835 w 3829399"/>
                <a:gd name="connsiteY1" fmla="*/ 11091 h 2586151"/>
                <a:gd name="connsiteX2" fmla="*/ 2228548 w 3829399"/>
                <a:gd name="connsiteY2" fmla="*/ 196621 h 2586151"/>
                <a:gd name="connsiteX3" fmla="*/ 3248965 w 3829399"/>
                <a:gd name="connsiteY3" fmla="*/ 236378 h 2586151"/>
                <a:gd name="connsiteX4" fmla="*/ 3758106 w 3829399"/>
                <a:gd name="connsiteY4" fmla="*/ 872209 h 2586151"/>
                <a:gd name="connsiteX5" fmla="*/ 3712791 w 3829399"/>
                <a:gd name="connsiteY5" fmla="*/ 2065178 h 2586151"/>
                <a:gd name="connsiteX6" fmla="*/ 2718879 w 3829399"/>
                <a:gd name="connsiteY6" fmla="*/ 2568760 h 2586151"/>
                <a:gd name="connsiteX7" fmla="*/ 757557 w 3829399"/>
                <a:gd name="connsiteY7" fmla="*/ 2436239 h 2586151"/>
                <a:gd name="connsiteX8" fmla="*/ 161208 w 3829399"/>
                <a:gd name="connsiteY8" fmla="*/ 2104934 h 2586151"/>
                <a:gd name="connsiteX9" fmla="*/ 2183 w 3829399"/>
                <a:gd name="connsiteY9" fmla="*/ 1468830 h 2586151"/>
                <a:gd name="connsiteX10" fmla="*/ 240722 w 3829399"/>
                <a:gd name="connsiteY10" fmla="*/ 607439 h 258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9399" h="2586151">
                  <a:moveTo>
                    <a:pt x="240722" y="607439"/>
                  </a:moveTo>
                  <a:cubicBezTo>
                    <a:pt x="320235" y="320309"/>
                    <a:pt x="598531" y="79561"/>
                    <a:pt x="929835" y="11091"/>
                  </a:cubicBezTo>
                  <a:cubicBezTo>
                    <a:pt x="1261139" y="-57379"/>
                    <a:pt x="2034183" y="214290"/>
                    <a:pt x="2228548" y="196621"/>
                  </a:cubicBezTo>
                  <a:cubicBezTo>
                    <a:pt x="2498009" y="218708"/>
                    <a:pt x="2994039" y="123780"/>
                    <a:pt x="3248965" y="236378"/>
                  </a:cubicBezTo>
                  <a:cubicBezTo>
                    <a:pt x="3503891" y="348976"/>
                    <a:pt x="3680802" y="567409"/>
                    <a:pt x="3758106" y="872209"/>
                  </a:cubicBezTo>
                  <a:cubicBezTo>
                    <a:pt x="3835410" y="1177009"/>
                    <a:pt x="3885995" y="1782420"/>
                    <a:pt x="3712791" y="2065178"/>
                  </a:cubicBezTo>
                  <a:cubicBezTo>
                    <a:pt x="3539587" y="2347936"/>
                    <a:pt x="3211418" y="2506917"/>
                    <a:pt x="2718879" y="2568760"/>
                  </a:cubicBezTo>
                  <a:cubicBezTo>
                    <a:pt x="2226340" y="2630603"/>
                    <a:pt x="1183836" y="2513543"/>
                    <a:pt x="757557" y="2436239"/>
                  </a:cubicBezTo>
                  <a:cubicBezTo>
                    <a:pt x="331279" y="2358935"/>
                    <a:pt x="359991" y="2215369"/>
                    <a:pt x="161208" y="2104934"/>
                  </a:cubicBezTo>
                  <a:cubicBezTo>
                    <a:pt x="35312" y="1943699"/>
                    <a:pt x="-11069" y="1718412"/>
                    <a:pt x="2183" y="1468830"/>
                  </a:cubicBezTo>
                  <a:cubicBezTo>
                    <a:pt x="15435" y="1219248"/>
                    <a:pt x="161209" y="894569"/>
                    <a:pt x="240722" y="607439"/>
                  </a:cubicBezTo>
                  <a:close/>
                </a:path>
              </a:pathLst>
            </a:custGeom>
            <a:solidFill>
              <a:srgbClr val="FFFF00">
                <a:alpha val="48000"/>
              </a:srgbClr>
            </a:solidFill>
            <a:ln w="9525" cap="flat" cmpd="sng" algn="ctr">
              <a:solidFill>
                <a:schemeClr val="tx1"/>
              </a:solidFill>
              <a:prstDash val="solid"/>
              <a:round/>
              <a:headEnd type="none" w="med" len="med"/>
              <a:tailEnd type="none" w="med" len="med"/>
            </a:ln>
            <a:effectLst>
              <a:softEdge rad="317500"/>
            </a:effectLst>
            <a:extLst/>
          </p:spPr>
          <p:txBody>
            <a:bodyPr vert="horz" wrap="square" lIns="91440" tIns="45720" rIns="91440" bIns="45720" numCol="1" rtlCol="0" anchor="t" anchorCtr="0" compatLnSpc="1">
              <a:prstTxWarp prst="textNoShape">
                <a:avLst/>
              </a:prstTxWarp>
            </a:bodyPr>
            <a:lstStyle/>
            <a:p>
              <a:endParaRPr lang="en-NZ" baseline="-25000" smtClean="0">
                <a:solidFill>
                  <a:srgbClr val="000000"/>
                </a:solidFill>
                <a:latin typeface="Verdana" pitchFamily="34" charset="0"/>
              </a:endParaRPr>
            </a:p>
          </p:txBody>
        </p:sp>
      </p:grpSp>
      <p:cxnSp>
        <p:nvCxnSpPr>
          <p:cNvPr id="43" name="Measurement2"/>
          <p:cNvCxnSpPr/>
          <p:nvPr/>
        </p:nvCxnSpPr>
        <p:spPr bwMode="auto">
          <a:xfrm flipH="1" flipV="1">
            <a:off x="4730262" y="2286000"/>
            <a:ext cx="8792" cy="2206870"/>
          </a:xfrm>
          <a:prstGeom prst="straightConnector1">
            <a:avLst/>
          </a:prstGeom>
          <a:solidFill>
            <a:schemeClr val="accent1"/>
          </a:solidFill>
          <a:ln w="38100" cap="flat" cmpd="sng" algn="ctr">
            <a:solidFill>
              <a:srgbClr val="7030A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Measurement2"/>
          <p:cNvCxnSpPr/>
          <p:nvPr/>
        </p:nvCxnSpPr>
        <p:spPr bwMode="auto">
          <a:xfrm rot="16200000" flipV="1">
            <a:off x="5575069" y="3471277"/>
            <a:ext cx="4288327" cy="9073"/>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6" name="2000.0"/>
          <p:cNvSpPr txBox="1"/>
          <p:nvPr/>
        </p:nvSpPr>
        <p:spPr>
          <a:xfrm>
            <a:off x="7129400" y="5619976"/>
            <a:ext cx="883575" cy="420628"/>
          </a:xfrm>
          <a:prstGeom prst="rect">
            <a:avLst/>
          </a:prstGeom>
          <a:noFill/>
        </p:spPr>
        <p:txBody>
          <a:bodyPr wrap="none" rtlCol="0">
            <a:spAutoFit/>
          </a:bodyPr>
          <a:lstStyle/>
          <a:p>
            <a:r>
              <a:rPr lang="en-US" sz="3200" baseline="-25000" dirty="0" smtClean="0">
                <a:solidFill>
                  <a:srgbClr val="000000"/>
                </a:solidFill>
                <a:latin typeface="Verdana" pitchFamily="34" charset="0"/>
              </a:rPr>
              <a:t>2016</a:t>
            </a:r>
            <a:endParaRPr lang="en-NZ" sz="3200" baseline="-25000" dirty="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withEffect">
                                  <p:stCondLst>
                                    <p:cond delay="0"/>
                                  </p:stCondLst>
                                  <p:childTnLst>
                                    <p:animEffect transition="out" filter="wipe(left)">
                                      <p:cBhvr>
                                        <p:cTn id="6" dur="3000"/>
                                        <p:tgtEl>
                                          <p:spTgt spid="25"/>
                                        </p:tgtEl>
                                      </p:cBhvr>
                                    </p:animEffect>
                                    <p:set>
                                      <p:cBhvr>
                                        <p:cTn id="7" dur="1" fill="hold">
                                          <p:stCondLst>
                                            <p:cond delay="29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xit"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42" presetClass="path" presetSubtype="0" accel="50000" decel="50000" fill="hold" nodeType="withEffect">
                                  <p:stCondLst>
                                    <p:cond delay="0"/>
                                  </p:stCondLst>
                                  <p:childTnLst>
                                    <p:animMotion origin="layout" path="M 0.00434 0.00277 L 0.2816 -0.08056 " pathEditMode="relative" rAng="0" ptsTypes="AA">
                                      <p:cBhvr>
                                        <p:cTn id="33" dur="1000" fill="hold"/>
                                        <p:tgtEl>
                                          <p:spTgt spid="5"/>
                                        </p:tgtEl>
                                        <p:attrNameLst>
                                          <p:attrName>ppt_x</p:attrName>
                                          <p:attrName>ppt_y</p:attrName>
                                        </p:attrNameLst>
                                      </p:cBhvr>
                                      <p:rCtr x="13854" y="-4167"/>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5"/>
                                        </p:tgtEl>
                                        <p:attrNameLst>
                                          <p:attrName>style.visibility</p:attrName>
                                        </p:attrNameLst>
                                      </p:cBhvr>
                                      <p:to>
                                        <p:strVal val="hidden"/>
                                      </p:to>
                                    </p:set>
                                  </p:childTnLst>
                                </p:cTn>
                              </p:par>
                              <p:par>
                                <p:cTn id="40" presetID="22" presetClass="exit" presetSubtype="8" fill="hold" grpId="0" nodeType="withEffect">
                                  <p:stCondLst>
                                    <p:cond delay="0"/>
                                  </p:stCondLst>
                                  <p:childTnLst>
                                    <p:animEffect transition="out" filter="wipe(left)">
                                      <p:cBhvr>
                                        <p:cTn id="41" dur="3000"/>
                                        <p:tgtEl>
                                          <p:spTgt spid="26"/>
                                        </p:tgtEl>
                                      </p:cBhvr>
                                    </p:animEffect>
                                    <p:set>
                                      <p:cBhvr>
                                        <p:cTn id="42" dur="1" fill="hold">
                                          <p:stCondLst>
                                            <p:cond delay="2999"/>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xit" presetSubtype="0" fill="hold" grpId="2" nodeType="withEffect">
                                  <p:stCondLst>
                                    <p:cond delay="0"/>
                                  </p:stCondLst>
                                  <p:childTnLst>
                                    <p:set>
                                      <p:cBhvr>
                                        <p:cTn id="54" dur="1" fill="hold">
                                          <p:stCondLst>
                                            <p:cond delay="0"/>
                                          </p:stCondLst>
                                        </p:cTn>
                                        <p:tgtEl>
                                          <p:spTgt spid="3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11"/>
                                        </p:tgtEl>
                                        <p:attrNameLst>
                                          <p:attrName>style.visibility</p:attrName>
                                        </p:attrNameLst>
                                      </p:cBhvr>
                                      <p:to>
                                        <p:strVal val="hidden"/>
                                      </p:to>
                                    </p:set>
                                  </p:childTnLst>
                                </p:cTn>
                              </p:par>
                              <p:par>
                                <p:cTn id="83" presetID="1" presetClass="entr" presetSubtype="0" fill="hold" grpId="3"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5" grpId="0" animBg="1"/>
      <p:bldP spid="26" grpId="0" animBg="1"/>
      <p:bldP spid="39" grpId="0" animBg="1"/>
      <p:bldP spid="39" grpId="1" animBg="1"/>
      <p:bldP spid="39" grpId="2" animBg="1"/>
      <p:bldP spid="39" grpId="3" animBg="1"/>
      <p:bldP spid="45" grpId="0"/>
      <p:bldP spid="45" grpId="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Earthquakes </a:t>
            </a:r>
            <a:r>
              <a:rPr lang="en-US" dirty="0" err="1" smtClean="0"/>
              <a:t>modelled</a:t>
            </a:r>
            <a:endParaRPr lang="en-NZ" dirty="0"/>
          </a:p>
        </p:txBody>
      </p:sp>
      <p:sp>
        <p:nvSpPr>
          <p:cNvPr id="3" name="Content Placeholder 2"/>
          <p:cNvSpPr>
            <a:spLocks noGrp="1"/>
          </p:cNvSpPr>
          <p:nvPr>
            <p:ph idx="1"/>
          </p:nvPr>
        </p:nvSpPr>
        <p:spPr>
          <a:xfrm>
            <a:off x="423864" y="1152527"/>
            <a:ext cx="4500562" cy="1543049"/>
          </a:xfrm>
          <a:solidFill>
            <a:schemeClr val="bg1"/>
          </a:solidFill>
          <a:ln>
            <a:solidFill>
              <a:schemeClr val="tx1"/>
            </a:solidFill>
          </a:ln>
        </p:spPr>
        <p:txBody>
          <a:bodyPr anchor="ctr">
            <a:normAutofit lnSpcReduction="10000"/>
          </a:bodyPr>
          <a:lstStyle/>
          <a:p>
            <a:pPr marL="0" indent="0" algn="ctr">
              <a:buNone/>
            </a:pPr>
            <a:r>
              <a:rPr lang="en-US" dirty="0" smtClean="0"/>
              <a:t>Geology and seismology</a:t>
            </a:r>
            <a:endParaRPr lang="en-US" dirty="0"/>
          </a:p>
          <a:p>
            <a:pPr marL="0" indent="0" algn="ctr">
              <a:buNone/>
            </a:pPr>
            <a:r>
              <a:rPr lang="en-US" dirty="0" smtClean="0"/>
              <a:t>CORS and campaign GNSS</a:t>
            </a:r>
          </a:p>
          <a:p>
            <a:pPr marL="0" indent="0" algn="ctr">
              <a:buNone/>
            </a:pPr>
            <a:r>
              <a:rPr lang="en-US" dirty="0" err="1" smtClean="0"/>
              <a:t>InSAR</a:t>
            </a:r>
            <a:r>
              <a:rPr lang="en-US" dirty="0" smtClean="0"/>
              <a:t> remote sensing</a:t>
            </a:r>
          </a:p>
        </p:txBody>
      </p:sp>
      <p:pic>
        <p:nvPicPr>
          <p:cNvPr id="1030" name="Source0" descr="\\ad.linz.govt.nz\dfs\OPA\RedirectedFolders\ccrook\Documents\NZIS_2013\Source data\modsrc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38738" y="1152528"/>
            <a:ext cx="3399524" cy="4871429"/>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pic>
        <p:nvPicPr>
          <p:cNvPr id="1031" name="Source1" descr="\\ad.linz.govt.nz\dfs\OPA\RedirectedFolders\ccrook\Documents\NZIS_2013\Source data\modsrc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38738" y="1152527"/>
            <a:ext cx="3399524" cy="4871429"/>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pic>
        <p:nvPicPr>
          <p:cNvPr id="1027" name="Source2" descr="\\ad.linz.govt.nz\dfs\OPA\RedirectedFolders\ccrook\Documents\NZIS_2013\Source data\modsrc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38738" y="1152528"/>
            <a:ext cx="3399524" cy="4871429"/>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pic>
        <p:nvPicPr>
          <p:cNvPr id="1028" name="Source3" descr="\\ad.linz.govt.nz\dfs\OPA\RedirectedFolders\ccrook\Documents\NZIS_2013\Source data\modsrc3.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38738" y="1152528"/>
            <a:ext cx="3399524" cy="4871429"/>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pic>
        <p:nvPicPr>
          <p:cNvPr id="1029" name="Source4" descr="\\ad.linz.govt.nz\dfs\OPA\RedirectedFolders\ccrook\Documents\NZIS_2013\Source data\modsrc4.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38738" y="1152526"/>
            <a:ext cx="3399524" cy="4871429"/>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10" name="Content Placeholder 2"/>
          <p:cNvSpPr txBox="1">
            <a:spLocks/>
          </p:cNvSpPr>
          <p:nvPr/>
        </p:nvSpPr>
        <p:spPr bwMode="auto">
          <a:xfrm>
            <a:off x="538164" y="3464720"/>
            <a:ext cx="4271962" cy="923924"/>
          </a:xfrm>
          <a:prstGeom prst="rect">
            <a:avLst/>
          </a:prstGeom>
          <a:solidFill>
            <a:schemeClr val="bg1"/>
          </a:solidFill>
          <a:ln>
            <a:solidFill>
              <a:schemeClr val="tx1"/>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342900" indent="-342900" algn="l" rtl="0" eaLnBrk="0" fontAlgn="base" hangingPunct="0">
              <a:lnSpc>
                <a:spcPct val="115000"/>
              </a:lnSpc>
              <a:spcBef>
                <a:spcPct val="20000"/>
              </a:spcBef>
              <a:spcAft>
                <a:spcPct val="10000"/>
              </a:spcAft>
              <a:buSzPct val="80000"/>
              <a:buChar char="•"/>
              <a:defRPr sz="2400">
                <a:solidFill>
                  <a:schemeClr val="tx1"/>
                </a:solidFill>
                <a:latin typeface="+mn-lt"/>
                <a:ea typeface="+mn-ea"/>
                <a:cs typeface="+mn-cs"/>
              </a:defRPr>
            </a:lvl1pPr>
            <a:lvl2pPr marL="742950" indent="-285750" algn="l" rtl="0" eaLnBrk="0" fontAlgn="base" hangingPunct="0">
              <a:lnSpc>
                <a:spcPct val="115000"/>
              </a:lnSpc>
              <a:spcBef>
                <a:spcPct val="20000"/>
              </a:spcBef>
              <a:spcAft>
                <a:spcPct val="10000"/>
              </a:spcAft>
              <a:buChar char="–"/>
              <a:defRPr sz="2000">
                <a:solidFill>
                  <a:schemeClr val="tx1"/>
                </a:solidFill>
                <a:latin typeface="+mn-lt"/>
              </a:defRPr>
            </a:lvl2pPr>
            <a:lvl3pPr marL="1143000" indent="-228600" algn="l" rtl="0" eaLnBrk="0" fontAlgn="base" hangingPunct="0">
              <a:lnSpc>
                <a:spcPct val="115000"/>
              </a:lnSpc>
              <a:spcBef>
                <a:spcPct val="20000"/>
              </a:spcBef>
              <a:spcAft>
                <a:spcPct val="10000"/>
              </a:spcAft>
              <a:buChar char="•"/>
              <a:defRPr>
                <a:solidFill>
                  <a:schemeClr val="tx1"/>
                </a:solidFill>
                <a:latin typeface="+mn-lt"/>
              </a:defRPr>
            </a:lvl3pPr>
            <a:lvl4pPr marL="1600200" indent="-228600" algn="l" rtl="0" eaLnBrk="0" fontAlgn="base" hangingPunct="0">
              <a:lnSpc>
                <a:spcPct val="115000"/>
              </a:lnSpc>
              <a:spcBef>
                <a:spcPct val="20000"/>
              </a:spcBef>
              <a:spcAft>
                <a:spcPct val="10000"/>
              </a:spcAft>
              <a:buChar char="–"/>
              <a:defRPr sz="1600">
                <a:solidFill>
                  <a:schemeClr val="tx1"/>
                </a:solidFill>
                <a:latin typeface="+mn-lt"/>
              </a:defRPr>
            </a:lvl4pPr>
            <a:lvl5pPr marL="2057400" indent="-228600" algn="l" rtl="0" eaLnBrk="0" fontAlgn="base" hangingPunct="0">
              <a:lnSpc>
                <a:spcPct val="115000"/>
              </a:lnSpc>
              <a:spcBef>
                <a:spcPct val="20000"/>
              </a:spcBef>
              <a:spcAft>
                <a:spcPct val="10000"/>
              </a:spcAft>
              <a:buChar char="»"/>
              <a:defRPr sz="1600">
                <a:solidFill>
                  <a:schemeClr val="tx1"/>
                </a:solidFill>
                <a:latin typeface="+mn-lt"/>
              </a:defRPr>
            </a:lvl5pPr>
            <a:lvl6pPr marL="2514600" indent="-228600" algn="l" rtl="0" fontAlgn="base">
              <a:lnSpc>
                <a:spcPct val="115000"/>
              </a:lnSpc>
              <a:spcBef>
                <a:spcPct val="20000"/>
              </a:spcBef>
              <a:spcAft>
                <a:spcPct val="10000"/>
              </a:spcAft>
              <a:buChar char="»"/>
              <a:defRPr sz="1600">
                <a:solidFill>
                  <a:schemeClr val="tx1"/>
                </a:solidFill>
                <a:latin typeface="+mn-lt"/>
              </a:defRPr>
            </a:lvl6pPr>
            <a:lvl7pPr marL="2971800" indent="-228600" algn="l" rtl="0" fontAlgn="base">
              <a:lnSpc>
                <a:spcPct val="115000"/>
              </a:lnSpc>
              <a:spcBef>
                <a:spcPct val="20000"/>
              </a:spcBef>
              <a:spcAft>
                <a:spcPct val="10000"/>
              </a:spcAft>
              <a:buChar char="»"/>
              <a:defRPr sz="1600">
                <a:solidFill>
                  <a:schemeClr val="tx1"/>
                </a:solidFill>
                <a:latin typeface="+mn-lt"/>
              </a:defRPr>
            </a:lvl7pPr>
            <a:lvl8pPr marL="3429000" indent="-228600" algn="l" rtl="0" fontAlgn="base">
              <a:lnSpc>
                <a:spcPct val="115000"/>
              </a:lnSpc>
              <a:spcBef>
                <a:spcPct val="20000"/>
              </a:spcBef>
              <a:spcAft>
                <a:spcPct val="10000"/>
              </a:spcAft>
              <a:buChar char="»"/>
              <a:defRPr sz="1600">
                <a:solidFill>
                  <a:schemeClr val="tx1"/>
                </a:solidFill>
                <a:latin typeface="+mn-lt"/>
              </a:defRPr>
            </a:lvl8pPr>
            <a:lvl9pPr marL="3886200" indent="-228600" algn="l" rtl="0" fontAlgn="base">
              <a:lnSpc>
                <a:spcPct val="115000"/>
              </a:lnSpc>
              <a:spcBef>
                <a:spcPct val="20000"/>
              </a:spcBef>
              <a:spcAft>
                <a:spcPct val="10000"/>
              </a:spcAft>
              <a:buChar char="»"/>
              <a:defRPr sz="1600">
                <a:solidFill>
                  <a:schemeClr val="tx1"/>
                </a:solidFill>
                <a:latin typeface="+mn-lt"/>
              </a:defRPr>
            </a:lvl9pPr>
          </a:lstStyle>
          <a:p>
            <a:pPr marL="0" indent="0" algn="ctr">
              <a:buFontTx/>
              <a:buNone/>
            </a:pPr>
            <a:r>
              <a:rPr lang="en-US" kern="0" dirty="0" smtClean="0">
                <a:solidFill>
                  <a:srgbClr val="000000"/>
                </a:solidFill>
              </a:rPr>
              <a:t>Geophysical fault model</a:t>
            </a:r>
          </a:p>
        </p:txBody>
      </p:sp>
      <p:sp>
        <p:nvSpPr>
          <p:cNvPr id="12" name="Content Placeholder 2"/>
          <p:cNvSpPr txBox="1">
            <a:spLocks/>
          </p:cNvSpPr>
          <p:nvPr/>
        </p:nvSpPr>
        <p:spPr bwMode="auto">
          <a:xfrm>
            <a:off x="538164" y="5157789"/>
            <a:ext cx="4271962" cy="923924"/>
          </a:xfrm>
          <a:prstGeom prst="rect">
            <a:avLst/>
          </a:prstGeom>
          <a:solidFill>
            <a:schemeClr val="bg1"/>
          </a:solidFill>
          <a:ln>
            <a:solidFill>
              <a:schemeClr val="tx1"/>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342900" indent="-342900" algn="l" rtl="0" eaLnBrk="0" fontAlgn="base" hangingPunct="0">
              <a:lnSpc>
                <a:spcPct val="115000"/>
              </a:lnSpc>
              <a:spcBef>
                <a:spcPct val="20000"/>
              </a:spcBef>
              <a:spcAft>
                <a:spcPct val="10000"/>
              </a:spcAft>
              <a:buSzPct val="80000"/>
              <a:buChar char="•"/>
              <a:defRPr sz="2400">
                <a:solidFill>
                  <a:schemeClr val="tx1"/>
                </a:solidFill>
                <a:latin typeface="+mn-lt"/>
                <a:ea typeface="+mn-ea"/>
                <a:cs typeface="+mn-cs"/>
              </a:defRPr>
            </a:lvl1pPr>
            <a:lvl2pPr marL="742950" indent="-285750" algn="l" rtl="0" eaLnBrk="0" fontAlgn="base" hangingPunct="0">
              <a:lnSpc>
                <a:spcPct val="115000"/>
              </a:lnSpc>
              <a:spcBef>
                <a:spcPct val="20000"/>
              </a:spcBef>
              <a:spcAft>
                <a:spcPct val="10000"/>
              </a:spcAft>
              <a:buChar char="–"/>
              <a:defRPr sz="2000">
                <a:solidFill>
                  <a:schemeClr val="tx1"/>
                </a:solidFill>
                <a:latin typeface="+mn-lt"/>
              </a:defRPr>
            </a:lvl2pPr>
            <a:lvl3pPr marL="1143000" indent="-228600" algn="l" rtl="0" eaLnBrk="0" fontAlgn="base" hangingPunct="0">
              <a:lnSpc>
                <a:spcPct val="115000"/>
              </a:lnSpc>
              <a:spcBef>
                <a:spcPct val="20000"/>
              </a:spcBef>
              <a:spcAft>
                <a:spcPct val="10000"/>
              </a:spcAft>
              <a:buChar char="•"/>
              <a:defRPr>
                <a:solidFill>
                  <a:schemeClr val="tx1"/>
                </a:solidFill>
                <a:latin typeface="+mn-lt"/>
              </a:defRPr>
            </a:lvl3pPr>
            <a:lvl4pPr marL="1600200" indent="-228600" algn="l" rtl="0" eaLnBrk="0" fontAlgn="base" hangingPunct="0">
              <a:lnSpc>
                <a:spcPct val="115000"/>
              </a:lnSpc>
              <a:spcBef>
                <a:spcPct val="20000"/>
              </a:spcBef>
              <a:spcAft>
                <a:spcPct val="10000"/>
              </a:spcAft>
              <a:buChar char="–"/>
              <a:defRPr sz="1600">
                <a:solidFill>
                  <a:schemeClr val="tx1"/>
                </a:solidFill>
                <a:latin typeface="+mn-lt"/>
              </a:defRPr>
            </a:lvl4pPr>
            <a:lvl5pPr marL="2057400" indent="-228600" algn="l" rtl="0" eaLnBrk="0" fontAlgn="base" hangingPunct="0">
              <a:lnSpc>
                <a:spcPct val="115000"/>
              </a:lnSpc>
              <a:spcBef>
                <a:spcPct val="20000"/>
              </a:spcBef>
              <a:spcAft>
                <a:spcPct val="10000"/>
              </a:spcAft>
              <a:buChar char="»"/>
              <a:defRPr sz="1600">
                <a:solidFill>
                  <a:schemeClr val="tx1"/>
                </a:solidFill>
                <a:latin typeface="+mn-lt"/>
              </a:defRPr>
            </a:lvl5pPr>
            <a:lvl6pPr marL="2514600" indent="-228600" algn="l" rtl="0" fontAlgn="base">
              <a:lnSpc>
                <a:spcPct val="115000"/>
              </a:lnSpc>
              <a:spcBef>
                <a:spcPct val="20000"/>
              </a:spcBef>
              <a:spcAft>
                <a:spcPct val="10000"/>
              </a:spcAft>
              <a:buChar char="»"/>
              <a:defRPr sz="1600">
                <a:solidFill>
                  <a:schemeClr val="tx1"/>
                </a:solidFill>
                <a:latin typeface="+mn-lt"/>
              </a:defRPr>
            </a:lvl6pPr>
            <a:lvl7pPr marL="2971800" indent="-228600" algn="l" rtl="0" fontAlgn="base">
              <a:lnSpc>
                <a:spcPct val="115000"/>
              </a:lnSpc>
              <a:spcBef>
                <a:spcPct val="20000"/>
              </a:spcBef>
              <a:spcAft>
                <a:spcPct val="10000"/>
              </a:spcAft>
              <a:buChar char="»"/>
              <a:defRPr sz="1600">
                <a:solidFill>
                  <a:schemeClr val="tx1"/>
                </a:solidFill>
                <a:latin typeface="+mn-lt"/>
              </a:defRPr>
            </a:lvl7pPr>
            <a:lvl8pPr marL="3429000" indent="-228600" algn="l" rtl="0" fontAlgn="base">
              <a:lnSpc>
                <a:spcPct val="115000"/>
              </a:lnSpc>
              <a:spcBef>
                <a:spcPct val="20000"/>
              </a:spcBef>
              <a:spcAft>
                <a:spcPct val="10000"/>
              </a:spcAft>
              <a:buChar char="»"/>
              <a:defRPr sz="1600">
                <a:solidFill>
                  <a:schemeClr val="tx1"/>
                </a:solidFill>
                <a:latin typeface="+mn-lt"/>
              </a:defRPr>
            </a:lvl8pPr>
            <a:lvl9pPr marL="3886200" indent="-228600" algn="l" rtl="0" fontAlgn="base">
              <a:lnSpc>
                <a:spcPct val="115000"/>
              </a:lnSpc>
              <a:spcBef>
                <a:spcPct val="20000"/>
              </a:spcBef>
              <a:spcAft>
                <a:spcPct val="10000"/>
              </a:spcAft>
              <a:buChar char="»"/>
              <a:defRPr sz="1600">
                <a:solidFill>
                  <a:schemeClr val="tx1"/>
                </a:solidFill>
                <a:latin typeface="+mn-lt"/>
              </a:defRPr>
            </a:lvl9pPr>
          </a:lstStyle>
          <a:p>
            <a:pPr marL="0" indent="0" algn="ctr">
              <a:buFontTx/>
              <a:buNone/>
            </a:pPr>
            <a:r>
              <a:rPr lang="en-US" kern="0" dirty="0" err="1" smtClean="0">
                <a:solidFill>
                  <a:srgbClr val="000000"/>
                </a:solidFill>
              </a:rPr>
              <a:t>Modelled</a:t>
            </a:r>
            <a:r>
              <a:rPr lang="en-US" kern="0" dirty="0" smtClean="0">
                <a:solidFill>
                  <a:srgbClr val="000000"/>
                </a:solidFill>
              </a:rPr>
              <a:t> displacements</a:t>
            </a:r>
          </a:p>
        </p:txBody>
      </p:sp>
      <p:sp>
        <p:nvSpPr>
          <p:cNvPr id="4" name="Down Arrow 3"/>
          <p:cNvSpPr/>
          <p:nvPr/>
        </p:nvSpPr>
        <p:spPr bwMode="auto">
          <a:xfrm>
            <a:off x="2312195" y="2761061"/>
            <a:ext cx="723900" cy="638177"/>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NZ" baseline="-25000" smtClean="0">
              <a:solidFill>
                <a:srgbClr val="000000"/>
              </a:solidFill>
              <a:latin typeface="Verdana" pitchFamily="34" charset="0"/>
            </a:endParaRPr>
          </a:p>
        </p:txBody>
      </p:sp>
      <p:sp>
        <p:nvSpPr>
          <p:cNvPr id="14" name="Down Arrow 13"/>
          <p:cNvSpPr/>
          <p:nvPr/>
        </p:nvSpPr>
        <p:spPr bwMode="auto">
          <a:xfrm>
            <a:off x="2312195" y="4454130"/>
            <a:ext cx="723900" cy="638177"/>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NZ" baseline="-25000" smtClean="0">
              <a:solidFill>
                <a:srgbClr val="000000"/>
              </a:solidFill>
              <a:latin typeface="Verdana" pitchFamily="34" charset="0"/>
            </a:endParaRPr>
          </a:p>
        </p:txBody>
      </p:sp>
      <p:sp>
        <p:nvSpPr>
          <p:cNvPr id="13" name="Rectangle 12"/>
          <p:cNvSpPr/>
          <p:nvPr/>
        </p:nvSpPr>
        <p:spPr bwMode="auto">
          <a:xfrm>
            <a:off x="6228271" y="129396"/>
            <a:ext cx="2769080" cy="992038"/>
          </a:xfrm>
          <a:prstGeom prst="rect">
            <a:avLst/>
          </a:prstGeom>
          <a:solidFill>
            <a:schemeClr val="accent3"/>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baseline="-25000" smtClean="0">
              <a:solidFill>
                <a:srgbClr val="000000"/>
              </a:solidFill>
              <a:latin typeface="Verdana" pitchFamily="34" charset="0"/>
            </a:endParaRPr>
          </a:p>
        </p:txBody>
      </p:sp>
    </p:spTree>
    <p:extLst>
      <p:ext uri="{BB962C8B-B14F-4D97-AF65-F5344CB8AC3E}">
        <p14:creationId xmlns:p14="http://schemas.microsoft.com/office/powerpoint/2010/main" xmlns="" val="208682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animEffect transition="in" filter="fade">
                                      <p:cBhvr>
                                        <p:cTn id="9" dur="500"/>
                                        <p:tgtEl>
                                          <p:spTgt spid="103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fade">
                                      <p:cBhvr>
                                        <p:cTn id="34"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4" grpId="0" animBg="1"/>
      <p:bldP spid="14"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Verdana"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Verdana"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_NGS2">
  <a:themeElements>
    <a:clrScheme name="NGS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GS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FF"/>
        </a:solidFill>
        <a:ln w="9525" cap="flat" cmpd="sng" algn="ctr">
          <a:solidFill>
            <a:schemeClr va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66FF"/>
        </a:solidFill>
        <a:ln w="9525" cap="flat" cmpd="sng" algn="ctr">
          <a:solidFill>
            <a:schemeClr va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NGS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GS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GS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GS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GS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GS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GS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GS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GS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GS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GS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GS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template">
  <a:themeElements>
    <a:clrScheme name="template.p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plate.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FF"/>
        </a:solidFill>
        <a:ln w="9525" cap="flat" cmpd="sng" algn="ctr">
          <a:solidFill>
            <a:schemeClr va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66FF"/>
        </a:solidFill>
        <a:ln w="9525" cap="flat" cmpd="sng" algn="ctr">
          <a:solidFill>
            <a:schemeClr va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template.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p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pp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Verdana"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tago00544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otago005440</Template>
  <TotalTime>23078</TotalTime>
  <Words>828</Words>
  <Application>Microsoft Office PowerPoint</Application>
  <PresentationFormat>On-screen Show (4:3)</PresentationFormat>
  <Paragraphs>115</Paragraphs>
  <Slides>14</Slides>
  <Notes>10</Notes>
  <HiddenSlides>0</HiddenSlides>
  <MMClips>0</MMClips>
  <ScaleCrop>false</ScaleCrop>
  <HeadingPairs>
    <vt:vector size="4" baseType="variant">
      <vt:variant>
        <vt:lpstr>Theme</vt:lpstr>
      </vt:variant>
      <vt:variant>
        <vt:i4>15</vt:i4>
      </vt:variant>
      <vt:variant>
        <vt:lpstr>Slide Titles</vt:lpstr>
      </vt:variant>
      <vt:variant>
        <vt:i4>14</vt:i4>
      </vt:variant>
    </vt:vector>
  </HeadingPairs>
  <TitlesOfParts>
    <vt:vector size="29" baseType="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2_blank</vt:lpstr>
      <vt:lpstr>1_blank</vt:lpstr>
      <vt:lpstr>18_NGS2</vt:lpstr>
      <vt:lpstr>2_template</vt:lpstr>
      <vt:lpstr>blank</vt:lpstr>
      <vt:lpstr>otago005440</vt:lpstr>
      <vt:lpstr>Towards a modernized geodetic datum  for Nepal: Options  for developing an accurate terrestrial reference frame following the April 25, 2015 Mw7.8 Gorkha earthquake Chris Pearson  School of Surveying, University of Otago,  Niraj Manandhar  Survey Department Nepal</vt:lpstr>
      <vt:lpstr>Tectonic Plate Motions</vt:lpstr>
      <vt:lpstr>Slide 3</vt:lpstr>
      <vt:lpstr>Slide 4</vt:lpstr>
      <vt:lpstr>Slide 5</vt:lpstr>
      <vt:lpstr>Secular velocity field in the national deformation model</vt:lpstr>
      <vt:lpstr>Secular deformation</vt:lpstr>
      <vt:lpstr>Patching the deformation model</vt:lpstr>
      <vt:lpstr>How are Earthquakes modelled</vt:lpstr>
      <vt:lpstr>Model of Mw 7.8 Gorkha Earthquake</vt:lpstr>
      <vt:lpstr>Model of Mw 7.3 12 May Aftershock</vt:lpstr>
      <vt:lpstr>Marlborough Example: Forward Patch for an Earthquake</vt:lpstr>
      <vt:lpstr>Displacements for the April Earthquake</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Paul Denys</dc:creator>
  <cp:lastModifiedBy>TRN</cp:lastModifiedBy>
  <cp:revision>956</cp:revision>
  <dcterms:created xsi:type="dcterms:W3CDTF">2012-10-17T02:41:53Z</dcterms:created>
  <dcterms:modified xsi:type="dcterms:W3CDTF">2015-10-09T08:51:22Z</dcterms:modified>
</cp:coreProperties>
</file>