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charts/chart3.xml" ContentType="application/vnd.openxmlformats-officedocument.drawingml.chart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drawings/drawing1.xml" ContentType="application/vnd.openxmlformats-officedocument.drawingml.chartshapes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Default Extension="emf" ContentType="image/x-emf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10.xml" ContentType="application/vnd.openxmlformats-officedocument.presentationml.slideLayout+xml"/>
  <Override PartName="/ppt/charts/chart4.xml" ContentType="application/vnd.openxmlformats-officedocument.drawingml.chart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charts/chart2.xml" ContentType="application/vnd.openxmlformats-officedocument.drawingml.chart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Default Extension="rels" ContentType="application/vnd.openxmlformats-package.relationship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5"/>
  </p:notesMasterIdLst>
  <p:sldIdLst>
    <p:sldId id="367" r:id="rId2"/>
    <p:sldId id="256" r:id="rId3"/>
    <p:sldId id="259" r:id="rId4"/>
    <p:sldId id="266" r:id="rId5"/>
    <p:sldId id="267" r:id="rId6"/>
    <p:sldId id="268" r:id="rId7"/>
    <p:sldId id="324" r:id="rId8"/>
    <p:sldId id="369" r:id="rId9"/>
    <p:sldId id="371" r:id="rId10"/>
    <p:sldId id="373" r:id="rId11"/>
    <p:sldId id="375" r:id="rId12"/>
    <p:sldId id="325" r:id="rId13"/>
    <p:sldId id="264" r:id="rId14"/>
    <p:sldId id="258" r:id="rId15"/>
    <p:sldId id="308" r:id="rId16"/>
    <p:sldId id="261" r:id="rId17"/>
    <p:sldId id="260" r:id="rId18"/>
    <p:sldId id="263" r:id="rId19"/>
    <p:sldId id="269" r:id="rId20"/>
    <p:sldId id="270" r:id="rId21"/>
    <p:sldId id="271" r:id="rId22"/>
    <p:sldId id="275" r:id="rId23"/>
    <p:sldId id="277" r:id="rId24"/>
    <p:sldId id="278" r:id="rId25"/>
    <p:sldId id="326" r:id="rId26"/>
    <p:sldId id="286" r:id="rId27"/>
    <p:sldId id="328" r:id="rId28"/>
    <p:sldId id="335" r:id="rId29"/>
    <p:sldId id="352" r:id="rId30"/>
    <p:sldId id="327" r:id="rId31"/>
    <p:sldId id="329" r:id="rId32"/>
    <p:sldId id="336" r:id="rId33"/>
    <p:sldId id="333" r:id="rId34"/>
    <p:sldId id="334" r:id="rId35"/>
    <p:sldId id="332" r:id="rId36"/>
    <p:sldId id="337" r:id="rId37"/>
    <p:sldId id="340" r:id="rId38"/>
    <p:sldId id="338" r:id="rId39"/>
    <p:sldId id="339" r:id="rId40"/>
    <p:sldId id="366" r:id="rId41"/>
    <p:sldId id="365" r:id="rId42"/>
    <p:sldId id="341" r:id="rId43"/>
    <p:sldId id="342" r:id="rId44"/>
    <p:sldId id="343" r:id="rId45"/>
    <p:sldId id="345" r:id="rId46"/>
    <p:sldId id="344" r:id="rId47"/>
    <p:sldId id="353" r:id="rId48"/>
    <p:sldId id="354" r:id="rId49"/>
    <p:sldId id="349" r:id="rId50"/>
    <p:sldId id="357" r:id="rId51"/>
    <p:sldId id="356" r:id="rId52"/>
    <p:sldId id="359" r:id="rId53"/>
    <p:sldId id="360" r:id="rId54"/>
    <p:sldId id="361" r:id="rId55"/>
    <p:sldId id="362" r:id="rId56"/>
    <p:sldId id="363" r:id="rId57"/>
    <p:sldId id="350" r:id="rId58"/>
    <p:sldId id="302" r:id="rId59"/>
    <p:sldId id="377" r:id="rId60"/>
    <p:sldId id="272" r:id="rId61"/>
    <p:sldId id="368" r:id="rId62"/>
    <p:sldId id="376" r:id="rId63"/>
    <p:sldId id="364" r:id="rId6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61666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>
        <p:scale>
          <a:sx n="100" d="100"/>
          <a:sy n="100" d="100"/>
        </p:scale>
        <p:origin x="-432" y="111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oleObject" Target="file:///E:\UCPN\Manifesto\Energy-GDP-AlternateEnergy-Irrigation-Oct5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Dell\Desktop\Electricity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Dell\Desktop\Electricity.xlsx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Dell\Desktop\Electricity-1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chart>
    <c:title>
      <c:tx>
        <c:rich>
          <a:bodyPr/>
          <a:lstStyle/>
          <a:p>
            <a:pPr>
              <a:defRPr/>
            </a:pPr>
            <a:r>
              <a:rPr lang="en-US" sz="2000" b="1" dirty="0"/>
              <a:t>Per Capita GDP- Electric Energy Use</a:t>
            </a:r>
          </a:p>
        </c:rich>
      </c:tx>
      <c:layout>
        <c:manualLayout>
          <c:xMode val="edge"/>
          <c:yMode val="edge"/>
          <c:x val="0.21492286678450909"/>
          <c:y val="3.0711185140319089E-3"/>
        </c:manualLayout>
      </c:layout>
      <c:spPr>
        <a:noFill/>
        <a:ln w="25400">
          <a:noFill/>
        </a:ln>
      </c:spPr>
    </c:title>
    <c:plotArea>
      <c:layout>
        <c:manualLayout>
          <c:layoutTarget val="inner"/>
          <c:xMode val="edge"/>
          <c:yMode val="edge"/>
          <c:x val="0.15407854984894259"/>
          <c:y val="0.1639333201267627"/>
          <c:w val="0.76283987915408957"/>
          <c:h val="0.5888501742160277"/>
        </c:manualLayout>
      </c:layout>
      <c:scatterChart>
        <c:scatterStyle val="lineMarker"/>
        <c:ser>
          <c:idx val="0"/>
          <c:order val="0"/>
          <c:tx>
            <c:strRef>
              <c:f>'Electricity-GDPPerCapita'!$C$1</c:f>
              <c:strCache>
                <c:ptCount val="1"/>
                <c:pt idx="0">
                  <c:v>GNI per capita (US$)</c:v>
                </c:pt>
              </c:strCache>
            </c:strRef>
          </c:tx>
          <c:spPr>
            <a:ln w="28575">
              <a:noFill/>
            </a:ln>
          </c:spPr>
          <c:marker>
            <c:symbol val="diamond"/>
            <c:size val="5"/>
            <c:spPr>
              <a:solidFill>
                <a:srgbClr val="000080"/>
              </a:solidFill>
              <a:ln>
                <a:solidFill>
                  <a:srgbClr val="000080"/>
                </a:solidFill>
                <a:prstDash val="solid"/>
              </a:ln>
            </c:spPr>
          </c:marker>
          <c:trendline>
            <c:spPr>
              <a:ln w="25400"/>
            </c:spPr>
            <c:trendlineType val="power"/>
          </c:trendline>
          <c:xVal>
            <c:numRef>
              <c:f>'Electricity-GDPPerCapita'!$B$2:$B$118</c:f>
              <c:numCache>
                <c:formatCode>General</c:formatCode>
                <c:ptCount val="117"/>
                <c:pt idx="0">
                  <c:v>1310.5999999999999</c:v>
                </c:pt>
                <c:pt idx="1">
                  <c:v>796.2</c:v>
                </c:pt>
                <c:pt idx="2">
                  <c:v>113.4</c:v>
                </c:pt>
                <c:pt idx="3">
                  <c:v>2185.5</c:v>
                </c:pt>
                <c:pt idx="4">
                  <c:v>1312.2</c:v>
                </c:pt>
                <c:pt idx="5">
                  <c:v>10653.9</c:v>
                </c:pt>
                <c:pt idx="6">
                  <c:v>7728.9</c:v>
                </c:pt>
                <c:pt idx="7">
                  <c:v>2355</c:v>
                </c:pt>
                <c:pt idx="8">
                  <c:v>127.7</c:v>
                </c:pt>
                <c:pt idx="9">
                  <c:v>3039.1</c:v>
                </c:pt>
                <c:pt idx="10">
                  <c:v>8413.6</c:v>
                </c:pt>
                <c:pt idx="11">
                  <c:v>2096.5</c:v>
                </c:pt>
                <c:pt idx="12">
                  <c:v>1256.8</c:v>
                </c:pt>
                <c:pt idx="13">
                  <c:v>1884.5</c:v>
                </c:pt>
                <c:pt idx="14">
                  <c:v>6832.4</c:v>
                </c:pt>
                <c:pt idx="15">
                  <c:v>3973.5</c:v>
                </c:pt>
                <c:pt idx="16">
                  <c:v>178.2</c:v>
                </c:pt>
                <c:pt idx="17">
                  <c:v>17209.8</c:v>
                </c:pt>
                <c:pt idx="18">
                  <c:v>2879.5</c:v>
                </c:pt>
                <c:pt idx="19">
                  <c:v>1378.5</c:v>
                </c:pt>
                <c:pt idx="20">
                  <c:v>834.3</c:v>
                </c:pt>
                <c:pt idx="21">
                  <c:v>121.5</c:v>
                </c:pt>
                <c:pt idx="22">
                  <c:v>89.7</c:v>
                </c:pt>
                <c:pt idx="23">
                  <c:v>1665.9</c:v>
                </c:pt>
                <c:pt idx="24">
                  <c:v>6070.1</c:v>
                </c:pt>
                <c:pt idx="25">
                  <c:v>6601.9</c:v>
                </c:pt>
                <c:pt idx="26">
                  <c:v>1059.8</c:v>
                </c:pt>
                <c:pt idx="27">
                  <c:v>677.3</c:v>
                </c:pt>
                <c:pt idx="28">
                  <c:v>1173.0999999999999</c:v>
                </c:pt>
                <c:pt idx="29">
                  <c:v>621.6</c:v>
                </c:pt>
                <c:pt idx="30">
                  <c:v>57.5</c:v>
                </c:pt>
                <c:pt idx="31">
                  <c:v>5222.3</c:v>
                </c:pt>
                <c:pt idx="32">
                  <c:v>30.1</c:v>
                </c:pt>
                <c:pt idx="33">
                  <c:v>16427.2</c:v>
                </c:pt>
                <c:pt idx="34">
                  <c:v>7585.5</c:v>
                </c:pt>
                <c:pt idx="35">
                  <c:v>922.4</c:v>
                </c:pt>
                <c:pt idx="36">
                  <c:v>1514.8</c:v>
                </c:pt>
                <c:pt idx="37">
                  <c:v>6900</c:v>
                </c:pt>
                <c:pt idx="38">
                  <c:v>247.6</c:v>
                </c:pt>
                <c:pt idx="39">
                  <c:v>5044.5</c:v>
                </c:pt>
                <c:pt idx="40">
                  <c:v>492.3</c:v>
                </c:pt>
                <c:pt idx="41">
                  <c:v>30.9</c:v>
                </c:pt>
                <c:pt idx="42">
                  <c:v>556.1</c:v>
                </c:pt>
                <c:pt idx="43">
                  <c:v>5653.1</c:v>
                </c:pt>
                <c:pt idx="44">
                  <c:v>3637.1</c:v>
                </c:pt>
                <c:pt idx="45">
                  <c:v>27716.3</c:v>
                </c:pt>
                <c:pt idx="46">
                  <c:v>434.8</c:v>
                </c:pt>
                <c:pt idx="47">
                  <c:v>440.1</c:v>
                </c:pt>
                <c:pt idx="48">
                  <c:v>1916.1</c:v>
                </c:pt>
                <c:pt idx="49">
                  <c:v>1080.5999999999999</c:v>
                </c:pt>
                <c:pt idx="50">
                  <c:v>6101</c:v>
                </c:pt>
                <c:pt idx="51">
                  <c:v>6599</c:v>
                </c:pt>
                <c:pt idx="52">
                  <c:v>5580.4</c:v>
                </c:pt>
                <c:pt idx="53">
                  <c:v>2481.4</c:v>
                </c:pt>
                <c:pt idx="54">
                  <c:v>7846.2</c:v>
                </c:pt>
                <c:pt idx="55">
                  <c:v>1475.3</c:v>
                </c:pt>
                <c:pt idx="56">
                  <c:v>3510</c:v>
                </c:pt>
                <c:pt idx="57">
                  <c:v>134.80000000000001</c:v>
                </c:pt>
                <c:pt idx="58">
                  <c:v>7018.4</c:v>
                </c:pt>
                <c:pt idx="59">
                  <c:v>14810.5</c:v>
                </c:pt>
                <c:pt idx="60">
                  <c:v>1646.6</c:v>
                </c:pt>
                <c:pt idx="61">
                  <c:v>2455.9</c:v>
                </c:pt>
                <c:pt idx="62">
                  <c:v>2558.5</c:v>
                </c:pt>
                <c:pt idx="63">
                  <c:v>3055.3</c:v>
                </c:pt>
                <c:pt idx="64">
                  <c:v>15933.3</c:v>
                </c:pt>
                <c:pt idx="65">
                  <c:v>3151</c:v>
                </c:pt>
                <c:pt idx="66">
                  <c:v>3060.5</c:v>
                </c:pt>
                <c:pt idx="67">
                  <c:v>1786.5</c:v>
                </c:pt>
                <c:pt idx="68">
                  <c:v>1165.9000000000001</c:v>
                </c:pt>
                <c:pt idx="69">
                  <c:v>576.70000000000005</c:v>
                </c:pt>
                <c:pt idx="70">
                  <c:v>365.4</c:v>
                </c:pt>
                <c:pt idx="71">
                  <c:v>1324.8</c:v>
                </c:pt>
                <c:pt idx="72">
                  <c:v>67.900000000000006</c:v>
                </c:pt>
                <c:pt idx="73">
                  <c:v>6747.6</c:v>
                </c:pt>
                <c:pt idx="74">
                  <c:v>8945.2999999999811</c:v>
                </c:pt>
                <c:pt idx="75">
                  <c:v>361.4</c:v>
                </c:pt>
                <c:pt idx="76">
                  <c:v>106.3</c:v>
                </c:pt>
                <c:pt idx="77">
                  <c:v>23195.8</c:v>
                </c:pt>
                <c:pt idx="78">
                  <c:v>3505</c:v>
                </c:pt>
                <c:pt idx="79">
                  <c:v>407.8</c:v>
                </c:pt>
                <c:pt idx="80">
                  <c:v>1400.8</c:v>
                </c:pt>
                <c:pt idx="81">
                  <c:v>801</c:v>
                </c:pt>
                <c:pt idx="82">
                  <c:v>758.7</c:v>
                </c:pt>
                <c:pt idx="83">
                  <c:v>574.5</c:v>
                </c:pt>
                <c:pt idx="84">
                  <c:v>3325.3</c:v>
                </c:pt>
                <c:pt idx="85">
                  <c:v>4383.2</c:v>
                </c:pt>
                <c:pt idx="86">
                  <c:v>5480</c:v>
                </c:pt>
                <c:pt idx="87">
                  <c:v>6259</c:v>
                </c:pt>
                <c:pt idx="88">
                  <c:v>167.2</c:v>
                </c:pt>
                <c:pt idx="89">
                  <c:v>7977.5</c:v>
                </c:pt>
                <c:pt idx="90">
                  <c:v>5015.6000000000004</c:v>
                </c:pt>
                <c:pt idx="91">
                  <c:v>6581.2</c:v>
                </c:pt>
                <c:pt idx="92">
                  <c:v>4756.8</c:v>
                </c:pt>
                <c:pt idx="93">
                  <c:v>5700.8</c:v>
                </c:pt>
                <c:pt idx="94">
                  <c:v>325.10000000000002</c:v>
                </c:pt>
                <c:pt idx="95">
                  <c:v>81.2</c:v>
                </c:pt>
                <c:pt idx="96">
                  <c:v>15360.6</c:v>
                </c:pt>
                <c:pt idx="97">
                  <c:v>8119.9</c:v>
                </c:pt>
                <c:pt idx="98">
                  <c:v>8896.9</c:v>
                </c:pt>
                <c:pt idx="99">
                  <c:v>2205.8000000000002</c:v>
                </c:pt>
                <c:pt idx="100">
                  <c:v>55</c:v>
                </c:pt>
                <c:pt idx="101">
                  <c:v>1751.7</c:v>
                </c:pt>
                <c:pt idx="102">
                  <c:v>93.6</c:v>
                </c:pt>
                <c:pt idx="103">
                  <c:v>4722.4000000000005</c:v>
                </c:pt>
                <c:pt idx="104">
                  <c:v>1118.0999999999999</c:v>
                </c:pt>
                <c:pt idx="105">
                  <c:v>1656</c:v>
                </c:pt>
                <c:pt idx="106">
                  <c:v>2997.8</c:v>
                </c:pt>
                <c:pt idx="107">
                  <c:v>11435.5</c:v>
                </c:pt>
                <c:pt idx="108">
                  <c:v>6201.2</c:v>
                </c:pt>
                <c:pt idx="109">
                  <c:v>13242.8</c:v>
                </c:pt>
                <c:pt idx="110">
                  <c:v>1781.3</c:v>
                </c:pt>
                <c:pt idx="111">
                  <c:v>1740.8</c:v>
                </c:pt>
                <c:pt idx="112">
                  <c:v>2664.3</c:v>
                </c:pt>
                <c:pt idx="113">
                  <c:v>438.5</c:v>
                </c:pt>
                <c:pt idx="114">
                  <c:v>158.30000000000001</c:v>
                </c:pt>
                <c:pt idx="115">
                  <c:v>662.4</c:v>
                </c:pt>
                <c:pt idx="116">
                  <c:v>819.4</c:v>
                </c:pt>
              </c:numCache>
            </c:numRef>
          </c:xVal>
          <c:yVal>
            <c:numRef>
              <c:f>'Electricity-GDPPerCapita'!$C$2:$C$118</c:f>
              <c:numCache>
                <c:formatCode>#,##0</c:formatCode>
                <c:ptCount val="117"/>
                <c:pt idx="0">
                  <c:v>2960</c:v>
                </c:pt>
                <c:pt idx="1">
                  <c:v>3030</c:v>
                </c:pt>
                <c:pt idx="2">
                  <c:v>1980</c:v>
                </c:pt>
                <c:pt idx="3">
                  <c:v>5150</c:v>
                </c:pt>
                <c:pt idx="4">
                  <c:v>1930</c:v>
                </c:pt>
                <c:pt idx="5">
                  <c:v>35990</c:v>
                </c:pt>
                <c:pt idx="6">
                  <c:v>39590</c:v>
                </c:pt>
                <c:pt idx="7">
                  <c:v>1850</c:v>
                </c:pt>
                <c:pt idx="8" formatCode="General">
                  <c:v>480</c:v>
                </c:pt>
                <c:pt idx="9">
                  <c:v>3380</c:v>
                </c:pt>
                <c:pt idx="10">
                  <c:v>38600</c:v>
                </c:pt>
                <c:pt idx="11">
                  <c:v>2980</c:v>
                </c:pt>
                <c:pt idx="12">
                  <c:v>5900</c:v>
                </c:pt>
                <c:pt idx="13">
                  <c:v>4730</c:v>
                </c:pt>
                <c:pt idx="14">
                  <c:v>36216</c:v>
                </c:pt>
                <c:pt idx="15">
                  <c:v>3990</c:v>
                </c:pt>
                <c:pt idx="16">
                  <c:v>1080</c:v>
                </c:pt>
                <c:pt idx="17">
                  <c:v>36170</c:v>
                </c:pt>
                <c:pt idx="18">
                  <c:v>6980</c:v>
                </c:pt>
                <c:pt idx="19">
                  <c:v>2010</c:v>
                </c:pt>
                <c:pt idx="20">
                  <c:v>2740</c:v>
                </c:pt>
                <c:pt idx="21" formatCode="General">
                  <c:v>927</c:v>
                </c:pt>
                <c:pt idx="22" formatCode="General">
                  <c:v>130</c:v>
                </c:pt>
                <c:pt idx="23">
                  <c:v>4980</c:v>
                </c:pt>
                <c:pt idx="24">
                  <c:v>12680</c:v>
                </c:pt>
                <c:pt idx="25">
                  <c:v>51700</c:v>
                </c:pt>
                <c:pt idx="26">
                  <c:v>2850</c:v>
                </c:pt>
                <c:pt idx="27">
                  <c:v>2840</c:v>
                </c:pt>
                <c:pt idx="28">
                  <c:v>1350</c:v>
                </c:pt>
                <c:pt idx="29">
                  <c:v>2540</c:v>
                </c:pt>
                <c:pt idx="30" formatCode="General">
                  <c:v>200</c:v>
                </c:pt>
                <c:pt idx="31">
                  <c:v>11410</c:v>
                </c:pt>
                <c:pt idx="32" formatCode="General">
                  <c:v>180</c:v>
                </c:pt>
                <c:pt idx="33">
                  <c:v>40650</c:v>
                </c:pt>
                <c:pt idx="34">
                  <c:v>36550</c:v>
                </c:pt>
                <c:pt idx="35">
                  <c:v>5000</c:v>
                </c:pt>
                <c:pt idx="36">
                  <c:v>1560</c:v>
                </c:pt>
                <c:pt idx="37">
                  <c:v>36620</c:v>
                </c:pt>
                <c:pt idx="38" formatCode="General">
                  <c:v>520</c:v>
                </c:pt>
                <c:pt idx="39">
                  <c:v>21690</c:v>
                </c:pt>
                <c:pt idx="40">
                  <c:v>2640</c:v>
                </c:pt>
                <c:pt idx="41" formatCode="General">
                  <c:v>480</c:v>
                </c:pt>
                <c:pt idx="42">
                  <c:v>1200</c:v>
                </c:pt>
                <c:pt idx="43">
                  <c:v>28460</c:v>
                </c:pt>
                <c:pt idx="44">
                  <c:v>10950</c:v>
                </c:pt>
                <c:pt idx="45">
                  <c:v>50580</c:v>
                </c:pt>
                <c:pt idx="46" formatCode="General">
                  <c:v>820</c:v>
                </c:pt>
                <c:pt idx="47">
                  <c:v>1420</c:v>
                </c:pt>
                <c:pt idx="48">
                  <c:v>3000</c:v>
                </c:pt>
                <c:pt idx="49">
                  <c:v>1224</c:v>
                </c:pt>
                <c:pt idx="50">
                  <c:v>45580</c:v>
                </c:pt>
                <c:pt idx="51">
                  <c:v>20210</c:v>
                </c:pt>
                <c:pt idx="52">
                  <c:v>32020</c:v>
                </c:pt>
                <c:pt idx="53">
                  <c:v>3480</c:v>
                </c:pt>
                <c:pt idx="54">
                  <c:v>38410</c:v>
                </c:pt>
                <c:pt idx="55">
                  <c:v>2660</c:v>
                </c:pt>
                <c:pt idx="56">
                  <c:v>3790</c:v>
                </c:pt>
                <c:pt idx="57" formatCode="General">
                  <c:v>580</c:v>
                </c:pt>
                <c:pt idx="58">
                  <c:v>17690</c:v>
                </c:pt>
                <c:pt idx="59">
                  <c:v>25963</c:v>
                </c:pt>
                <c:pt idx="60" formatCode="General">
                  <c:v>490</c:v>
                </c:pt>
                <c:pt idx="61">
                  <c:v>8100</c:v>
                </c:pt>
                <c:pt idx="62">
                  <c:v>5490</c:v>
                </c:pt>
                <c:pt idx="63">
                  <c:v>7870</c:v>
                </c:pt>
                <c:pt idx="64">
                  <c:v>76040</c:v>
                </c:pt>
                <c:pt idx="65">
                  <c:v>3060</c:v>
                </c:pt>
                <c:pt idx="66">
                  <c:v>5490</c:v>
                </c:pt>
                <c:pt idx="67">
                  <c:v>7870</c:v>
                </c:pt>
                <c:pt idx="68">
                  <c:v>1100</c:v>
                </c:pt>
                <c:pt idx="69">
                  <c:v>1900</c:v>
                </c:pt>
                <c:pt idx="70" formatCode="General">
                  <c:v>340</c:v>
                </c:pt>
                <c:pt idx="71">
                  <c:v>3230</c:v>
                </c:pt>
                <c:pt idx="72" formatCode="General">
                  <c:v>290</c:v>
                </c:pt>
                <c:pt idx="73">
                  <c:v>42670</c:v>
                </c:pt>
                <c:pt idx="74">
                  <c:v>27250</c:v>
                </c:pt>
                <c:pt idx="75">
                  <c:v>1000</c:v>
                </c:pt>
                <c:pt idx="76" formatCode="General">
                  <c:v>640</c:v>
                </c:pt>
                <c:pt idx="77">
                  <c:v>66530</c:v>
                </c:pt>
                <c:pt idx="78">
                  <c:v>9587</c:v>
                </c:pt>
                <c:pt idx="79" formatCode="General">
                  <c:v>770</c:v>
                </c:pt>
                <c:pt idx="80">
                  <c:v>4890</c:v>
                </c:pt>
                <c:pt idx="81">
                  <c:v>1400</c:v>
                </c:pt>
                <c:pt idx="82">
                  <c:v>2920</c:v>
                </c:pt>
                <c:pt idx="83">
                  <c:v>1420</c:v>
                </c:pt>
                <c:pt idx="84">
                  <c:v>8190</c:v>
                </c:pt>
                <c:pt idx="85">
                  <c:v>18100</c:v>
                </c:pt>
                <c:pt idx="86">
                  <c:v>5780</c:v>
                </c:pt>
                <c:pt idx="87">
                  <c:v>12464</c:v>
                </c:pt>
                <c:pt idx="88" formatCode="General">
                  <c:v>750</c:v>
                </c:pt>
                <c:pt idx="89">
                  <c:v>29320</c:v>
                </c:pt>
                <c:pt idx="90">
                  <c:v>9870</c:v>
                </c:pt>
                <c:pt idx="91">
                  <c:v>18890</c:v>
                </c:pt>
                <c:pt idx="92">
                  <c:v>5390</c:v>
                </c:pt>
                <c:pt idx="93">
                  <c:v>27570</c:v>
                </c:pt>
                <c:pt idx="94">
                  <c:v>1300</c:v>
                </c:pt>
                <c:pt idx="95" formatCode="General">
                  <c:v>810</c:v>
                </c:pt>
                <c:pt idx="96">
                  <c:v>43580</c:v>
                </c:pt>
                <c:pt idx="97">
                  <c:v>57230</c:v>
                </c:pt>
                <c:pt idx="98">
                  <c:v>17230</c:v>
                </c:pt>
                <c:pt idx="99" formatCode="General">
                  <c:v>390</c:v>
                </c:pt>
                <c:pt idx="100" formatCode="General">
                  <c:v>350</c:v>
                </c:pt>
                <c:pt idx="101">
                  <c:v>2990</c:v>
                </c:pt>
                <c:pt idx="102" formatCode="General">
                  <c:v>350</c:v>
                </c:pt>
                <c:pt idx="103">
                  <c:v>13340</c:v>
                </c:pt>
                <c:pt idx="104">
                  <c:v>2970</c:v>
                </c:pt>
                <c:pt idx="105">
                  <c:v>5400</c:v>
                </c:pt>
                <c:pt idx="106">
                  <c:v>1950</c:v>
                </c:pt>
                <c:pt idx="107">
                  <c:v>26147</c:v>
                </c:pt>
                <c:pt idx="108">
                  <c:v>40180</c:v>
                </c:pt>
                <c:pt idx="109">
                  <c:v>44970</c:v>
                </c:pt>
                <c:pt idx="110">
                  <c:v>5310</c:v>
                </c:pt>
                <c:pt idx="111" formatCode="General">
                  <c:v>610</c:v>
                </c:pt>
                <c:pt idx="112">
                  <c:v>6070</c:v>
                </c:pt>
                <c:pt idx="113" formatCode="General">
                  <c:v>690</c:v>
                </c:pt>
                <c:pt idx="114" formatCode="General">
                  <c:v>760</c:v>
                </c:pt>
                <c:pt idx="115" formatCode="General">
                  <c:v>630</c:v>
                </c:pt>
                <c:pt idx="116" formatCode="General">
                  <c:v>325</c:v>
                </c:pt>
              </c:numCache>
            </c:numRef>
          </c:yVal>
        </c:ser>
        <c:ser>
          <c:idx val="1"/>
          <c:order val="1"/>
          <c:tx>
            <c:strRef>
              <c:f>'Electricity-GDPPerCapita'!$D$1</c:f>
              <c:strCache>
                <c:ptCount val="1"/>
                <c:pt idx="0">
                  <c:v>UL</c:v>
                </c:pt>
              </c:strCache>
            </c:strRef>
          </c:tx>
          <c:spPr>
            <a:ln w="28575">
              <a:noFill/>
            </a:ln>
          </c:spPr>
          <c:marker>
            <c:symbol val="none"/>
          </c:marker>
          <c:trendline>
            <c:spPr>
              <a:ln>
                <a:prstDash val="dash"/>
              </a:ln>
            </c:spPr>
            <c:trendlineType val="power"/>
          </c:trendline>
          <c:xVal>
            <c:numRef>
              <c:f>'Electricity-GDPPerCapita'!$B$2:$B$118</c:f>
              <c:numCache>
                <c:formatCode>General</c:formatCode>
                <c:ptCount val="117"/>
                <c:pt idx="0">
                  <c:v>1310.5999999999999</c:v>
                </c:pt>
                <c:pt idx="1">
                  <c:v>796.2</c:v>
                </c:pt>
                <c:pt idx="2">
                  <c:v>113.4</c:v>
                </c:pt>
                <c:pt idx="3">
                  <c:v>2185.5</c:v>
                </c:pt>
                <c:pt idx="4">
                  <c:v>1312.2</c:v>
                </c:pt>
                <c:pt idx="5">
                  <c:v>10653.9</c:v>
                </c:pt>
                <c:pt idx="6">
                  <c:v>7728.9</c:v>
                </c:pt>
                <c:pt idx="7">
                  <c:v>2355</c:v>
                </c:pt>
                <c:pt idx="8">
                  <c:v>127.7</c:v>
                </c:pt>
                <c:pt idx="9">
                  <c:v>3039.1</c:v>
                </c:pt>
                <c:pt idx="10">
                  <c:v>8413.6</c:v>
                </c:pt>
                <c:pt idx="11">
                  <c:v>2096.5</c:v>
                </c:pt>
                <c:pt idx="12">
                  <c:v>1256.8</c:v>
                </c:pt>
                <c:pt idx="13">
                  <c:v>1884.5</c:v>
                </c:pt>
                <c:pt idx="14">
                  <c:v>6832.4</c:v>
                </c:pt>
                <c:pt idx="15">
                  <c:v>3973.5</c:v>
                </c:pt>
                <c:pt idx="16">
                  <c:v>178.2</c:v>
                </c:pt>
                <c:pt idx="17">
                  <c:v>17209.8</c:v>
                </c:pt>
                <c:pt idx="18">
                  <c:v>2879.5</c:v>
                </c:pt>
                <c:pt idx="19">
                  <c:v>1378.5</c:v>
                </c:pt>
                <c:pt idx="20">
                  <c:v>834.3</c:v>
                </c:pt>
                <c:pt idx="21">
                  <c:v>121.5</c:v>
                </c:pt>
                <c:pt idx="22">
                  <c:v>89.7</c:v>
                </c:pt>
                <c:pt idx="23">
                  <c:v>1665.9</c:v>
                </c:pt>
                <c:pt idx="24">
                  <c:v>6070.1</c:v>
                </c:pt>
                <c:pt idx="25">
                  <c:v>6601.9</c:v>
                </c:pt>
                <c:pt idx="26">
                  <c:v>1059.8</c:v>
                </c:pt>
                <c:pt idx="27">
                  <c:v>677.3</c:v>
                </c:pt>
                <c:pt idx="28">
                  <c:v>1173.0999999999999</c:v>
                </c:pt>
                <c:pt idx="29">
                  <c:v>621.6</c:v>
                </c:pt>
                <c:pt idx="30">
                  <c:v>57.5</c:v>
                </c:pt>
                <c:pt idx="31">
                  <c:v>5222.3</c:v>
                </c:pt>
                <c:pt idx="32">
                  <c:v>30.1</c:v>
                </c:pt>
                <c:pt idx="33">
                  <c:v>16427.2</c:v>
                </c:pt>
                <c:pt idx="34">
                  <c:v>7585.5</c:v>
                </c:pt>
                <c:pt idx="35">
                  <c:v>922.4</c:v>
                </c:pt>
                <c:pt idx="36">
                  <c:v>1514.8</c:v>
                </c:pt>
                <c:pt idx="37">
                  <c:v>6900</c:v>
                </c:pt>
                <c:pt idx="38">
                  <c:v>247.6</c:v>
                </c:pt>
                <c:pt idx="39">
                  <c:v>5044.5</c:v>
                </c:pt>
                <c:pt idx="40">
                  <c:v>492.3</c:v>
                </c:pt>
                <c:pt idx="41">
                  <c:v>30.9</c:v>
                </c:pt>
                <c:pt idx="42">
                  <c:v>556.1</c:v>
                </c:pt>
                <c:pt idx="43">
                  <c:v>5653.1</c:v>
                </c:pt>
                <c:pt idx="44">
                  <c:v>3637.1</c:v>
                </c:pt>
                <c:pt idx="45">
                  <c:v>27716.3</c:v>
                </c:pt>
                <c:pt idx="46">
                  <c:v>434.8</c:v>
                </c:pt>
                <c:pt idx="47">
                  <c:v>440.1</c:v>
                </c:pt>
                <c:pt idx="48">
                  <c:v>1916.1</c:v>
                </c:pt>
                <c:pt idx="49">
                  <c:v>1080.5999999999999</c:v>
                </c:pt>
                <c:pt idx="50">
                  <c:v>6101</c:v>
                </c:pt>
                <c:pt idx="51">
                  <c:v>6599</c:v>
                </c:pt>
                <c:pt idx="52">
                  <c:v>5580.4</c:v>
                </c:pt>
                <c:pt idx="53">
                  <c:v>2481.4</c:v>
                </c:pt>
                <c:pt idx="54">
                  <c:v>7846.2</c:v>
                </c:pt>
                <c:pt idx="55">
                  <c:v>1475.3</c:v>
                </c:pt>
                <c:pt idx="56">
                  <c:v>3510</c:v>
                </c:pt>
                <c:pt idx="57">
                  <c:v>134.80000000000001</c:v>
                </c:pt>
                <c:pt idx="58">
                  <c:v>7018.4</c:v>
                </c:pt>
                <c:pt idx="59">
                  <c:v>14810.5</c:v>
                </c:pt>
                <c:pt idx="60">
                  <c:v>1646.6</c:v>
                </c:pt>
                <c:pt idx="61">
                  <c:v>2455.9</c:v>
                </c:pt>
                <c:pt idx="62">
                  <c:v>2558.5</c:v>
                </c:pt>
                <c:pt idx="63">
                  <c:v>3055.3</c:v>
                </c:pt>
                <c:pt idx="64">
                  <c:v>15933.3</c:v>
                </c:pt>
                <c:pt idx="65">
                  <c:v>3151</c:v>
                </c:pt>
                <c:pt idx="66">
                  <c:v>3060.5</c:v>
                </c:pt>
                <c:pt idx="67">
                  <c:v>1786.5</c:v>
                </c:pt>
                <c:pt idx="68">
                  <c:v>1165.9000000000001</c:v>
                </c:pt>
                <c:pt idx="69">
                  <c:v>576.70000000000005</c:v>
                </c:pt>
                <c:pt idx="70">
                  <c:v>365.4</c:v>
                </c:pt>
                <c:pt idx="71">
                  <c:v>1324.8</c:v>
                </c:pt>
                <c:pt idx="72">
                  <c:v>67.900000000000006</c:v>
                </c:pt>
                <c:pt idx="73">
                  <c:v>6747.6</c:v>
                </c:pt>
                <c:pt idx="74">
                  <c:v>8945.2999999999811</c:v>
                </c:pt>
                <c:pt idx="75">
                  <c:v>361.4</c:v>
                </c:pt>
                <c:pt idx="76">
                  <c:v>106.3</c:v>
                </c:pt>
                <c:pt idx="77">
                  <c:v>23195.8</c:v>
                </c:pt>
                <c:pt idx="78">
                  <c:v>3505</c:v>
                </c:pt>
                <c:pt idx="79">
                  <c:v>407.8</c:v>
                </c:pt>
                <c:pt idx="80">
                  <c:v>1400.8</c:v>
                </c:pt>
                <c:pt idx="81">
                  <c:v>801</c:v>
                </c:pt>
                <c:pt idx="82">
                  <c:v>758.7</c:v>
                </c:pt>
                <c:pt idx="83">
                  <c:v>574.5</c:v>
                </c:pt>
                <c:pt idx="84">
                  <c:v>3325.3</c:v>
                </c:pt>
                <c:pt idx="85">
                  <c:v>4383.2</c:v>
                </c:pt>
                <c:pt idx="86">
                  <c:v>5480</c:v>
                </c:pt>
                <c:pt idx="87">
                  <c:v>6259</c:v>
                </c:pt>
                <c:pt idx="88">
                  <c:v>167.2</c:v>
                </c:pt>
                <c:pt idx="89">
                  <c:v>7977.5</c:v>
                </c:pt>
                <c:pt idx="90">
                  <c:v>5015.6000000000004</c:v>
                </c:pt>
                <c:pt idx="91">
                  <c:v>6581.2</c:v>
                </c:pt>
                <c:pt idx="92">
                  <c:v>4756.8</c:v>
                </c:pt>
                <c:pt idx="93">
                  <c:v>5700.8</c:v>
                </c:pt>
                <c:pt idx="94">
                  <c:v>325.10000000000002</c:v>
                </c:pt>
                <c:pt idx="95">
                  <c:v>81.2</c:v>
                </c:pt>
                <c:pt idx="96">
                  <c:v>15360.6</c:v>
                </c:pt>
                <c:pt idx="97">
                  <c:v>8119.9</c:v>
                </c:pt>
                <c:pt idx="98">
                  <c:v>8896.9</c:v>
                </c:pt>
                <c:pt idx="99">
                  <c:v>2205.8000000000002</c:v>
                </c:pt>
                <c:pt idx="100">
                  <c:v>55</c:v>
                </c:pt>
                <c:pt idx="101">
                  <c:v>1751.7</c:v>
                </c:pt>
                <c:pt idx="102">
                  <c:v>93.6</c:v>
                </c:pt>
                <c:pt idx="103">
                  <c:v>4722.4000000000005</c:v>
                </c:pt>
                <c:pt idx="104">
                  <c:v>1118.0999999999999</c:v>
                </c:pt>
                <c:pt idx="105">
                  <c:v>1656</c:v>
                </c:pt>
                <c:pt idx="106">
                  <c:v>2997.8</c:v>
                </c:pt>
                <c:pt idx="107">
                  <c:v>11435.5</c:v>
                </c:pt>
                <c:pt idx="108">
                  <c:v>6201.2</c:v>
                </c:pt>
                <c:pt idx="109">
                  <c:v>13242.8</c:v>
                </c:pt>
                <c:pt idx="110">
                  <c:v>1781.3</c:v>
                </c:pt>
                <c:pt idx="111">
                  <c:v>1740.8</c:v>
                </c:pt>
                <c:pt idx="112">
                  <c:v>2664.3</c:v>
                </c:pt>
                <c:pt idx="113">
                  <c:v>438.5</c:v>
                </c:pt>
                <c:pt idx="114">
                  <c:v>158.30000000000001</c:v>
                </c:pt>
                <c:pt idx="115">
                  <c:v>662.4</c:v>
                </c:pt>
                <c:pt idx="116">
                  <c:v>819.4</c:v>
                </c:pt>
              </c:numCache>
            </c:numRef>
          </c:xVal>
          <c:yVal>
            <c:numRef>
              <c:f>'Electricity-GDPPerCapita'!$D$2:$D$118</c:f>
              <c:numCache>
                <c:formatCode>General</c:formatCode>
                <c:ptCount val="117"/>
                <c:pt idx="0">
                  <c:v>5920</c:v>
                </c:pt>
                <c:pt idx="1">
                  <c:v>6060</c:v>
                </c:pt>
                <c:pt idx="2">
                  <c:v>3960</c:v>
                </c:pt>
                <c:pt idx="3">
                  <c:v>10300</c:v>
                </c:pt>
                <c:pt idx="4">
                  <c:v>3860</c:v>
                </c:pt>
                <c:pt idx="5">
                  <c:v>71980</c:v>
                </c:pt>
                <c:pt idx="6">
                  <c:v>79180</c:v>
                </c:pt>
                <c:pt idx="7">
                  <c:v>3700</c:v>
                </c:pt>
                <c:pt idx="8">
                  <c:v>960</c:v>
                </c:pt>
                <c:pt idx="9">
                  <c:v>6760</c:v>
                </c:pt>
                <c:pt idx="10">
                  <c:v>77200</c:v>
                </c:pt>
                <c:pt idx="11">
                  <c:v>5960</c:v>
                </c:pt>
                <c:pt idx="12">
                  <c:v>11800</c:v>
                </c:pt>
                <c:pt idx="13">
                  <c:v>9460</c:v>
                </c:pt>
                <c:pt idx="14">
                  <c:v>72432</c:v>
                </c:pt>
                <c:pt idx="15">
                  <c:v>7980</c:v>
                </c:pt>
                <c:pt idx="16">
                  <c:v>2160</c:v>
                </c:pt>
                <c:pt idx="17">
                  <c:v>72340</c:v>
                </c:pt>
                <c:pt idx="18">
                  <c:v>13960</c:v>
                </c:pt>
                <c:pt idx="19">
                  <c:v>4020</c:v>
                </c:pt>
                <c:pt idx="20">
                  <c:v>5480</c:v>
                </c:pt>
                <c:pt idx="21">
                  <c:v>1854</c:v>
                </c:pt>
                <c:pt idx="22">
                  <c:v>260</c:v>
                </c:pt>
                <c:pt idx="23">
                  <c:v>9960</c:v>
                </c:pt>
                <c:pt idx="24">
                  <c:v>25360</c:v>
                </c:pt>
                <c:pt idx="25">
                  <c:v>103400</c:v>
                </c:pt>
                <c:pt idx="26">
                  <c:v>5700</c:v>
                </c:pt>
                <c:pt idx="27">
                  <c:v>5680</c:v>
                </c:pt>
                <c:pt idx="28">
                  <c:v>2700</c:v>
                </c:pt>
                <c:pt idx="29">
                  <c:v>5080</c:v>
                </c:pt>
                <c:pt idx="30">
                  <c:v>400</c:v>
                </c:pt>
                <c:pt idx="31">
                  <c:v>22820</c:v>
                </c:pt>
                <c:pt idx="32">
                  <c:v>360</c:v>
                </c:pt>
                <c:pt idx="33">
                  <c:v>81300</c:v>
                </c:pt>
                <c:pt idx="34">
                  <c:v>73100</c:v>
                </c:pt>
                <c:pt idx="35">
                  <c:v>10000</c:v>
                </c:pt>
                <c:pt idx="36">
                  <c:v>3120</c:v>
                </c:pt>
                <c:pt idx="37">
                  <c:v>73240</c:v>
                </c:pt>
                <c:pt idx="38">
                  <c:v>1040</c:v>
                </c:pt>
                <c:pt idx="39">
                  <c:v>43380</c:v>
                </c:pt>
                <c:pt idx="40">
                  <c:v>5280</c:v>
                </c:pt>
                <c:pt idx="41">
                  <c:v>960</c:v>
                </c:pt>
                <c:pt idx="42">
                  <c:v>2400</c:v>
                </c:pt>
                <c:pt idx="43">
                  <c:v>56920</c:v>
                </c:pt>
                <c:pt idx="44">
                  <c:v>21900</c:v>
                </c:pt>
                <c:pt idx="45">
                  <c:v>101160</c:v>
                </c:pt>
                <c:pt idx="46">
                  <c:v>1640</c:v>
                </c:pt>
                <c:pt idx="47">
                  <c:v>2840</c:v>
                </c:pt>
                <c:pt idx="48">
                  <c:v>6000</c:v>
                </c:pt>
                <c:pt idx="49">
                  <c:v>2448</c:v>
                </c:pt>
                <c:pt idx="50">
                  <c:v>91160</c:v>
                </c:pt>
                <c:pt idx="51">
                  <c:v>40420</c:v>
                </c:pt>
                <c:pt idx="52">
                  <c:v>64040</c:v>
                </c:pt>
                <c:pt idx="53">
                  <c:v>6960</c:v>
                </c:pt>
                <c:pt idx="54">
                  <c:v>76820</c:v>
                </c:pt>
                <c:pt idx="55">
                  <c:v>5320</c:v>
                </c:pt>
                <c:pt idx="56">
                  <c:v>7580</c:v>
                </c:pt>
                <c:pt idx="57">
                  <c:v>1160</c:v>
                </c:pt>
                <c:pt idx="58">
                  <c:v>35380</c:v>
                </c:pt>
                <c:pt idx="59">
                  <c:v>51926</c:v>
                </c:pt>
                <c:pt idx="60">
                  <c:v>980</c:v>
                </c:pt>
                <c:pt idx="61">
                  <c:v>16200</c:v>
                </c:pt>
                <c:pt idx="62">
                  <c:v>10980</c:v>
                </c:pt>
                <c:pt idx="63">
                  <c:v>15740</c:v>
                </c:pt>
                <c:pt idx="64">
                  <c:v>152080</c:v>
                </c:pt>
                <c:pt idx="65">
                  <c:v>6120</c:v>
                </c:pt>
                <c:pt idx="66">
                  <c:v>10980</c:v>
                </c:pt>
                <c:pt idx="67">
                  <c:v>15740</c:v>
                </c:pt>
                <c:pt idx="68">
                  <c:v>2200</c:v>
                </c:pt>
                <c:pt idx="69">
                  <c:v>3800</c:v>
                </c:pt>
                <c:pt idx="70">
                  <c:v>680</c:v>
                </c:pt>
                <c:pt idx="71">
                  <c:v>6460</c:v>
                </c:pt>
                <c:pt idx="72">
                  <c:v>580</c:v>
                </c:pt>
                <c:pt idx="73">
                  <c:v>85340</c:v>
                </c:pt>
                <c:pt idx="74">
                  <c:v>54500</c:v>
                </c:pt>
                <c:pt idx="75">
                  <c:v>2000</c:v>
                </c:pt>
                <c:pt idx="76">
                  <c:v>1280</c:v>
                </c:pt>
                <c:pt idx="77">
                  <c:v>133060</c:v>
                </c:pt>
                <c:pt idx="78">
                  <c:v>19174</c:v>
                </c:pt>
                <c:pt idx="79">
                  <c:v>1540</c:v>
                </c:pt>
                <c:pt idx="80">
                  <c:v>9780</c:v>
                </c:pt>
                <c:pt idx="81">
                  <c:v>2800</c:v>
                </c:pt>
                <c:pt idx="82">
                  <c:v>5840</c:v>
                </c:pt>
                <c:pt idx="83">
                  <c:v>2840</c:v>
                </c:pt>
                <c:pt idx="84">
                  <c:v>16380</c:v>
                </c:pt>
                <c:pt idx="85">
                  <c:v>36200</c:v>
                </c:pt>
                <c:pt idx="86">
                  <c:v>11560</c:v>
                </c:pt>
                <c:pt idx="87">
                  <c:v>24928</c:v>
                </c:pt>
                <c:pt idx="88">
                  <c:v>1500</c:v>
                </c:pt>
                <c:pt idx="89">
                  <c:v>58640</c:v>
                </c:pt>
                <c:pt idx="90">
                  <c:v>19740</c:v>
                </c:pt>
                <c:pt idx="91">
                  <c:v>37780</c:v>
                </c:pt>
                <c:pt idx="92">
                  <c:v>10780</c:v>
                </c:pt>
                <c:pt idx="93">
                  <c:v>55140</c:v>
                </c:pt>
                <c:pt idx="94">
                  <c:v>2600</c:v>
                </c:pt>
                <c:pt idx="95">
                  <c:v>1620</c:v>
                </c:pt>
                <c:pt idx="96">
                  <c:v>87160</c:v>
                </c:pt>
                <c:pt idx="97">
                  <c:v>114460</c:v>
                </c:pt>
                <c:pt idx="98">
                  <c:v>34460</c:v>
                </c:pt>
                <c:pt idx="99">
                  <c:v>780</c:v>
                </c:pt>
                <c:pt idx="100">
                  <c:v>700</c:v>
                </c:pt>
                <c:pt idx="101">
                  <c:v>5980</c:v>
                </c:pt>
                <c:pt idx="102">
                  <c:v>700</c:v>
                </c:pt>
                <c:pt idx="103">
                  <c:v>26680</c:v>
                </c:pt>
                <c:pt idx="104">
                  <c:v>5940</c:v>
                </c:pt>
                <c:pt idx="105">
                  <c:v>10800</c:v>
                </c:pt>
                <c:pt idx="106">
                  <c:v>3900</c:v>
                </c:pt>
                <c:pt idx="107">
                  <c:v>52294</c:v>
                </c:pt>
                <c:pt idx="108">
                  <c:v>80360</c:v>
                </c:pt>
                <c:pt idx="109">
                  <c:v>89940</c:v>
                </c:pt>
                <c:pt idx="110">
                  <c:v>10620</c:v>
                </c:pt>
                <c:pt idx="111">
                  <c:v>1220</c:v>
                </c:pt>
                <c:pt idx="112">
                  <c:v>12140</c:v>
                </c:pt>
                <c:pt idx="113">
                  <c:v>1380</c:v>
                </c:pt>
                <c:pt idx="114">
                  <c:v>1520</c:v>
                </c:pt>
                <c:pt idx="115">
                  <c:v>1260</c:v>
                </c:pt>
                <c:pt idx="116">
                  <c:v>650</c:v>
                </c:pt>
              </c:numCache>
            </c:numRef>
          </c:yVal>
        </c:ser>
        <c:ser>
          <c:idx val="2"/>
          <c:order val="2"/>
          <c:tx>
            <c:strRef>
              <c:f>'Electricity-GDPPerCapita'!$E$1</c:f>
              <c:strCache>
                <c:ptCount val="1"/>
                <c:pt idx="0">
                  <c:v>LL</c:v>
                </c:pt>
              </c:strCache>
            </c:strRef>
          </c:tx>
          <c:spPr>
            <a:ln w="28575">
              <a:noFill/>
            </a:ln>
          </c:spPr>
          <c:marker>
            <c:symbol val="none"/>
          </c:marker>
          <c:trendline>
            <c:spPr>
              <a:ln>
                <a:prstDash val="dash"/>
              </a:ln>
            </c:spPr>
            <c:trendlineType val="power"/>
          </c:trendline>
          <c:xVal>
            <c:numRef>
              <c:f>'Electricity-GDPPerCapita'!$B$2:$B$118</c:f>
              <c:numCache>
                <c:formatCode>General</c:formatCode>
                <c:ptCount val="117"/>
                <c:pt idx="0">
                  <c:v>1310.5999999999999</c:v>
                </c:pt>
                <c:pt idx="1">
                  <c:v>796.2</c:v>
                </c:pt>
                <c:pt idx="2">
                  <c:v>113.4</c:v>
                </c:pt>
                <c:pt idx="3">
                  <c:v>2185.5</c:v>
                </c:pt>
                <c:pt idx="4">
                  <c:v>1312.2</c:v>
                </c:pt>
                <c:pt idx="5">
                  <c:v>10653.9</c:v>
                </c:pt>
                <c:pt idx="6">
                  <c:v>7728.9</c:v>
                </c:pt>
                <c:pt idx="7">
                  <c:v>2355</c:v>
                </c:pt>
                <c:pt idx="8">
                  <c:v>127.7</c:v>
                </c:pt>
                <c:pt idx="9">
                  <c:v>3039.1</c:v>
                </c:pt>
                <c:pt idx="10">
                  <c:v>8413.6</c:v>
                </c:pt>
                <c:pt idx="11">
                  <c:v>2096.5</c:v>
                </c:pt>
                <c:pt idx="12">
                  <c:v>1256.8</c:v>
                </c:pt>
                <c:pt idx="13">
                  <c:v>1884.5</c:v>
                </c:pt>
                <c:pt idx="14">
                  <c:v>6832.4</c:v>
                </c:pt>
                <c:pt idx="15">
                  <c:v>3973.5</c:v>
                </c:pt>
                <c:pt idx="16">
                  <c:v>178.2</c:v>
                </c:pt>
                <c:pt idx="17">
                  <c:v>17209.8</c:v>
                </c:pt>
                <c:pt idx="18">
                  <c:v>2879.5</c:v>
                </c:pt>
                <c:pt idx="19">
                  <c:v>1378.5</c:v>
                </c:pt>
                <c:pt idx="20">
                  <c:v>834.3</c:v>
                </c:pt>
                <c:pt idx="21">
                  <c:v>121.5</c:v>
                </c:pt>
                <c:pt idx="22">
                  <c:v>89.7</c:v>
                </c:pt>
                <c:pt idx="23">
                  <c:v>1665.9</c:v>
                </c:pt>
                <c:pt idx="24">
                  <c:v>6070.1</c:v>
                </c:pt>
                <c:pt idx="25">
                  <c:v>6601.9</c:v>
                </c:pt>
                <c:pt idx="26">
                  <c:v>1059.8</c:v>
                </c:pt>
                <c:pt idx="27">
                  <c:v>677.3</c:v>
                </c:pt>
                <c:pt idx="28">
                  <c:v>1173.0999999999999</c:v>
                </c:pt>
                <c:pt idx="29">
                  <c:v>621.6</c:v>
                </c:pt>
                <c:pt idx="30">
                  <c:v>57.5</c:v>
                </c:pt>
                <c:pt idx="31">
                  <c:v>5222.3</c:v>
                </c:pt>
                <c:pt idx="32">
                  <c:v>30.1</c:v>
                </c:pt>
                <c:pt idx="33">
                  <c:v>16427.2</c:v>
                </c:pt>
                <c:pt idx="34">
                  <c:v>7585.5</c:v>
                </c:pt>
                <c:pt idx="35">
                  <c:v>922.4</c:v>
                </c:pt>
                <c:pt idx="36">
                  <c:v>1514.8</c:v>
                </c:pt>
                <c:pt idx="37">
                  <c:v>6900</c:v>
                </c:pt>
                <c:pt idx="38">
                  <c:v>247.6</c:v>
                </c:pt>
                <c:pt idx="39">
                  <c:v>5044.5</c:v>
                </c:pt>
                <c:pt idx="40">
                  <c:v>492.3</c:v>
                </c:pt>
                <c:pt idx="41">
                  <c:v>30.9</c:v>
                </c:pt>
                <c:pt idx="42">
                  <c:v>556.1</c:v>
                </c:pt>
                <c:pt idx="43">
                  <c:v>5653.1</c:v>
                </c:pt>
                <c:pt idx="44">
                  <c:v>3637.1</c:v>
                </c:pt>
                <c:pt idx="45">
                  <c:v>27716.3</c:v>
                </c:pt>
                <c:pt idx="46">
                  <c:v>434.8</c:v>
                </c:pt>
                <c:pt idx="47">
                  <c:v>440.1</c:v>
                </c:pt>
                <c:pt idx="48">
                  <c:v>1916.1</c:v>
                </c:pt>
                <c:pt idx="49">
                  <c:v>1080.5999999999999</c:v>
                </c:pt>
                <c:pt idx="50">
                  <c:v>6101</c:v>
                </c:pt>
                <c:pt idx="51">
                  <c:v>6599</c:v>
                </c:pt>
                <c:pt idx="52">
                  <c:v>5580.4</c:v>
                </c:pt>
                <c:pt idx="53">
                  <c:v>2481.4</c:v>
                </c:pt>
                <c:pt idx="54">
                  <c:v>7846.2</c:v>
                </c:pt>
                <c:pt idx="55">
                  <c:v>1475.3</c:v>
                </c:pt>
                <c:pt idx="56">
                  <c:v>3510</c:v>
                </c:pt>
                <c:pt idx="57">
                  <c:v>134.80000000000001</c:v>
                </c:pt>
                <c:pt idx="58">
                  <c:v>7018.4</c:v>
                </c:pt>
                <c:pt idx="59">
                  <c:v>14810.5</c:v>
                </c:pt>
                <c:pt idx="60">
                  <c:v>1646.6</c:v>
                </c:pt>
                <c:pt idx="61">
                  <c:v>2455.9</c:v>
                </c:pt>
                <c:pt idx="62">
                  <c:v>2558.5</c:v>
                </c:pt>
                <c:pt idx="63">
                  <c:v>3055.3</c:v>
                </c:pt>
                <c:pt idx="64">
                  <c:v>15933.3</c:v>
                </c:pt>
                <c:pt idx="65">
                  <c:v>3151</c:v>
                </c:pt>
                <c:pt idx="66">
                  <c:v>3060.5</c:v>
                </c:pt>
                <c:pt idx="67">
                  <c:v>1786.5</c:v>
                </c:pt>
                <c:pt idx="68">
                  <c:v>1165.9000000000001</c:v>
                </c:pt>
                <c:pt idx="69">
                  <c:v>576.70000000000005</c:v>
                </c:pt>
                <c:pt idx="70">
                  <c:v>365.4</c:v>
                </c:pt>
                <c:pt idx="71">
                  <c:v>1324.8</c:v>
                </c:pt>
                <c:pt idx="72">
                  <c:v>67.900000000000006</c:v>
                </c:pt>
                <c:pt idx="73">
                  <c:v>6747.6</c:v>
                </c:pt>
                <c:pt idx="74">
                  <c:v>8945.2999999999811</c:v>
                </c:pt>
                <c:pt idx="75">
                  <c:v>361.4</c:v>
                </c:pt>
                <c:pt idx="76">
                  <c:v>106.3</c:v>
                </c:pt>
                <c:pt idx="77">
                  <c:v>23195.8</c:v>
                </c:pt>
                <c:pt idx="78">
                  <c:v>3505</c:v>
                </c:pt>
                <c:pt idx="79">
                  <c:v>407.8</c:v>
                </c:pt>
                <c:pt idx="80">
                  <c:v>1400.8</c:v>
                </c:pt>
                <c:pt idx="81">
                  <c:v>801</c:v>
                </c:pt>
                <c:pt idx="82">
                  <c:v>758.7</c:v>
                </c:pt>
                <c:pt idx="83">
                  <c:v>574.5</c:v>
                </c:pt>
                <c:pt idx="84">
                  <c:v>3325.3</c:v>
                </c:pt>
                <c:pt idx="85">
                  <c:v>4383.2</c:v>
                </c:pt>
                <c:pt idx="86">
                  <c:v>5480</c:v>
                </c:pt>
                <c:pt idx="87">
                  <c:v>6259</c:v>
                </c:pt>
                <c:pt idx="88">
                  <c:v>167.2</c:v>
                </c:pt>
                <c:pt idx="89">
                  <c:v>7977.5</c:v>
                </c:pt>
                <c:pt idx="90">
                  <c:v>5015.6000000000004</c:v>
                </c:pt>
                <c:pt idx="91">
                  <c:v>6581.2</c:v>
                </c:pt>
                <c:pt idx="92">
                  <c:v>4756.8</c:v>
                </c:pt>
                <c:pt idx="93">
                  <c:v>5700.8</c:v>
                </c:pt>
                <c:pt idx="94">
                  <c:v>325.10000000000002</c:v>
                </c:pt>
                <c:pt idx="95">
                  <c:v>81.2</c:v>
                </c:pt>
                <c:pt idx="96">
                  <c:v>15360.6</c:v>
                </c:pt>
                <c:pt idx="97">
                  <c:v>8119.9</c:v>
                </c:pt>
                <c:pt idx="98">
                  <c:v>8896.9</c:v>
                </c:pt>
                <c:pt idx="99">
                  <c:v>2205.8000000000002</c:v>
                </c:pt>
                <c:pt idx="100">
                  <c:v>55</c:v>
                </c:pt>
                <c:pt idx="101">
                  <c:v>1751.7</c:v>
                </c:pt>
                <c:pt idx="102">
                  <c:v>93.6</c:v>
                </c:pt>
                <c:pt idx="103">
                  <c:v>4722.4000000000005</c:v>
                </c:pt>
                <c:pt idx="104">
                  <c:v>1118.0999999999999</c:v>
                </c:pt>
                <c:pt idx="105">
                  <c:v>1656</c:v>
                </c:pt>
                <c:pt idx="106">
                  <c:v>2997.8</c:v>
                </c:pt>
                <c:pt idx="107">
                  <c:v>11435.5</c:v>
                </c:pt>
                <c:pt idx="108">
                  <c:v>6201.2</c:v>
                </c:pt>
                <c:pt idx="109">
                  <c:v>13242.8</c:v>
                </c:pt>
                <c:pt idx="110">
                  <c:v>1781.3</c:v>
                </c:pt>
                <c:pt idx="111">
                  <c:v>1740.8</c:v>
                </c:pt>
                <c:pt idx="112">
                  <c:v>2664.3</c:v>
                </c:pt>
                <c:pt idx="113">
                  <c:v>438.5</c:v>
                </c:pt>
                <c:pt idx="114">
                  <c:v>158.30000000000001</c:v>
                </c:pt>
                <c:pt idx="115">
                  <c:v>662.4</c:v>
                </c:pt>
                <c:pt idx="116">
                  <c:v>819.4</c:v>
                </c:pt>
              </c:numCache>
            </c:numRef>
          </c:xVal>
          <c:yVal>
            <c:numRef>
              <c:f>'Electricity-GDPPerCapita'!$E$2:$E$118</c:f>
              <c:numCache>
                <c:formatCode>General</c:formatCode>
                <c:ptCount val="117"/>
                <c:pt idx="0">
                  <c:v>1480</c:v>
                </c:pt>
                <c:pt idx="1">
                  <c:v>1515</c:v>
                </c:pt>
                <c:pt idx="2">
                  <c:v>990</c:v>
                </c:pt>
                <c:pt idx="3">
                  <c:v>2575</c:v>
                </c:pt>
                <c:pt idx="4">
                  <c:v>965</c:v>
                </c:pt>
                <c:pt idx="5">
                  <c:v>17995</c:v>
                </c:pt>
                <c:pt idx="6">
                  <c:v>19795</c:v>
                </c:pt>
                <c:pt idx="7">
                  <c:v>925</c:v>
                </c:pt>
                <c:pt idx="8">
                  <c:v>240</c:v>
                </c:pt>
                <c:pt idx="9">
                  <c:v>1690</c:v>
                </c:pt>
                <c:pt idx="10">
                  <c:v>19300</c:v>
                </c:pt>
                <c:pt idx="11">
                  <c:v>1490</c:v>
                </c:pt>
                <c:pt idx="12">
                  <c:v>2950</c:v>
                </c:pt>
                <c:pt idx="13">
                  <c:v>2365</c:v>
                </c:pt>
                <c:pt idx="14">
                  <c:v>18108</c:v>
                </c:pt>
                <c:pt idx="15">
                  <c:v>1995</c:v>
                </c:pt>
                <c:pt idx="16">
                  <c:v>540</c:v>
                </c:pt>
                <c:pt idx="17">
                  <c:v>18085</c:v>
                </c:pt>
                <c:pt idx="18">
                  <c:v>3490</c:v>
                </c:pt>
                <c:pt idx="19">
                  <c:v>1005</c:v>
                </c:pt>
                <c:pt idx="20">
                  <c:v>1370</c:v>
                </c:pt>
                <c:pt idx="21">
                  <c:v>463.5</c:v>
                </c:pt>
                <c:pt idx="22">
                  <c:v>65</c:v>
                </c:pt>
                <c:pt idx="23">
                  <c:v>2490</c:v>
                </c:pt>
                <c:pt idx="24">
                  <c:v>6340</c:v>
                </c:pt>
                <c:pt idx="25">
                  <c:v>25850</c:v>
                </c:pt>
                <c:pt idx="26">
                  <c:v>1425</c:v>
                </c:pt>
                <c:pt idx="27">
                  <c:v>1420</c:v>
                </c:pt>
                <c:pt idx="28">
                  <c:v>675</c:v>
                </c:pt>
                <c:pt idx="29">
                  <c:v>1270</c:v>
                </c:pt>
                <c:pt idx="30">
                  <c:v>100</c:v>
                </c:pt>
                <c:pt idx="31">
                  <c:v>5705</c:v>
                </c:pt>
                <c:pt idx="32">
                  <c:v>90</c:v>
                </c:pt>
                <c:pt idx="33">
                  <c:v>20325</c:v>
                </c:pt>
                <c:pt idx="34">
                  <c:v>18275</c:v>
                </c:pt>
                <c:pt idx="35">
                  <c:v>2500</c:v>
                </c:pt>
                <c:pt idx="36">
                  <c:v>780</c:v>
                </c:pt>
                <c:pt idx="37">
                  <c:v>18310</c:v>
                </c:pt>
                <c:pt idx="38">
                  <c:v>260</c:v>
                </c:pt>
                <c:pt idx="39">
                  <c:v>10845</c:v>
                </c:pt>
                <c:pt idx="40">
                  <c:v>1320</c:v>
                </c:pt>
                <c:pt idx="41">
                  <c:v>240</c:v>
                </c:pt>
                <c:pt idx="42">
                  <c:v>600</c:v>
                </c:pt>
                <c:pt idx="43">
                  <c:v>14230</c:v>
                </c:pt>
                <c:pt idx="44">
                  <c:v>5475</c:v>
                </c:pt>
                <c:pt idx="45">
                  <c:v>25290</c:v>
                </c:pt>
                <c:pt idx="46">
                  <c:v>410</c:v>
                </c:pt>
                <c:pt idx="47">
                  <c:v>710</c:v>
                </c:pt>
                <c:pt idx="48">
                  <c:v>1500</c:v>
                </c:pt>
                <c:pt idx="49">
                  <c:v>612</c:v>
                </c:pt>
                <c:pt idx="50">
                  <c:v>22790</c:v>
                </c:pt>
                <c:pt idx="51">
                  <c:v>10105</c:v>
                </c:pt>
                <c:pt idx="52">
                  <c:v>16010</c:v>
                </c:pt>
                <c:pt idx="53">
                  <c:v>1740</c:v>
                </c:pt>
                <c:pt idx="54">
                  <c:v>19205</c:v>
                </c:pt>
                <c:pt idx="55">
                  <c:v>1330</c:v>
                </c:pt>
                <c:pt idx="56">
                  <c:v>1895</c:v>
                </c:pt>
                <c:pt idx="57">
                  <c:v>290</c:v>
                </c:pt>
                <c:pt idx="58">
                  <c:v>8845</c:v>
                </c:pt>
                <c:pt idx="59">
                  <c:v>12981.5</c:v>
                </c:pt>
                <c:pt idx="60">
                  <c:v>245</c:v>
                </c:pt>
                <c:pt idx="61">
                  <c:v>4050</c:v>
                </c:pt>
                <c:pt idx="62">
                  <c:v>2745</c:v>
                </c:pt>
                <c:pt idx="63">
                  <c:v>3935</c:v>
                </c:pt>
                <c:pt idx="64">
                  <c:v>38020</c:v>
                </c:pt>
                <c:pt idx="65">
                  <c:v>1530</c:v>
                </c:pt>
                <c:pt idx="66">
                  <c:v>2745</c:v>
                </c:pt>
                <c:pt idx="67">
                  <c:v>3935</c:v>
                </c:pt>
                <c:pt idx="68">
                  <c:v>550</c:v>
                </c:pt>
                <c:pt idx="69">
                  <c:v>950</c:v>
                </c:pt>
                <c:pt idx="70">
                  <c:v>170</c:v>
                </c:pt>
                <c:pt idx="71">
                  <c:v>1615</c:v>
                </c:pt>
                <c:pt idx="72">
                  <c:v>145</c:v>
                </c:pt>
                <c:pt idx="73">
                  <c:v>21335</c:v>
                </c:pt>
                <c:pt idx="74">
                  <c:v>13625</c:v>
                </c:pt>
                <c:pt idx="75">
                  <c:v>500</c:v>
                </c:pt>
                <c:pt idx="76">
                  <c:v>320</c:v>
                </c:pt>
                <c:pt idx="77">
                  <c:v>33265</c:v>
                </c:pt>
                <c:pt idx="78">
                  <c:v>4793.5</c:v>
                </c:pt>
                <c:pt idx="79">
                  <c:v>385</c:v>
                </c:pt>
                <c:pt idx="80">
                  <c:v>2445</c:v>
                </c:pt>
                <c:pt idx="81">
                  <c:v>700</c:v>
                </c:pt>
                <c:pt idx="82">
                  <c:v>1460</c:v>
                </c:pt>
                <c:pt idx="83">
                  <c:v>710</c:v>
                </c:pt>
                <c:pt idx="84">
                  <c:v>4095</c:v>
                </c:pt>
                <c:pt idx="85">
                  <c:v>9050</c:v>
                </c:pt>
                <c:pt idx="86">
                  <c:v>2890</c:v>
                </c:pt>
                <c:pt idx="87">
                  <c:v>6232</c:v>
                </c:pt>
                <c:pt idx="88">
                  <c:v>375</c:v>
                </c:pt>
                <c:pt idx="89">
                  <c:v>14660</c:v>
                </c:pt>
                <c:pt idx="90">
                  <c:v>4935</c:v>
                </c:pt>
                <c:pt idx="91">
                  <c:v>9445</c:v>
                </c:pt>
                <c:pt idx="92">
                  <c:v>2695</c:v>
                </c:pt>
                <c:pt idx="93">
                  <c:v>13785</c:v>
                </c:pt>
                <c:pt idx="94">
                  <c:v>650</c:v>
                </c:pt>
                <c:pt idx="95">
                  <c:v>405</c:v>
                </c:pt>
                <c:pt idx="96">
                  <c:v>21790</c:v>
                </c:pt>
                <c:pt idx="97">
                  <c:v>28615</c:v>
                </c:pt>
                <c:pt idx="98">
                  <c:v>8615</c:v>
                </c:pt>
                <c:pt idx="99">
                  <c:v>195</c:v>
                </c:pt>
                <c:pt idx="100">
                  <c:v>175</c:v>
                </c:pt>
                <c:pt idx="101">
                  <c:v>1495</c:v>
                </c:pt>
                <c:pt idx="102">
                  <c:v>175</c:v>
                </c:pt>
                <c:pt idx="103">
                  <c:v>6670</c:v>
                </c:pt>
                <c:pt idx="104">
                  <c:v>1485</c:v>
                </c:pt>
                <c:pt idx="105">
                  <c:v>2700</c:v>
                </c:pt>
                <c:pt idx="106">
                  <c:v>975</c:v>
                </c:pt>
                <c:pt idx="107">
                  <c:v>13073.5</c:v>
                </c:pt>
                <c:pt idx="108">
                  <c:v>20090</c:v>
                </c:pt>
                <c:pt idx="109">
                  <c:v>22485</c:v>
                </c:pt>
                <c:pt idx="110">
                  <c:v>2655</c:v>
                </c:pt>
                <c:pt idx="111">
                  <c:v>305</c:v>
                </c:pt>
                <c:pt idx="112">
                  <c:v>3035</c:v>
                </c:pt>
                <c:pt idx="113">
                  <c:v>345</c:v>
                </c:pt>
                <c:pt idx="114">
                  <c:v>380</c:v>
                </c:pt>
                <c:pt idx="115">
                  <c:v>315</c:v>
                </c:pt>
                <c:pt idx="116">
                  <c:v>162.5</c:v>
                </c:pt>
              </c:numCache>
            </c:numRef>
          </c:yVal>
        </c:ser>
        <c:axId val="23941504"/>
        <c:axId val="23943424"/>
      </c:scatterChart>
      <c:valAx>
        <c:axId val="23941504"/>
        <c:scaling>
          <c:logBase val="10"/>
          <c:orientation val="minMax"/>
          <c:min val="10"/>
        </c:scaling>
        <c:axPos val="b"/>
        <c:minorGridlines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Energy Use (KWh)</a:t>
                </a:r>
              </a:p>
            </c:rich>
          </c:tx>
          <c:layout>
            <c:manualLayout>
              <c:xMode val="edge"/>
              <c:yMode val="edge"/>
              <c:x val="0.70392749244713593"/>
              <c:y val="0.91405342624855346"/>
            </c:manualLayout>
          </c:layout>
          <c:spPr>
            <a:solidFill>
              <a:srgbClr val="FFFFFF"/>
            </a:solidFill>
            <a:ln w="25400">
              <a:noFill/>
            </a:ln>
          </c:spPr>
        </c:title>
        <c:numFmt formatCode="#,##0" sourceLinked="0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600" b="1"/>
            </a:pPr>
            <a:endParaRPr lang="en-US"/>
          </a:p>
        </c:txPr>
        <c:crossAx val="23943424"/>
        <c:crosses val="autoZero"/>
        <c:crossBetween val="midCat"/>
      </c:valAx>
      <c:valAx>
        <c:axId val="23943424"/>
        <c:scaling>
          <c:logBase val="10"/>
          <c:orientation val="minMax"/>
          <c:max val="100000"/>
          <c:min val="100"/>
        </c:scaling>
        <c:axPos val="l"/>
        <c:minorGridlines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Per Capita GDP ($)</a:t>
                </a:r>
              </a:p>
            </c:rich>
          </c:tx>
          <c:layout>
            <c:manualLayout>
              <c:xMode val="edge"/>
              <c:yMode val="edge"/>
              <c:x val="8.5599194360524555E-3"/>
              <c:y val="0.19628339140534459"/>
            </c:manualLayout>
          </c:layout>
          <c:spPr>
            <a:noFill/>
            <a:ln w="25400">
              <a:noFill/>
            </a:ln>
          </c:spPr>
        </c:title>
        <c:numFmt formatCode="#,##0" sourceLinked="1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600" b="1"/>
            </a:pPr>
            <a:endParaRPr lang="en-US"/>
          </a:p>
        </c:txPr>
        <c:crossAx val="23941504"/>
        <c:crosses val="autoZero"/>
        <c:crossBetween val="midCat"/>
        <c:majorUnit val="10"/>
      </c:valAx>
      <c:spPr>
        <a:noFill/>
        <a:ln w="12700">
          <a:solidFill>
            <a:srgbClr val="808080"/>
          </a:solidFill>
          <a:prstDash val="solid"/>
        </a:ln>
      </c:spPr>
    </c:plotArea>
    <c:plotVisOnly val="1"/>
    <c:dispBlanksAs val="gap"/>
  </c:chart>
  <c:spPr>
    <a:solidFill>
      <a:srgbClr val="FFFFFF"/>
    </a:solidFill>
    <a:ln w="3175">
      <a:solidFill>
        <a:srgbClr val="000000"/>
      </a:solidFill>
      <a:prstDash val="solid"/>
    </a:ln>
  </c:spPr>
  <c:txPr>
    <a:bodyPr/>
    <a:lstStyle/>
    <a:p>
      <a:pPr>
        <a:defRPr sz="1400" b="0" i="0" u="none" strike="noStrike" baseline="0">
          <a:solidFill>
            <a:srgbClr val="000000"/>
          </a:solidFill>
          <a:latin typeface="Arial" pitchFamily="34" charset="0"/>
          <a:ea typeface="Arial"/>
          <a:cs typeface="Arial"/>
        </a:defRPr>
      </a:pPr>
      <a:endParaRPr lang="en-US"/>
    </a:p>
  </c:txPr>
  <c:externalData r:id="rId1"/>
  <c:userShapes r:id="rId2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chart>
    <c:plotArea>
      <c:layout/>
      <c:areaChart>
        <c:grouping val="standard"/>
        <c:ser>
          <c:idx val="0"/>
          <c:order val="0"/>
          <c:tx>
            <c:strRef>
              <c:f>Graphs!$J$20</c:f>
              <c:strCache>
                <c:ptCount val="1"/>
                <c:pt idx="0">
                  <c:v>No BG</c:v>
                </c:pt>
              </c:strCache>
            </c:strRef>
          </c:tx>
          <c:cat>
            <c:strRef>
              <c:f>Graphs!$I$21:$I$32</c:f>
              <c:strCache>
                <c:ptCount val="12"/>
                <c:pt idx="0">
                  <c:v>Shrawan</c:v>
                </c:pt>
                <c:pt idx="1">
                  <c:v>Bhadra</c:v>
                </c:pt>
                <c:pt idx="2">
                  <c:v>Ashwin</c:v>
                </c:pt>
                <c:pt idx="3">
                  <c:v>Kartik</c:v>
                </c:pt>
                <c:pt idx="4">
                  <c:v>Mansir</c:v>
                </c:pt>
                <c:pt idx="5">
                  <c:v>Poush</c:v>
                </c:pt>
                <c:pt idx="6">
                  <c:v>Magh</c:v>
                </c:pt>
                <c:pt idx="7">
                  <c:v>Phalgun</c:v>
                </c:pt>
                <c:pt idx="8">
                  <c:v>Chaitra</c:v>
                </c:pt>
                <c:pt idx="9">
                  <c:v>Baishak</c:v>
                </c:pt>
                <c:pt idx="10">
                  <c:v>Jestha</c:v>
                </c:pt>
                <c:pt idx="11">
                  <c:v>Ashad</c:v>
                </c:pt>
              </c:strCache>
            </c:strRef>
          </c:cat>
          <c:val>
            <c:numRef>
              <c:f>Graphs!$J$21:$J$32</c:f>
              <c:numCache>
                <c:formatCode>0</c:formatCode>
                <c:ptCount val="12"/>
                <c:pt idx="0">
                  <c:v>1081.7740271917487</c:v>
                </c:pt>
                <c:pt idx="1">
                  <c:v>1076.9446788560708</c:v>
                </c:pt>
                <c:pt idx="2">
                  <c:v>1072.1153305203898</c:v>
                </c:pt>
                <c:pt idx="3">
                  <c:v>994.8457571495544</c:v>
                </c:pt>
                <c:pt idx="4">
                  <c:v>820.9892170651666</c:v>
                </c:pt>
                <c:pt idx="5">
                  <c:v>632.64463197374585</c:v>
                </c:pt>
                <c:pt idx="6">
                  <c:v>579.52180028129396</c:v>
                </c:pt>
                <c:pt idx="7">
                  <c:v>516.74027191748803</c:v>
                </c:pt>
                <c:pt idx="8">
                  <c:v>589.18049695265336</c:v>
                </c:pt>
                <c:pt idx="9">
                  <c:v>787.18377871542452</c:v>
                </c:pt>
                <c:pt idx="10">
                  <c:v>1067.2859821847237</c:v>
                </c:pt>
                <c:pt idx="11">
                  <c:v>1081.7740271917487</c:v>
                </c:pt>
              </c:numCache>
            </c:numRef>
          </c:val>
        </c:ser>
        <c:axId val="24547712"/>
        <c:axId val="24549632"/>
      </c:areaChart>
      <c:lineChart>
        <c:grouping val="standard"/>
        <c:ser>
          <c:idx val="1"/>
          <c:order val="1"/>
          <c:tx>
            <c:strRef>
              <c:f>Graphs!$K$20</c:f>
              <c:strCache>
                <c:ptCount val="1"/>
                <c:pt idx="0">
                  <c:v>Demand</c:v>
                </c:pt>
              </c:strCache>
            </c:strRef>
          </c:tx>
          <c:cat>
            <c:strRef>
              <c:f>Graphs!$I$21:$I$32</c:f>
              <c:strCache>
                <c:ptCount val="12"/>
                <c:pt idx="0">
                  <c:v>Shrawan</c:v>
                </c:pt>
                <c:pt idx="1">
                  <c:v>Bhadra</c:v>
                </c:pt>
                <c:pt idx="2">
                  <c:v>Ashwin</c:v>
                </c:pt>
                <c:pt idx="3">
                  <c:v>Kartik</c:v>
                </c:pt>
                <c:pt idx="4">
                  <c:v>Mansir</c:v>
                </c:pt>
                <c:pt idx="5">
                  <c:v>Poush</c:v>
                </c:pt>
                <c:pt idx="6">
                  <c:v>Magh</c:v>
                </c:pt>
                <c:pt idx="7">
                  <c:v>Phalgun</c:v>
                </c:pt>
                <c:pt idx="8">
                  <c:v>Chaitra</c:v>
                </c:pt>
                <c:pt idx="9">
                  <c:v>Baishak</c:v>
                </c:pt>
                <c:pt idx="10">
                  <c:v>Jestha</c:v>
                </c:pt>
                <c:pt idx="11">
                  <c:v>Ashad</c:v>
                </c:pt>
              </c:strCache>
            </c:strRef>
          </c:cat>
          <c:val>
            <c:numRef>
              <c:f>Graphs!$K$21:$K$32</c:f>
              <c:numCache>
                <c:formatCode>0</c:formatCode>
                <c:ptCount val="12"/>
                <c:pt idx="0">
                  <c:v>818.6689416722686</c:v>
                </c:pt>
                <c:pt idx="1">
                  <c:v>831.90560771099047</c:v>
                </c:pt>
                <c:pt idx="2">
                  <c:v>845.14227374971267</c:v>
                </c:pt>
                <c:pt idx="3">
                  <c:v>858.37893978843476</c:v>
                </c:pt>
                <c:pt idx="4">
                  <c:v>871.61560582715754</c:v>
                </c:pt>
                <c:pt idx="5">
                  <c:v>884.85227186587747</c:v>
                </c:pt>
                <c:pt idx="6">
                  <c:v>898.08893790460354</c:v>
                </c:pt>
                <c:pt idx="7">
                  <c:v>884.85227186587747</c:v>
                </c:pt>
                <c:pt idx="8">
                  <c:v>871.61560582715674</c:v>
                </c:pt>
                <c:pt idx="9">
                  <c:v>858.37893978843442</c:v>
                </c:pt>
                <c:pt idx="10">
                  <c:v>845.14227374971256</c:v>
                </c:pt>
                <c:pt idx="11">
                  <c:v>831.90560771099047</c:v>
                </c:pt>
              </c:numCache>
            </c:numRef>
          </c:val>
        </c:ser>
        <c:marker val="1"/>
        <c:axId val="24547712"/>
        <c:axId val="24549632"/>
      </c:lineChart>
      <c:catAx>
        <c:axId val="24547712"/>
        <c:scaling>
          <c:orientation val="minMax"/>
        </c:scaling>
        <c:axPos val="b"/>
        <c:title>
          <c:tx>
            <c:rich>
              <a:bodyPr/>
              <a:lstStyle/>
              <a:p>
                <a:pPr>
                  <a:defRPr sz="1400"/>
                </a:pPr>
                <a:r>
                  <a:rPr lang="en-US" sz="1400"/>
                  <a:t>Months</a:t>
                </a:r>
              </a:p>
            </c:rich>
          </c:tx>
          <c:layout/>
        </c:title>
        <c:tickLblPos val="nextTo"/>
        <c:crossAx val="24549632"/>
        <c:crosses val="autoZero"/>
        <c:auto val="1"/>
        <c:lblAlgn val="ctr"/>
        <c:lblOffset val="100"/>
      </c:catAx>
      <c:valAx>
        <c:axId val="24549632"/>
        <c:scaling>
          <c:orientation val="minMax"/>
        </c:scaling>
        <c:axPos val="l"/>
        <c:majorGridlines/>
        <c:title>
          <c:tx>
            <c:rich>
              <a:bodyPr rot="-5400000" vert="horz"/>
              <a:lstStyle/>
              <a:p>
                <a:pPr>
                  <a:defRPr sz="1600"/>
                </a:pPr>
                <a:r>
                  <a:rPr lang="en-US" sz="1600"/>
                  <a:t>Energy (GWh)</a:t>
                </a:r>
              </a:p>
            </c:rich>
          </c:tx>
          <c:layout/>
        </c:title>
        <c:numFmt formatCode="0" sourceLinked="1"/>
        <c:tickLblPos val="nextTo"/>
        <c:crossAx val="24547712"/>
        <c:crosses val="autoZero"/>
        <c:crossBetween val="between"/>
      </c:valAx>
    </c:plotArea>
    <c:legend>
      <c:legendPos val="r"/>
      <c:layout/>
    </c:legend>
    <c:plotVisOnly val="1"/>
    <c:dispBlanksAs val="gap"/>
  </c:chart>
  <c:spPr>
    <a:ln>
      <a:solidFill>
        <a:schemeClr val="tx1"/>
      </a:solidFill>
    </a:ln>
  </c:spPr>
  <c:externalData r:id="rId1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chart>
    <c:plotArea>
      <c:layout/>
      <c:areaChart>
        <c:grouping val="standard"/>
        <c:ser>
          <c:idx val="0"/>
          <c:order val="0"/>
          <c:tx>
            <c:strRef>
              <c:f>Graphs!$P$20</c:f>
              <c:strCache>
                <c:ptCount val="1"/>
                <c:pt idx="0">
                  <c:v>No load shedding</c:v>
                </c:pt>
              </c:strCache>
            </c:strRef>
          </c:tx>
          <c:cat>
            <c:strRef>
              <c:f>Graphs!$O$21:$O$32</c:f>
              <c:strCache>
                <c:ptCount val="12"/>
                <c:pt idx="0">
                  <c:v>Shrawan</c:v>
                </c:pt>
                <c:pt idx="1">
                  <c:v>Bhadra</c:v>
                </c:pt>
                <c:pt idx="2">
                  <c:v>Ashwin</c:v>
                </c:pt>
                <c:pt idx="3">
                  <c:v>Kartik</c:v>
                </c:pt>
                <c:pt idx="4">
                  <c:v>Mansir</c:v>
                </c:pt>
                <c:pt idx="5">
                  <c:v>Poush</c:v>
                </c:pt>
                <c:pt idx="6">
                  <c:v>Magh</c:v>
                </c:pt>
                <c:pt idx="7">
                  <c:v>Phalgun</c:v>
                </c:pt>
                <c:pt idx="8">
                  <c:v>Chaitra</c:v>
                </c:pt>
                <c:pt idx="9">
                  <c:v>Baishak</c:v>
                </c:pt>
                <c:pt idx="10">
                  <c:v>Jestha</c:v>
                </c:pt>
                <c:pt idx="11">
                  <c:v>Ashad</c:v>
                </c:pt>
              </c:strCache>
            </c:strRef>
          </c:cat>
          <c:val>
            <c:numRef>
              <c:f>Graphs!$P$21:$P$32</c:f>
              <c:numCache>
                <c:formatCode>0</c:formatCode>
                <c:ptCount val="12"/>
                <c:pt idx="0">
                  <c:v>1853.5396155649319</c:v>
                </c:pt>
                <c:pt idx="1">
                  <c:v>1845.2648851383028</c:v>
                </c:pt>
                <c:pt idx="2">
                  <c:v>1836.9901547116751</c:v>
                </c:pt>
                <c:pt idx="3">
                  <c:v>1704.5944678856072</c:v>
                </c:pt>
                <c:pt idx="4">
                  <c:v>1406.7041725269548</c:v>
                </c:pt>
                <c:pt idx="5">
                  <c:v>1083.9896858884201</c:v>
                </c:pt>
                <c:pt idx="6">
                  <c:v>992.9676511954907</c:v>
                </c:pt>
                <c:pt idx="7">
                  <c:v>885.39615564932024</c:v>
                </c:pt>
                <c:pt idx="8">
                  <c:v>1009.5171120487577</c:v>
                </c:pt>
                <c:pt idx="9">
                  <c:v>1348.7810595405531</c:v>
                </c:pt>
                <c:pt idx="10">
                  <c:v>1828.7154242850445</c:v>
                </c:pt>
                <c:pt idx="11">
                  <c:v>1853.5396155649319</c:v>
                </c:pt>
              </c:numCache>
            </c:numRef>
          </c:val>
        </c:ser>
        <c:axId val="73801088"/>
        <c:axId val="73827840"/>
      </c:areaChart>
      <c:lineChart>
        <c:grouping val="standard"/>
        <c:ser>
          <c:idx val="1"/>
          <c:order val="1"/>
          <c:tx>
            <c:strRef>
              <c:f>Graphs!$Q$20</c:f>
              <c:strCache>
                <c:ptCount val="1"/>
                <c:pt idx="0">
                  <c:v>Demand</c:v>
                </c:pt>
              </c:strCache>
            </c:strRef>
          </c:tx>
          <c:cat>
            <c:strRef>
              <c:f>Graphs!$O$21:$O$32</c:f>
              <c:strCache>
                <c:ptCount val="12"/>
                <c:pt idx="0">
                  <c:v>Shrawan</c:v>
                </c:pt>
                <c:pt idx="1">
                  <c:v>Bhadra</c:v>
                </c:pt>
                <c:pt idx="2">
                  <c:v>Ashwin</c:v>
                </c:pt>
                <c:pt idx="3">
                  <c:v>Kartik</c:v>
                </c:pt>
                <c:pt idx="4">
                  <c:v>Mansir</c:v>
                </c:pt>
                <c:pt idx="5">
                  <c:v>Poush</c:v>
                </c:pt>
                <c:pt idx="6">
                  <c:v>Magh</c:v>
                </c:pt>
                <c:pt idx="7">
                  <c:v>Phalgun</c:v>
                </c:pt>
                <c:pt idx="8">
                  <c:v>Chaitra</c:v>
                </c:pt>
                <c:pt idx="9">
                  <c:v>Baishak</c:v>
                </c:pt>
                <c:pt idx="10">
                  <c:v>Jestha</c:v>
                </c:pt>
                <c:pt idx="11">
                  <c:v>Ashad</c:v>
                </c:pt>
              </c:strCache>
            </c:strRef>
          </c:cat>
          <c:val>
            <c:numRef>
              <c:f>Graphs!$Q$21:$Q$32</c:f>
              <c:numCache>
                <c:formatCode>0</c:formatCode>
                <c:ptCount val="12"/>
                <c:pt idx="0">
                  <c:v>818.6689416722686</c:v>
                </c:pt>
                <c:pt idx="1">
                  <c:v>831.90560771099047</c:v>
                </c:pt>
                <c:pt idx="2">
                  <c:v>845.14227374971267</c:v>
                </c:pt>
                <c:pt idx="3">
                  <c:v>858.37893978843476</c:v>
                </c:pt>
                <c:pt idx="4">
                  <c:v>871.61560582715754</c:v>
                </c:pt>
                <c:pt idx="5">
                  <c:v>884.85227186587747</c:v>
                </c:pt>
                <c:pt idx="6">
                  <c:v>898.08893790460354</c:v>
                </c:pt>
                <c:pt idx="7">
                  <c:v>884.85227186587747</c:v>
                </c:pt>
                <c:pt idx="8">
                  <c:v>871.61560582715674</c:v>
                </c:pt>
                <c:pt idx="9">
                  <c:v>858.37893978843442</c:v>
                </c:pt>
                <c:pt idx="10">
                  <c:v>845.14227374971256</c:v>
                </c:pt>
                <c:pt idx="11">
                  <c:v>831.90560771099047</c:v>
                </c:pt>
              </c:numCache>
            </c:numRef>
          </c:val>
        </c:ser>
        <c:marker val="1"/>
        <c:axId val="73801088"/>
        <c:axId val="73827840"/>
      </c:lineChart>
      <c:catAx>
        <c:axId val="73801088"/>
        <c:scaling>
          <c:orientation val="minMax"/>
        </c:scaling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Months</a:t>
                </a:r>
              </a:p>
            </c:rich>
          </c:tx>
          <c:layout/>
        </c:title>
        <c:tickLblPos val="nextTo"/>
        <c:crossAx val="73827840"/>
        <c:crosses val="autoZero"/>
        <c:auto val="1"/>
        <c:lblAlgn val="ctr"/>
        <c:lblOffset val="100"/>
      </c:catAx>
      <c:valAx>
        <c:axId val="73827840"/>
        <c:scaling>
          <c:orientation val="minMax"/>
        </c:scaling>
        <c:axPos val="l"/>
        <c:majorGridlines>
          <c:spPr>
            <a:ln>
              <a:solidFill>
                <a:schemeClr val="tx1"/>
              </a:solidFill>
            </a:ln>
          </c:spPr>
        </c:majorGridlines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Spill/Deficit (GWh)</a:t>
                </a:r>
              </a:p>
            </c:rich>
          </c:tx>
          <c:layout/>
        </c:title>
        <c:numFmt formatCode="0" sourceLinked="1"/>
        <c:tickLblPos val="nextTo"/>
        <c:crossAx val="73801088"/>
        <c:crosses val="autoZero"/>
        <c:crossBetween val="between"/>
      </c:valAx>
      <c:spPr>
        <a:ln>
          <a:solidFill>
            <a:schemeClr val="tx1"/>
          </a:solidFill>
        </a:ln>
      </c:spPr>
    </c:plotArea>
    <c:legend>
      <c:legendPos val="r"/>
      <c:layout/>
    </c:legend>
    <c:plotVisOnly val="1"/>
    <c:dispBlanksAs val="zero"/>
  </c:chart>
  <c:externalData r:id="rId1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chart>
    <c:autoTitleDeleted val="1"/>
    <c:plotArea>
      <c:layout>
        <c:manualLayout>
          <c:layoutTarget val="inner"/>
          <c:xMode val="edge"/>
          <c:yMode val="edge"/>
          <c:x val="0.14497855901815088"/>
          <c:y val="5.1941612561587427E-2"/>
          <c:w val="0.61843684152157063"/>
          <c:h val="0.59677819219965922"/>
        </c:manualLayout>
      </c:layout>
      <c:areaChart>
        <c:grouping val="stacked"/>
        <c:ser>
          <c:idx val="0"/>
          <c:order val="0"/>
          <c:tx>
            <c:strRef>
              <c:f>Graphs!$B$20</c:f>
              <c:strCache>
                <c:ptCount val="1"/>
                <c:pt idx="0">
                  <c:v>Total without BG</c:v>
                </c:pt>
              </c:strCache>
            </c:strRef>
          </c:tx>
          <c:cat>
            <c:strRef>
              <c:f>Graphs!$A$21:$A$32</c:f>
              <c:strCache>
                <c:ptCount val="12"/>
                <c:pt idx="0">
                  <c:v>Shrawan</c:v>
                </c:pt>
                <c:pt idx="1">
                  <c:v>Bhadra</c:v>
                </c:pt>
                <c:pt idx="2">
                  <c:v>Ashwin</c:v>
                </c:pt>
                <c:pt idx="3">
                  <c:v>Kartik</c:v>
                </c:pt>
                <c:pt idx="4">
                  <c:v>Mansir</c:v>
                </c:pt>
                <c:pt idx="5">
                  <c:v>Poush</c:v>
                </c:pt>
                <c:pt idx="6">
                  <c:v>Magh</c:v>
                </c:pt>
                <c:pt idx="7">
                  <c:v>Phalgun</c:v>
                </c:pt>
                <c:pt idx="8">
                  <c:v>Chaitra</c:v>
                </c:pt>
                <c:pt idx="9">
                  <c:v>Baishak</c:v>
                </c:pt>
                <c:pt idx="10">
                  <c:v>Jestha</c:v>
                </c:pt>
                <c:pt idx="11">
                  <c:v>Ashad</c:v>
                </c:pt>
              </c:strCache>
            </c:strRef>
          </c:cat>
          <c:val>
            <c:numRef>
              <c:f>Graphs!$B$21:$B$32</c:f>
              <c:numCache>
                <c:formatCode>0</c:formatCode>
                <c:ptCount val="12"/>
                <c:pt idx="0">
                  <c:v>764.2888916159136</c:v>
                </c:pt>
                <c:pt idx="1">
                  <c:v>752.1413731097075</c:v>
                </c:pt>
                <c:pt idx="2">
                  <c:v>748.24731797520008</c:v>
                </c:pt>
                <c:pt idx="3">
                  <c:v>698.69492337012355</c:v>
                </c:pt>
                <c:pt idx="4">
                  <c:v>597.59874672843853</c:v>
                </c:pt>
                <c:pt idx="5">
                  <c:v>534.563959297878</c:v>
                </c:pt>
                <c:pt idx="6">
                  <c:v>506.41708125514162</c:v>
                </c:pt>
                <c:pt idx="7">
                  <c:v>478.97645658098321</c:v>
                </c:pt>
                <c:pt idx="8">
                  <c:v>543.17849266040093</c:v>
                </c:pt>
                <c:pt idx="9">
                  <c:v>634.67884411188368</c:v>
                </c:pt>
                <c:pt idx="10">
                  <c:v>770.67787819179057</c:v>
                </c:pt>
                <c:pt idx="11">
                  <c:v>771.08331256376619</c:v>
                </c:pt>
              </c:numCache>
            </c:numRef>
          </c:val>
        </c:ser>
        <c:ser>
          <c:idx val="1"/>
          <c:order val="1"/>
          <c:tx>
            <c:strRef>
              <c:f>Graphs!$C$20</c:f>
              <c:strCache>
                <c:ptCount val="1"/>
                <c:pt idx="0">
                  <c:v>BG</c:v>
                </c:pt>
              </c:strCache>
            </c:strRef>
          </c:tx>
          <c:cat>
            <c:strRef>
              <c:f>Graphs!$A$21:$A$32</c:f>
              <c:strCache>
                <c:ptCount val="12"/>
                <c:pt idx="0">
                  <c:v>Shrawan</c:v>
                </c:pt>
                <c:pt idx="1">
                  <c:v>Bhadra</c:v>
                </c:pt>
                <c:pt idx="2">
                  <c:v>Ashwin</c:v>
                </c:pt>
                <c:pt idx="3">
                  <c:v>Kartik</c:v>
                </c:pt>
                <c:pt idx="4">
                  <c:v>Mansir</c:v>
                </c:pt>
                <c:pt idx="5">
                  <c:v>Poush</c:v>
                </c:pt>
                <c:pt idx="6">
                  <c:v>Magh</c:v>
                </c:pt>
                <c:pt idx="7">
                  <c:v>Phalgun</c:v>
                </c:pt>
                <c:pt idx="8">
                  <c:v>Chaitra</c:v>
                </c:pt>
                <c:pt idx="9">
                  <c:v>Baishak</c:v>
                </c:pt>
                <c:pt idx="10">
                  <c:v>Jestha</c:v>
                </c:pt>
                <c:pt idx="11">
                  <c:v>Ashad</c:v>
                </c:pt>
              </c:strCache>
            </c:strRef>
          </c:cat>
          <c:val>
            <c:numRef>
              <c:f>Graphs!$C$21:$C$32</c:f>
              <c:numCache>
                <c:formatCode>0</c:formatCode>
                <c:ptCount val="12"/>
                <c:pt idx="0">
                  <c:v>114.38005005635436</c:v>
                </c:pt>
                <c:pt idx="1">
                  <c:v>139.76423460128342</c:v>
                </c:pt>
                <c:pt idx="2">
                  <c:v>146.89495577451152</c:v>
                </c:pt>
                <c:pt idx="3">
                  <c:v>189.68401641831144</c:v>
                </c:pt>
                <c:pt idx="4">
                  <c:v>264.0168590987189</c:v>
                </c:pt>
                <c:pt idx="5">
                  <c:v>320.28831256799839</c:v>
                </c:pt>
                <c:pt idx="6">
                  <c:v>351.67185664945958</c:v>
                </c:pt>
                <c:pt idx="7">
                  <c:v>355.87581528489397</c:v>
                </c:pt>
                <c:pt idx="8">
                  <c:v>278.43711316676024</c:v>
                </c:pt>
                <c:pt idx="9">
                  <c:v>193.7000956765533</c:v>
                </c:pt>
                <c:pt idx="10">
                  <c:v>104.46439555792195</c:v>
                </c:pt>
                <c:pt idx="11">
                  <c:v>120.82229514722724</c:v>
                </c:pt>
              </c:numCache>
            </c:numRef>
          </c:val>
        </c:ser>
        <c:axId val="73846144"/>
        <c:axId val="73852416"/>
      </c:areaChart>
      <c:lineChart>
        <c:grouping val="standard"/>
        <c:ser>
          <c:idx val="2"/>
          <c:order val="2"/>
          <c:tx>
            <c:strRef>
              <c:f>Graphs!$E$20</c:f>
              <c:strCache>
                <c:ptCount val="1"/>
                <c:pt idx="0">
                  <c:v>Demand</c:v>
                </c:pt>
              </c:strCache>
            </c:strRef>
          </c:tx>
          <c:val>
            <c:numRef>
              <c:f>Graphs!$E$21:$E$32</c:f>
              <c:numCache>
                <c:formatCode>0</c:formatCode>
                <c:ptCount val="12"/>
                <c:pt idx="0">
                  <c:v>818.6689416722686</c:v>
                </c:pt>
                <c:pt idx="1">
                  <c:v>831.90560771099047</c:v>
                </c:pt>
                <c:pt idx="2">
                  <c:v>845.14227374971267</c:v>
                </c:pt>
                <c:pt idx="3">
                  <c:v>858.37893978843476</c:v>
                </c:pt>
                <c:pt idx="4">
                  <c:v>871.61560582715754</c:v>
                </c:pt>
                <c:pt idx="5">
                  <c:v>884.85227186587747</c:v>
                </c:pt>
                <c:pt idx="6">
                  <c:v>898.08893790460354</c:v>
                </c:pt>
                <c:pt idx="7">
                  <c:v>884.85227186587747</c:v>
                </c:pt>
                <c:pt idx="8">
                  <c:v>871.61560582715674</c:v>
                </c:pt>
                <c:pt idx="9">
                  <c:v>858.37893978843442</c:v>
                </c:pt>
                <c:pt idx="10">
                  <c:v>845.14227374971256</c:v>
                </c:pt>
                <c:pt idx="11">
                  <c:v>831.90560771099047</c:v>
                </c:pt>
              </c:numCache>
            </c:numRef>
          </c:val>
        </c:ser>
        <c:marker val="1"/>
        <c:axId val="73846144"/>
        <c:axId val="73852416"/>
      </c:lineChart>
      <c:catAx>
        <c:axId val="73846144"/>
        <c:scaling>
          <c:orientation val="minMax"/>
        </c:scaling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Months</a:t>
                </a:r>
              </a:p>
            </c:rich>
          </c:tx>
          <c:layout/>
        </c:title>
        <c:majorTickMark val="none"/>
        <c:tickLblPos val="nextTo"/>
        <c:crossAx val="73852416"/>
        <c:crosses val="autoZero"/>
        <c:auto val="1"/>
        <c:lblAlgn val="ctr"/>
        <c:lblOffset val="100"/>
      </c:catAx>
      <c:valAx>
        <c:axId val="73852416"/>
        <c:scaling>
          <c:orientation val="minMax"/>
        </c:scaling>
        <c:axPos val="l"/>
        <c:majorGridlines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Energy</a:t>
                </a:r>
                <a:r>
                  <a:rPr lang="en-US" baseline="0"/>
                  <a:t> (GWg)</a:t>
                </a:r>
                <a:endParaRPr lang="en-US"/>
              </a:p>
            </c:rich>
          </c:tx>
          <c:layout/>
        </c:title>
        <c:numFmt formatCode="0" sourceLinked="1"/>
        <c:majorTickMark val="none"/>
        <c:tickLblPos val="nextTo"/>
        <c:crossAx val="73846144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6811023622047825"/>
          <c:y val="0.31228364875443232"/>
          <c:w val="0.22954234593915196"/>
          <c:h val="0.25379527559055121"/>
        </c:manualLayout>
      </c:layout>
    </c:legend>
    <c:plotVisOnly val="1"/>
    <c:dispBlanksAs val="zero"/>
  </c:chart>
  <c:externalData r:id="rId1"/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</cdr:x>
      <cdr:y>0.92683</cdr:y>
    </cdr:from>
    <cdr:to>
      <cdr:x>0.29003</cdr:x>
      <cdr:y>1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0" y="2533650"/>
          <a:ext cx="1828800" cy="20002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r>
            <a:rPr lang="en-US" sz="1100" dirty="0"/>
            <a:t>source: www.wri.org (2008)</a:t>
          </a:r>
        </a:p>
      </cdr:txBody>
    </cdr:sp>
  </cdr:relSizeAnchor>
  <cdr:relSizeAnchor xmlns:cdr="http://schemas.openxmlformats.org/drawingml/2006/chartDrawing">
    <cdr:from>
      <cdr:x>0.6858</cdr:x>
      <cdr:y>0.63462</cdr:y>
    </cdr:from>
    <cdr:to>
      <cdr:x>1</cdr:x>
      <cdr:y>0.76722</cdr:y>
    </cdr:to>
    <cdr:sp macro="" textlink="">
      <cdr:nvSpPr>
        <cdr:cNvPr id="4" name="Rectangular Callout 3"/>
        <cdr:cNvSpPr/>
      </cdr:nvSpPr>
      <cdr:spPr>
        <a:xfrm xmlns:a="http://schemas.openxmlformats.org/drawingml/2006/main">
          <a:off x="5181600" y="2514600"/>
          <a:ext cx="2346315" cy="525450"/>
        </a:xfrm>
        <a:prstGeom xmlns:a="http://schemas.openxmlformats.org/drawingml/2006/main" prst="wedgeRectCallout">
          <a:avLst>
            <a:gd name="adj1" fmla="val -159017"/>
            <a:gd name="adj2" fmla="val -78317"/>
          </a:avLst>
        </a:prstGeom>
        <a:solidFill xmlns:a="http://schemas.openxmlformats.org/drawingml/2006/main">
          <a:sysClr val="window" lastClr="FFFFFF"/>
        </a:solidFill>
        <a:ln xmlns:a="http://schemas.openxmlformats.org/drawingml/2006/main" w="6350" cap="flat" cmpd="sng" algn="ctr">
          <a:solidFill>
            <a:srgbClr val="4F81BD">
              <a:shade val="50000"/>
            </a:srgbClr>
          </a:solidFill>
          <a:prstDash val="solid"/>
        </a:ln>
        <a:effectLst xmlns:a="http://schemas.openxmlformats.org/drawingml/2006/main"/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wrap="square" anchor="ctr"/>
        <a:lstStyle xmlns:a="http://schemas.openxmlformats.org/drawingml/2006/main">
          <a:lvl1pPr marL="0" indent="0">
            <a:defRPr sz="1100">
              <a:solidFill>
                <a:sysClr val="window" lastClr="FFFFFF"/>
              </a:solidFill>
              <a:latin typeface="Calibri"/>
            </a:defRPr>
          </a:lvl1pPr>
          <a:lvl2pPr marL="457200" indent="0">
            <a:defRPr sz="1100">
              <a:solidFill>
                <a:sysClr val="window" lastClr="FFFFFF"/>
              </a:solidFill>
              <a:latin typeface="Calibri"/>
            </a:defRPr>
          </a:lvl2pPr>
          <a:lvl3pPr marL="914400" indent="0">
            <a:defRPr sz="1100">
              <a:solidFill>
                <a:sysClr val="window" lastClr="FFFFFF"/>
              </a:solidFill>
              <a:latin typeface="Calibri"/>
            </a:defRPr>
          </a:lvl3pPr>
          <a:lvl4pPr marL="1371600" indent="0">
            <a:defRPr sz="1100">
              <a:solidFill>
                <a:sysClr val="window" lastClr="FFFFFF"/>
              </a:solidFill>
              <a:latin typeface="Calibri"/>
            </a:defRPr>
          </a:lvl4pPr>
          <a:lvl5pPr marL="1828800" indent="0">
            <a:defRPr sz="1100">
              <a:solidFill>
                <a:sysClr val="window" lastClr="FFFFFF"/>
              </a:solidFill>
              <a:latin typeface="Calibri"/>
            </a:defRPr>
          </a:lvl5pPr>
          <a:lvl6pPr marL="2286000" indent="0">
            <a:defRPr sz="1100">
              <a:solidFill>
                <a:sysClr val="window" lastClr="FFFFFF"/>
              </a:solidFill>
              <a:latin typeface="Calibri"/>
            </a:defRPr>
          </a:lvl6pPr>
          <a:lvl7pPr marL="2743200" indent="0">
            <a:defRPr sz="1100">
              <a:solidFill>
                <a:sysClr val="window" lastClr="FFFFFF"/>
              </a:solidFill>
              <a:latin typeface="Calibri"/>
            </a:defRPr>
          </a:lvl7pPr>
          <a:lvl8pPr marL="3200400" indent="0">
            <a:defRPr sz="1100">
              <a:solidFill>
                <a:sysClr val="window" lastClr="FFFFFF"/>
              </a:solidFill>
              <a:latin typeface="Calibri"/>
            </a:defRPr>
          </a:lvl8pPr>
          <a:lvl9pPr marL="3657600" indent="0">
            <a:defRPr sz="1100">
              <a:solidFill>
                <a:sysClr val="window" lastClr="FFFFFF"/>
              </a:solidFill>
              <a:latin typeface="Calibri"/>
            </a:defRPr>
          </a:lvl9pPr>
        </a:lstStyle>
        <a:p xmlns:a="http://schemas.openxmlformats.org/drawingml/2006/main">
          <a:r>
            <a:rPr lang="en-US" sz="1600" b="1" dirty="0" smtClean="0">
              <a:solidFill>
                <a:sysClr val="windowText" lastClr="000000"/>
              </a:solidFill>
            </a:rPr>
            <a:t>Current Position of Nepal</a:t>
          </a:r>
          <a:endParaRPr lang="en-US" sz="1600" b="1" dirty="0">
            <a:solidFill>
              <a:sysClr val="windowText" lastClr="000000"/>
            </a:solidFill>
          </a:endParaRP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6E62FB2-68AF-4E2C-88F0-54FCC4E71471}" type="datetimeFigureOut">
              <a:rPr lang="en-US" smtClean="0"/>
              <a:pPr/>
              <a:t>2/22/2016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0B1EABD-613E-4587-B9B4-C49E6E00DE68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B95EA8-97A4-46C9-A763-0B23E2CF7919}" type="slidenum">
              <a:rPr lang="en-GB" smtClean="0"/>
              <a:pPr/>
              <a:t>50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6333634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B95EA8-97A4-46C9-A763-0B23E2CF7919}" type="slidenum">
              <a:rPr lang="en-GB" smtClean="0"/>
              <a:pPr/>
              <a:t>51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6333634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48FB99-F5C6-4D2D-B412-FA99C1004323}" type="datetime1">
              <a:rPr lang="en-US" smtClean="0"/>
              <a:pPr/>
              <a:t>2/22/2016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Budhigandaki Hydroelectric Project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A637C5-E4B9-42AE-96EA-E1F5FDD4887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19D2D0-C515-4403-9B51-73DD7319EC60}" type="datetime1">
              <a:rPr lang="en-US" smtClean="0"/>
              <a:pPr/>
              <a:t>2/22/2016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Budhigandaki Hydroelectric Project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A637C5-E4B9-42AE-96EA-E1F5FDD4887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5A3E64-DB64-4E6C-839A-3ECA6ADE9141}" type="datetime1">
              <a:rPr lang="en-US" smtClean="0"/>
              <a:pPr/>
              <a:t>2/22/2016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Budhigandaki Hydroelectric Project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A637C5-E4B9-42AE-96EA-E1F5FDD4887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52000" y="2350800"/>
            <a:ext cx="7696000" cy="4104000"/>
          </a:xfrm>
          <a:prstGeom prst="rect">
            <a:avLst/>
          </a:prstGeom>
        </p:spPr>
        <p:txBody>
          <a:bodyPr/>
          <a:lstStyle>
            <a:lvl2pPr marL="457200" indent="-190800">
              <a:defRPr lang="en-US" sz="1600" kern="1200" dirty="0" smtClean="0">
                <a:solidFill>
                  <a:srgbClr val="5F5F5F"/>
                </a:solidFill>
                <a:latin typeface="+mn-lt"/>
                <a:ea typeface="+mn-ea"/>
                <a:cs typeface="+mn-cs"/>
              </a:defRPr>
            </a:lvl2pPr>
            <a:lvl3pPr marL="637200" indent="-180000">
              <a:defRPr lang="en-US" sz="1300" kern="1200" dirty="0" smtClean="0">
                <a:solidFill>
                  <a:srgbClr val="1C2691"/>
                </a:solidFill>
                <a:latin typeface="+mn-lt"/>
                <a:ea typeface="+mn-ea"/>
                <a:cs typeface="+mn-cs"/>
              </a:defRPr>
            </a:lvl3pPr>
            <a:lvl4pPr>
              <a:defRPr lang="en-US" sz="1100" kern="1200" baseline="0" dirty="0" smtClean="0">
                <a:solidFill>
                  <a:srgbClr val="5F5F5F"/>
                </a:solidFill>
                <a:latin typeface="+mn-lt"/>
                <a:ea typeface="+mn-ea"/>
                <a:cs typeface="+mn-cs"/>
              </a:defRPr>
            </a:lvl4pPr>
            <a:lvl5pPr marL="992187" indent="-171450">
              <a:defRPr lang="en-GB" sz="900" kern="1200" dirty="0">
                <a:solidFill>
                  <a:srgbClr val="5F5F5F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0800" y="73652"/>
            <a:ext cx="633600" cy="27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4CD9BFE2-621F-4F6D-83F5-2D6FC3056750}" type="datetime1">
              <a:rPr lang="en-US" smtClean="0"/>
              <a:pPr/>
              <a:t>2/22/2016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396800" y="73652"/>
            <a:ext cx="5523200" cy="27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Budhigandaki Hydroelectric Project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95A764-A296-4F59-A225-362A08699CE9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1180800" y="1556792"/>
            <a:ext cx="7744178" cy="359618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1800" b="1">
                <a:solidFill>
                  <a:srgbClr val="67A2C0"/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6" name="Title 1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GB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itle and Cont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52000" y="2350800"/>
            <a:ext cx="7696000" cy="4104000"/>
          </a:xfrm>
          <a:prstGeom prst="rect">
            <a:avLst/>
          </a:prstGeom>
        </p:spPr>
        <p:txBody>
          <a:bodyPr/>
          <a:lstStyle>
            <a:lvl2pPr marL="457200" indent="-190800">
              <a:defRPr lang="en-US" sz="1600" kern="1200" dirty="0" smtClean="0">
                <a:solidFill>
                  <a:srgbClr val="5F5F5F"/>
                </a:solidFill>
                <a:latin typeface="+mn-lt"/>
                <a:ea typeface="+mn-ea"/>
                <a:cs typeface="+mn-cs"/>
              </a:defRPr>
            </a:lvl2pPr>
            <a:lvl3pPr marL="637200" indent="-180000">
              <a:defRPr lang="en-US" sz="1300" kern="1200" dirty="0" smtClean="0">
                <a:solidFill>
                  <a:srgbClr val="1C2691"/>
                </a:solidFill>
                <a:latin typeface="+mn-lt"/>
                <a:ea typeface="+mn-ea"/>
                <a:cs typeface="+mn-cs"/>
              </a:defRPr>
            </a:lvl3pPr>
            <a:lvl4pPr>
              <a:defRPr lang="en-US" sz="1100" kern="1200" baseline="0" dirty="0" smtClean="0">
                <a:solidFill>
                  <a:srgbClr val="5F5F5F"/>
                </a:solidFill>
                <a:latin typeface="+mn-lt"/>
                <a:ea typeface="+mn-ea"/>
                <a:cs typeface="+mn-cs"/>
              </a:defRPr>
            </a:lvl4pPr>
            <a:lvl5pPr marL="992187" indent="-171450">
              <a:defRPr lang="en-GB" sz="900" kern="1200" dirty="0">
                <a:solidFill>
                  <a:srgbClr val="5F5F5F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0800" y="73652"/>
            <a:ext cx="633600" cy="27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5ECD5756-425C-40BF-A20C-033806F4C429}" type="datetime1">
              <a:rPr lang="en-US" smtClean="0"/>
              <a:pPr/>
              <a:t>2/22/2016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396800" y="73652"/>
            <a:ext cx="5523200" cy="27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Budhigandaki Hydroelectric Project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95A764-A296-4F59-A225-362A08699CE9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1180800" y="1556792"/>
            <a:ext cx="7744178" cy="359618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1800" b="1">
                <a:solidFill>
                  <a:srgbClr val="67A2C0"/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6" name="Title 1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GB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and Cont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52000" y="2350800"/>
            <a:ext cx="7696000" cy="4104000"/>
          </a:xfrm>
          <a:prstGeom prst="rect">
            <a:avLst/>
          </a:prstGeom>
        </p:spPr>
        <p:txBody>
          <a:bodyPr/>
          <a:lstStyle>
            <a:lvl2pPr marL="457200" indent="-190800">
              <a:defRPr lang="en-US" sz="1600" kern="1200" dirty="0" smtClean="0">
                <a:solidFill>
                  <a:srgbClr val="5F5F5F"/>
                </a:solidFill>
                <a:latin typeface="+mn-lt"/>
                <a:ea typeface="+mn-ea"/>
                <a:cs typeface="+mn-cs"/>
              </a:defRPr>
            </a:lvl2pPr>
            <a:lvl3pPr marL="637200" indent="-180000">
              <a:defRPr lang="en-US" sz="1300" kern="1200" dirty="0" smtClean="0">
                <a:solidFill>
                  <a:srgbClr val="1C2691"/>
                </a:solidFill>
                <a:latin typeface="+mn-lt"/>
                <a:ea typeface="+mn-ea"/>
                <a:cs typeface="+mn-cs"/>
              </a:defRPr>
            </a:lvl3pPr>
            <a:lvl4pPr>
              <a:defRPr lang="en-US" sz="1100" kern="1200" baseline="0" dirty="0" smtClean="0">
                <a:solidFill>
                  <a:srgbClr val="5F5F5F"/>
                </a:solidFill>
                <a:latin typeface="+mn-lt"/>
                <a:ea typeface="+mn-ea"/>
                <a:cs typeface="+mn-cs"/>
              </a:defRPr>
            </a:lvl4pPr>
            <a:lvl5pPr marL="992187" indent="-171450">
              <a:defRPr lang="en-GB" sz="900" kern="1200" dirty="0">
                <a:solidFill>
                  <a:srgbClr val="5F5F5F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0800" y="73652"/>
            <a:ext cx="633600" cy="27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19FF112A-EF34-4867-950D-34CD315C9CD5}" type="datetime1">
              <a:rPr lang="en-US" smtClean="0"/>
              <a:pPr/>
              <a:t>2/22/2016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396800" y="73652"/>
            <a:ext cx="5523200" cy="27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Budhigandaki Hydroelectric Project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95A764-A296-4F59-A225-362A08699CE9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1180800" y="1556792"/>
            <a:ext cx="7744178" cy="359618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1800" b="1">
                <a:solidFill>
                  <a:srgbClr val="67A2C0"/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6" name="Title 1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GB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Title and Cont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52000" y="2350800"/>
            <a:ext cx="7696000" cy="4104000"/>
          </a:xfrm>
          <a:prstGeom prst="rect">
            <a:avLst/>
          </a:prstGeom>
        </p:spPr>
        <p:txBody>
          <a:bodyPr/>
          <a:lstStyle>
            <a:lvl2pPr marL="457200" indent="-190800">
              <a:defRPr lang="en-US" sz="1600" kern="1200" dirty="0" smtClean="0">
                <a:solidFill>
                  <a:srgbClr val="5F5F5F"/>
                </a:solidFill>
                <a:latin typeface="+mn-lt"/>
                <a:ea typeface="+mn-ea"/>
                <a:cs typeface="+mn-cs"/>
              </a:defRPr>
            </a:lvl2pPr>
            <a:lvl3pPr marL="637200" indent="-180000">
              <a:defRPr lang="en-US" sz="1300" kern="1200" dirty="0" smtClean="0">
                <a:solidFill>
                  <a:srgbClr val="1C2691"/>
                </a:solidFill>
                <a:latin typeface="+mn-lt"/>
                <a:ea typeface="+mn-ea"/>
                <a:cs typeface="+mn-cs"/>
              </a:defRPr>
            </a:lvl3pPr>
            <a:lvl4pPr>
              <a:defRPr lang="en-US" sz="1100" kern="1200" baseline="0" dirty="0" smtClean="0">
                <a:solidFill>
                  <a:srgbClr val="5F5F5F"/>
                </a:solidFill>
                <a:latin typeface="+mn-lt"/>
                <a:ea typeface="+mn-ea"/>
                <a:cs typeface="+mn-cs"/>
              </a:defRPr>
            </a:lvl4pPr>
            <a:lvl5pPr marL="992187" indent="-171450">
              <a:defRPr lang="en-GB" sz="900" kern="1200" dirty="0">
                <a:solidFill>
                  <a:srgbClr val="5F5F5F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0800" y="73652"/>
            <a:ext cx="633600" cy="27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CA0058F6-1563-4F43-A5EF-F844022788AA}" type="datetime1">
              <a:rPr lang="en-US" smtClean="0"/>
              <a:pPr/>
              <a:t>2/22/2016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396800" y="73652"/>
            <a:ext cx="5523200" cy="27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Budhigandaki Hydroelectric Project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95A764-A296-4F59-A225-362A08699CE9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1180800" y="1556792"/>
            <a:ext cx="7744178" cy="359618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1800" b="1">
                <a:solidFill>
                  <a:srgbClr val="67A2C0"/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6" name="Title 1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GB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Title and Cont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52000" y="2350800"/>
            <a:ext cx="7696000" cy="4104000"/>
          </a:xfrm>
          <a:prstGeom prst="rect">
            <a:avLst/>
          </a:prstGeom>
        </p:spPr>
        <p:txBody>
          <a:bodyPr/>
          <a:lstStyle>
            <a:lvl2pPr marL="457200" indent="-190800">
              <a:defRPr lang="en-US" sz="1600" kern="1200" dirty="0" smtClean="0">
                <a:solidFill>
                  <a:srgbClr val="5F5F5F"/>
                </a:solidFill>
                <a:latin typeface="+mn-lt"/>
                <a:ea typeface="+mn-ea"/>
                <a:cs typeface="+mn-cs"/>
              </a:defRPr>
            </a:lvl2pPr>
            <a:lvl3pPr marL="637200" indent="-180000">
              <a:defRPr lang="en-US" sz="1300" kern="1200" dirty="0" smtClean="0">
                <a:solidFill>
                  <a:srgbClr val="1C2691"/>
                </a:solidFill>
                <a:latin typeface="+mn-lt"/>
                <a:ea typeface="+mn-ea"/>
                <a:cs typeface="+mn-cs"/>
              </a:defRPr>
            </a:lvl3pPr>
            <a:lvl4pPr>
              <a:defRPr lang="en-US" sz="1100" kern="1200" baseline="0" dirty="0" smtClean="0">
                <a:solidFill>
                  <a:srgbClr val="5F5F5F"/>
                </a:solidFill>
                <a:latin typeface="+mn-lt"/>
                <a:ea typeface="+mn-ea"/>
                <a:cs typeface="+mn-cs"/>
              </a:defRPr>
            </a:lvl4pPr>
            <a:lvl5pPr marL="992187" indent="-171450">
              <a:defRPr lang="en-GB" sz="900" kern="1200" dirty="0">
                <a:solidFill>
                  <a:srgbClr val="5F5F5F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0800" y="73652"/>
            <a:ext cx="633600" cy="27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AD2D1A58-B2A5-41BA-9AB8-E4F3234AB5D8}" type="datetime1">
              <a:rPr lang="en-US" smtClean="0"/>
              <a:pPr/>
              <a:t>2/22/2016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396800" y="73652"/>
            <a:ext cx="5523200" cy="27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Budhigandaki Hydroelectric Project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95A764-A296-4F59-A225-362A08699CE9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1180800" y="1556792"/>
            <a:ext cx="7744178" cy="359618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1800" b="1">
                <a:solidFill>
                  <a:srgbClr val="67A2C0"/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6" name="Title 1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GB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itle and Cont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52000" y="2350800"/>
            <a:ext cx="7696000" cy="4104000"/>
          </a:xfrm>
          <a:prstGeom prst="rect">
            <a:avLst/>
          </a:prstGeom>
        </p:spPr>
        <p:txBody>
          <a:bodyPr/>
          <a:lstStyle>
            <a:lvl2pPr marL="457200" indent="-190800">
              <a:defRPr lang="en-US" sz="1600" kern="1200" dirty="0" smtClean="0">
                <a:solidFill>
                  <a:srgbClr val="5F5F5F"/>
                </a:solidFill>
                <a:latin typeface="+mn-lt"/>
                <a:ea typeface="+mn-ea"/>
                <a:cs typeface="+mn-cs"/>
              </a:defRPr>
            </a:lvl2pPr>
            <a:lvl3pPr marL="637200" indent="-180000">
              <a:defRPr lang="en-US" sz="1300" kern="1200" dirty="0" smtClean="0">
                <a:solidFill>
                  <a:srgbClr val="1C2691"/>
                </a:solidFill>
                <a:latin typeface="+mn-lt"/>
                <a:ea typeface="+mn-ea"/>
                <a:cs typeface="+mn-cs"/>
              </a:defRPr>
            </a:lvl3pPr>
            <a:lvl4pPr>
              <a:defRPr lang="en-US" sz="1100" kern="1200" baseline="0" dirty="0" smtClean="0">
                <a:solidFill>
                  <a:srgbClr val="5F5F5F"/>
                </a:solidFill>
                <a:latin typeface="+mn-lt"/>
                <a:ea typeface="+mn-ea"/>
                <a:cs typeface="+mn-cs"/>
              </a:defRPr>
            </a:lvl4pPr>
            <a:lvl5pPr marL="992187" indent="-171450">
              <a:defRPr lang="en-GB" sz="900" kern="1200" dirty="0">
                <a:solidFill>
                  <a:srgbClr val="5F5F5F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0800" y="73652"/>
            <a:ext cx="633600" cy="27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302CE30F-6364-418A-9B71-ED700BC5C7B4}" type="datetime1">
              <a:rPr lang="en-US" smtClean="0"/>
              <a:pPr/>
              <a:t>2/22/2016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396800" y="73652"/>
            <a:ext cx="5523200" cy="27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Budhigandaki Hydroelectric Project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95A764-A296-4F59-A225-362A08699CE9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1180800" y="1556792"/>
            <a:ext cx="7744178" cy="359618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1800" b="1">
                <a:solidFill>
                  <a:srgbClr val="67A2C0"/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6" name="Title 1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GB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Title and Cont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52000" y="2350800"/>
            <a:ext cx="7696000" cy="4104000"/>
          </a:xfrm>
          <a:prstGeom prst="rect">
            <a:avLst/>
          </a:prstGeom>
        </p:spPr>
        <p:txBody>
          <a:bodyPr/>
          <a:lstStyle>
            <a:lvl2pPr marL="457200" indent="-190800">
              <a:defRPr lang="en-US" sz="1600" kern="1200" dirty="0" smtClean="0">
                <a:solidFill>
                  <a:srgbClr val="5F5F5F"/>
                </a:solidFill>
                <a:latin typeface="+mn-lt"/>
                <a:ea typeface="+mn-ea"/>
                <a:cs typeface="+mn-cs"/>
              </a:defRPr>
            </a:lvl2pPr>
            <a:lvl3pPr marL="637200" indent="-180000">
              <a:defRPr lang="en-US" sz="1300" kern="1200" dirty="0" smtClean="0">
                <a:solidFill>
                  <a:srgbClr val="1C2691"/>
                </a:solidFill>
                <a:latin typeface="+mn-lt"/>
                <a:ea typeface="+mn-ea"/>
                <a:cs typeface="+mn-cs"/>
              </a:defRPr>
            </a:lvl3pPr>
            <a:lvl4pPr>
              <a:defRPr lang="en-US" sz="1100" kern="1200" baseline="0" dirty="0" smtClean="0">
                <a:solidFill>
                  <a:srgbClr val="5F5F5F"/>
                </a:solidFill>
                <a:latin typeface="+mn-lt"/>
                <a:ea typeface="+mn-ea"/>
                <a:cs typeface="+mn-cs"/>
              </a:defRPr>
            </a:lvl4pPr>
            <a:lvl5pPr marL="992187" indent="-171450">
              <a:defRPr lang="en-GB" sz="900" kern="1200" dirty="0">
                <a:solidFill>
                  <a:srgbClr val="5F5F5F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0800" y="73652"/>
            <a:ext cx="633600" cy="27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7A5C5B72-E9A6-4328-A07A-8CC6372D57DC}" type="datetime1">
              <a:rPr lang="en-US" smtClean="0"/>
              <a:pPr/>
              <a:t>2/22/2016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396800" y="73652"/>
            <a:ext cx="5523200" cy="27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Budhigandaki Hydroelectric Project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95A764-A296-4F59-A225-362A08699CE9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1180800" y="1556792"/>
            <a:ext cx="7744178" cy="359618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1800" b="1">
                <a:solidFill>
                  <a:srgbClr val="67A2C0"/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6" name="Title 1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GB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le and Cont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52000" y="2350800"/>
            <a:ext cx="7696000" cy="4104000"/>
          </a:xfrm>
          <a:prstGeom prst="rect">
            <a:avLst/>
          </a:prstGeom>
        </p:spPr>
        <p:txBody>
          <a:bodyPr/>
          <a:lstStyle>
            <a:lvl2pPr marL="457200" indent="-190800">
              <a:defRPr lang="en-US" sz="1600" kern="1200" dirty="0" smtClean="0">
                <a:solidFill>
                  <a:srgbClr val="5F5F5F"/>
                </a:solidFill>
                <a:latin typeface="+mn-lt"/>
                <a:ea typeface="+mn-ea"/>
                <a:cs typeface="+mn-cs"/>
              </a:defRPr>
            </a:lvl2pPr>
            <a:lvl3pPr marL="637200" indent="-180000">
              <a:defRPr lang="en-US" sz="1300" kern="1200" dirty="0" smtClean="0">
                <a:solidFill>
                  <a:srgbClr val="1C2691"/>
                </a:solidFill>
                <a:latin typeface="+mn-lt"/>
                <a:ea typeface="+mn-ea"/>
                <a:cs typeface="+mn-cs"/>
              </a:defRPr>
            </a:lvl3pPr>
            <a:lvl4pPr>
              <a:defRPr lang="en-US" sz="1100" kern="1200" baseline="0" dirty="0" smtClean="0">
                <a:solidFill>
                  <a:srgbClr val="5F5F5F"/>
                </a:solidFill>
                <a:latin typeface="+mn-lt"/>
                <a:ea typeface="+mn-ea"/>
                <a:cs typeface="+mn-cs"/>
              </a:defRPr>
            </a:lvl4pPr>
            <a:lvl5pPr marL="992187" indent="-171450">
              <a:defRPr lang="en-GB" sz="900" kern="1200" dirty="0">
                <a:solidFill>
                  <a:srgbClr val="5F5F5F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0800" y="73652"/>
            <a:ext cx="633600" cy="27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D97FB4BC-2832-4F66-93FF-428B65091121}" type="datetime1">
              <a:rPr lang="en-US" smtClean="0"/>
              <a:pPr/>
              <a:t>2/22/2016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396800" y="73652"/>
            <a:ext cx="5523200" cy="27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Budhigandaki Hydroelectric Project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95A764-A296-4F59-A225-362A08699CE9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1180800" y="1556792"/>
            <a:ext cx="7744178" cy="359618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1800" b="1">
                <a:solidFill>
                  <a:srgbClr val="67A2C0"/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6" name="Title 1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GB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182BEE-D905-4468-8F08-64D6DC8E3113}" type="datetime1">
              <a:rPr lang="en-US" smtClean="0"/>
              <a:pPr/>
              <a:t>2/22/2016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Budhigandaki Hydroelectric Project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A637C5-E4B9-42AE-96EA-E1F5FDD4887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Title and Cont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52000" y="2350800"/>
            <a:ext cx="7696000" cy="4104000"/>
          </a:xfrm>
          <a:prstGeom prst="rect">
            <a:avLst/>
          </a:prstGeom>
        </p:spPr>
        <p:txBody>
          <a:bodyPr/>
          <a:lstStyle>
            <a:lvl2pPr marL="457200" indent="-190800">
              <a:defRPr lang="en-US" sz="1600" kern="1200" dirty="0" smtClean="0">
                <a:solidFill>
                  <a:srgbClr val="5F5F5F"/>
                </a:solidFill>
                <a:latin typeface="+mn-lt"/>
                <a:ea typeface="+mn-ea"/>
                <a:cs typeface="+mn-cs"/>
              </a:defRPr>
            </a:lvl2pPr>
            <a:lvl3pPr marL="637200" indent="-180000">
              <a:defRPr lang="en-US" sz="1300" kern="1200" dirty="0" smtClean="0">
                <a:solidFill>
                  <a:srgbClr val="1C2691"/>
                </a:solidFill>
                <a:latin typeface="+mn-lt"/>
                <a:ea typeface="+mn-ea"/>
                <a:cs typeface="+mn-cs"/>
              </a:defRPr>
            </a:lvl3pPr>
            <a:lvl4pPr>
              <a:defRPr lang="en-US" sz="1100" kern="1200" baseline="0" dirty="0" smtClean="0">
                <a:solidFill>
                  <a:srgbClr val="5F5F5F"/>
                </a:solidFill>
                <a:latin typeface="+mn-lt"/>
                <a:ea typeface="+mn-ea"/>
                <a:cs typeface="+mn-cs"/>
              </a:defRPr>
            </a:lvl4pPr>
            <a:lvl5pPr marL="992187" indent="-171450">
              <a:defRPr lang="en-GB" sz="900" kern="1200" dirty="0">
                <a:solidFill>
                  <a:srgbClr val="5F5F5F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0800" y="73652"/>
            <a:ext cx="633600" cy="27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74B28E22-35A2-4824-940B-508FE5B71E15}" type="datetime1">
              <a:rPr lang="en-US" smtClean="0"/>
              <a:pPr/>
              <a:t>2/22/2016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396800" y="73652"/>
            <a:ext cx="5523200" cy="27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Budhigandaki Hydroelectric Project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95A764-A296-4F59-A225-362A08699CE9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1180800" y="1556792"/>
            <a:ext cx="7744178" cy="359618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1800" b="1">
                <a:solidFill>
                  <a:srgbClr val="67A2C0"/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6" name="Title 1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GB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52000" y="2350800"/>
            <a:ext cx="7696000" cy="4104000"/>
          </a:xfrm>
          <a:prstGeom prst="rect">
            <a:avLst/>
          </a:prstGeom>
        </p:spPr>
        <p:txBody>
          <a:bodyPr/>
          <a:lstStyle>
            <a:lvl2pPr marL="457200" indent="-190800">
              <a:defRPr lang="en-US" sz="1600" kern="1200" dirty="0" smtClean="0">
                <a:solidFill>
                  <a:srgbClr val="5F5F5F"/>
                </a:solidFill>
                <a:latin typeface="+mn-lt"/>
                <a:ea typeface="+mn-ea"/>
                <a:cs typeface="+mn-cs"/>
              </a:defRPr>
            </a:lvl2pPr>
            <a:lvl3pPr marL="637200" indent="-180000">
              <a:defRPr lang="en-US" sz="1300" kern="1200" dirty="0" smtClean="0">
                <a:solidFill>
                  <a:srgbClr val="1C2691"/>
                </a:solidFill>
                <a:latin typeface="+mn-lt"/>
                <a:ea typeface="+mn-ea"/>
                <a:cs typeface="+mn-cs"/>
              </a:defRPr>
            </a:lvl3pPr>
            <a:lvl4pPr>
              <a:defRPr lang="en-US" sz="1100" kern="1200" baseline="0" dirty="0" smtClean="0">
                <a:solidFill>
                  <a:srgbClr val="5F5F5F"/>
                </a:solidFill>
                <a:latin typeface="+mn-lt"/>
                <a:ea typeface="+mn-ea"/>
                <a:cs typeface="+mn-cs"/>
              </a:defRPr>
            </a:lvl4pPr>
            <a:lvl5pPr marL="992187" indent="-171450">
              <a:defRPr lang="en-GB" sz="900" kern="1200" dirty="0">
                <a:solidFill>
                  <a:srgbClr val="5F5F5F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0800" y="73652"/>
            <a:ext cx="633600" cy="27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7066D1A-C39D-4A0B-A3D5-93790B070AFD}" type="datetime1">
              <a:rPr lang="en-US" smtClean="0"/>
              <a:pPr/>
              <a:t>2/22/2016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396800" y="73652"/>
            <a:ext cx="5523200" cy="27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Budhigandaki Hydroelectric Project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95A764-A296-4F59-A225-362A08699CE9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1180800" y="1556792"/>
            <a:ext cx="7744178" cy="359618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1800" b="1">
                <a:solidFill>
                  <a:srgbClr val="67A2C0"/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6" name="Title 1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GB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and Cont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52000" y="2350800"/>
            <a:ext cx="7696000" cy="4104000"/>
          </a:xfrm>
          <a:prstGeom prst="rect">
            <a:avLst/>
          </a:prstGeom>
        </p:spPr>
        <p:txBody>
          <a:bodyPr/>
          <a:lstStyle>
            <a:lvl2pPr marL="457200" indent="-190800">
              <a:defRPr lang="en-US" sz="1600" kern="1200" dirty="0" smtClean="0">
                <a:solidFill>
                  <a:srgbClr val="5F5F5F"/>
                </a:solidFill>
                <a:latin typeface="+mn-lt"/>
                <a:ea typeface="+mn-ea"/>
                <a:cs typeface="+mn-cs"/>
              </a:defRPr>
            </a:lvl2pPr>
            <a:lvl3pPr marL="637200" indent="-180000">
              <a:defRPr lang="en-US" sz="1300" kern="1200" dirty="0" smtClean="0">
                <a:solidFill>
                  <a:srgbClr val="1C2691"/>
                </a:solidFill>
                <a:latin typeface="+mn-lt"/>
                <a:ea typeface="+mn-ea"/>
                <a:cs typeface="+mn-cs"/>
              </a:defRPr>
            </a:lvl3pPr>
            <a:lvl4pPr>
              <a:defRPr lang="en-US" sz="1100" kern="1200" baseline="0" dirty="0" smtClean="0">
                <a:solidFill>
                  <a:srgbClr val="5F5F5F"/>
                </a:solidFill>
                <a:latin typeface="+mn-lt"/>
                <a:ea typeface="+mn-ea"/>
                <a:cs typeface="+mn-cs"/>
              </a:defRPr>
            </a:lvl4pPr>
            <a:lvl5pPr marL="992187" indent="-171450">
              <a:defRPr lang="en-GB" sz="900" kern="1200" dirty="0">
                <a:solidFill>
                  <a:srgbClr val="5F5F5F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0800" y="73652"/>
            <a:ext cx="633600" cy="27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A8C2F7C4-A508-468F-B1ED-EAC8C89F2343}" type="datetime1">
              <a:rPr lang="en-US" smtClean="0"/>
              <a:pPr/>
              <a:t>2/22/2016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396800" y="73652"/>
            <a:ext cx="5523200" cy="27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Budhigandaki Hydroelectric Project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95A764-A296-4F59-A225-362A08699CE9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1180800" y="1556792"/>
            <a:ext cx="7744178" cy="359618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1800" b="1">
                <a:solidFill>
                  <a:srgbClr val="67A2C0"/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6" name="Title 1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GB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52000" y="2350800"/>
            <a:ext cx="7696000" cy="4104000"/>
          </a:xfrm>
          <a:prstGeom prst="rect">
            <a:avLst/>
          </a:prstGeom>
        </p:spPr>
        <p:txBody>
          <a:bodyPr/>
          <a:lstStyle>
            <a:lvl2pPr marL="457200" indent="-190800">
              <a:defRPr lang="en-US" sz="1600" kern="1200" dirty="0" smtClean="0">
                <a:solidFill>
                  <a:srgbClr val="5F5F5F"/>
                </a:solidFill>
                <a:latin typeface="+mn-lt"/>
                <a:ea typeface="+mn-ea"/>
                <a:cs typeface="+mn-cs"/>
              </a:defRPr>
            </a:lvl2pPr>
            <a:lvl3pPr marL="637200" indent="-180000">
              <a:defRPr lang="en-US" sz="1300" kern="1200" dirty="0" smtClean="0">
                <a:solidFill>
                  <a:srgbClr val="1C2691"/>
                </a:solidFill>
                <a:latin typeface="+mn-lt"/>
                <a:ea typeface="+mn-ea"/>
                <a:cs typeface="+mn-cs"/>
              </a:defRPr>
            </a:lvl3pPr>
            <a:lvl4pPr>
              <a:defRPr lang="en-US" sz="1100" kern="1200" baseline="0" dirty="0" smtClean="0">
                <a:solidFill>
                  <a:srgbClr val="5F5F5F"/>
                </a:solidFill>
                <a:latin typeface="+mn-lt"/>
                <a:ea typeface="+mn-ea"/>
                <a:cs typeface="+mn-cs"/>
              </a:defRPr>
            </a:lvl4pPr>
            <a:lvl5pPr marL="992187" indent="-171450">
              <a:defRPr lang="en-GB" sz="900" kern="1200" dirty="0">
                <a:solidFill>
                  <a:srgbClr val="5F5F5F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0800" y="73652"/>
            <a:ext cx="633600" cy="27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1ADB76D7-E95E-460B-AFC5-BD3B2C096E1B}" type="datetime1">
              <a:rPr lang="en-US" smtClean="0"/>
              <a:pPr/>
              <a:t>2/22/2016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396800" y="73652"/>
            <a:ext cx="5523200" cy="27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Budhigandaki Hydroelectric Project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95A764-A296-4F59-A225-362A08699CE9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1180800" y="1556792"/>
            <a:ext cx="7744178" cy="359618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1800" b="1">
                <a:solidFill>
                  <a:srgbClr val="67A2C0"/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6" name="Title 1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GB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52000" y="2350800"/>
            <a:ext cx="7696000" cy="4104000"/>
          </a:xfrm>
          <a:prstGeom prst="rect">
            <a:avLst/>
          </a:prstGeom>
        </p:spPr>
        <p:txBody>
          <a:bodyPr/>
          <a:lstStyle>
            <a:lvl2pPr marL="457200" indent="-190800">
              <a:defRPr lang="en-US" sz="1600" kern="1200" dirty="0" smtClean="0">
                <a:solidFill>
                  <a:srgbClr val="5F5F5F"/>
                </a:solidFill>
                <a:latin typeface="+mn-lt"/>
                <a:ea typeface="+mn-ea"/>
                <a:cs typeface="+mn-cs"/>
              </a:defRPr>
            </a:lvl2pPr>
            <a:lvl3pPr marL="637200" indent="-180000">
              <a:defRPr lang="en-US" sz="1300" kern="1200" dirty="0" smtClean="0">
                <a:solidFill>
                  <a:srgbClr val="1C2691"/>
                </a:solidFill>
                <a:latin typeface="+mn-lt"/>
                <a:ea typeface="+mn-ea"/>
                <a:cs typeface="+mn-cs"/>
              </a:defRPr>
            </a:lvl3pPr>
            <a:lvl4pPr>
              <a:defRPr lang="en-US" sz="1100" kern="1200" baseline="0" dirty="0" smtClean="0">
                <a:solidFill>
                  <a:srgbClr val="5F5F5F"/>
                </a:solidFill>
                <a:latin typeface="+mn-lt"/>
                <a:ea typeface="+mn-ea"/>
                <a:cs typeface="+mn-cs"/>
              </a:defRPr>
            </a:lvl4pPr>
            <a:lvl5pPr marL="992187" indent="-171450">
              <a:defRPr lang="en-GB" sz="900" kern="1200" dirty="0">
                <a:solidFill>
                  <a:srgbClr val="5F5F5F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0800" y="73652"/>
            <a:ext cx="633600" cy="27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FD508054-11EF-4F4C-A4FA-229A477E95B8}" type="datetime1">
              <a:rPr lang="en-US" smtClean="0"/>
              <a:pPr/>
              <a:t>2/22/2016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396800" y="73652"/>
            <a:ext cx="5523200" cy="27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Budhigandaki Hydroelectric Project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95A764-A296-4F59-A225-362A08699CE9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1180800" y="1556792"/>
            <a:ext cx="7744178" cy="359618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1800" b="1">
                <a:solidFill>
                  <a:srgbClr val="67A2C0"/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6" name="Title 1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GB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and Cont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52000" y="2350800"/>
            <a:ext cx="7696000" cy="4104000"/>
          </a:xfrm>
          <a:prstGeom prst="rect">
            <a:avLst/>
          </a:prstGeom>
        </p:spPr>
        <p:txBody>
          <a:bodyPr/>
          <a:lstStyle>
            <a:lvl2pPr marL="457200" indent="-190800">
              <a:defRPr lang="en-US" sz="1600" kern="1200" dirty="0" smtClean="0">
                <a:solidFill>
                  <a:srgbClr val="5F5F5F"/>
                </a:solidFill>
                <a:latin typeface="+mn-lt"/>
                <a:ea typeface="+mn-ea"/>
                <a:cs typeface="+mn-cs"/>
              </a:defRPr>
            </a:lvl2pPr>
            <a:lvl3pPr marL="637200" indent="-180000">
              <a:defRPr lang="en-US" sz="1300" kern="1200" dirty="0" smtClean="0">
                <a:solidFill>
                  <a:srgbClr val="1C2691"/>
                </a:solidFill>
                <a:latin typeface="+mn-lt"/>
                <a:ea typeface="+mn-ea"/>
                <a:cs typeface="+mn-cs"/>
              </a:defRPr>
            </a:lvl3pPr>
            <a:lvl4pPr>
              <a:defRPr lang="en-US" sz="1100" kern="1200" baseline="0" dirty="0" smtClean="0">
                <a:solidFill>
                  <a:srgbClr val="5F5F5F"/>
                </a:solidFill>
                <a:latin typeface="+mn-lt"/>
                <a:ea typeface="+mn-ea"/>
                <a:cs typeface="+mn-cs"/>
              </a:defRPr>
            </a:lvl4pPr>
            <a:lvl5pPr marL="992187" indent="-171450">
              <a:defRPr lang="en-GB" sz="900" kern="1200" dirty="0">
                <a:solidFill>
                  <a:srgbClr val="5F5F5F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0800" y="73652"/>
            <a:ext cx="633600" cy="27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1EA1DBD5-4D5C-494D-B67E-E9BA35406311}" type="datetime1">
              <a:rPr lang="en-US" smtClean="0"/>
              <a:pPr/>
              <a:t>2/22/2016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396800" y="73652"/>
            <a:ext cx="5523200" cy="27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Budhigandaki Hydroelectric Project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95A764-A296-4F59-A225-362A08699CE9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1180800" y="1556792"/>
            <a:ext cx="7744178" cy="359618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1800" b="1">
                <a:solidFill>
                  <a:srgbClr val="67A2C0"/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6" name="Title 1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GB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itle and Cont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52000" y="2350800"/>
            <a:ext cx="7696000" cy="4104000"/>
          </a:xfrm>
          <a:prstGeom prst="rect">
            <a:avLst/>
          </a:prstGeom>
        </p:spPr>
        <p:txBody>
          <a:bodyPr/>
          <a:lstStyle>
            <a:lvl2pPr marL="457200" indent="-190800">
              <a:defRPr lang="en-US" sz="1600" kern="1200" dirty="0" smtClean="0">
                <a:solidFill>
                  <a:srgbClr val="5F5F5F"/>
                </a:solidFill>
                <a:latin typeface="+mn-lt"/>
                <a:ea typeface="+mn-ea"/>
                <a:cs typeface="+mn-cs"/>
              </a:defRPr>
            </a:lvl2pPr>
            <a:lvl3pPr marL="637200" indent="-180000">
              <a:defRPr lang="en-US" sz="1300" kern="1200" dirty="0" smtClean="0">
                <a:solidFill>
                  <a:srgbClr val="1C2691"/>
                </a:solidFill>
                <a:latin typeface="+mn-lt"/>
                <a:ea typeface="+mn-ea"/>
                <a:cs typeface="+mn-cs"/>
              </a:defRPr>
            </a:lvl3pPr>
            <a:lvl4pPr>
              <a:defRPr lang="en-US" sz="1100" kern="1200" baseline="0" dirty="0" smtClean="0">
                <a:solidFill>
                  <a:srgbClr val="5F5F5F"/>
                </a:solidFill>
                <a:latin typeface="+mn-lt"/>
                <a:ea typeface="+mn-ea"/>
                <a:cs typeface="+mn-cs"/>
              </a:defRPr>
            </a:lvl4pPr>
            <a:lvl5pPr marL="992187" indent="-171450">
              <a:defRPr lang="en-GB" sz="900" kern="1200" dirty="0">
                <a:solidFill>
                  <a:srgbClr val="5F5F5F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0800" y="73652"/>
            <a:ext cx="633600" cy="27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3CA884D7-39CF-4D87-8CFF-CF2F4DC5550D}" type="datetime1">
              <a:rPr lang="en-US" smtClean="0"/>
              <a:pPr/>
              <a:t>2/22/2016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396800" y="73652"/>
            <a:ext cx="5523200" cy="27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Budhigandaki Hydroelectric Project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95A764-A296-4F59-A225-362A08699CE9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1180800" y="1556792"/>
            <a:ext cx="7744178" cy="359618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1800" b="1">
                <a:solidFill>
                  <a:srgbClr val="67A2C0"/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6" name="Title 1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GB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Title and Cont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52000" y="2350800"/>
            <a:ext cx="7696000" cy="4104000"/>
          </a:xfrm>
          <a:prstGeom prst="rect">
            <a:avLst/>
          </a:prstGeom>
        </p:spPr>
        <p:txBody>
          <a:bodyPr/>
          <a:lstStyle>
            <a:lvl2pPr marL="457200" indent="-190800">
              <a:defRPr lang="en-US" sz="1600" kern="1200" dirty="0" smtClean="0">
                <a:solidFill>
                  <a:srgbClr val="5F5F5F"/>
                </a:solidFill>
                <a:latin typeface="+mn-lt"/>
                <a:ea typeface="+mn-ea"/>
                <a:cs typeface="+mn-cs"/>
              </a:defRPr>
            </a:lvl2pPr>
            <a:lvl3pPr marL="637200" indent="-180000">
              <a:defRPr lang="en-US" sz="1300" kern="1200" dirty="0" smtClean="0">
                <a:solidFill>
                  <a:srgbClr val="1C2691"/>
                </a:solidFill>
                <a:latin typeface="+mn-lt"/>
                <a:ea typeface="+mn-ea"/>
                <a:cs typeface="+mn-cs"/>
              </a:defRPr>
            </a:lvl3pPr>
            <a:lvl4pPr>
              <a:defRPr lang="en-US" sz="1100" kern="1200" baseline="0" dirty="0" smtClean="0">
                <a:solidFill>
                  <a:srgbClr val="5F5F5F"/>
                </a:solidFill>
                <a:latin typeface="+mn-lt"/>
                <a:ea typeface="+mn-ea"/>
                <a:cs typeface="+mn-cs"/>
              </a:defRPr>
            </a:lvl4pPr>
            <a:lvl5pPr marL="992187" indent="-171450">
              <a:defRPr lang="en-GB" sz="900" kern="1200" dirty="0">
                <a:solidFill>
                  <a:srgbClr val="5F5F5F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0800" y="73652"/>
            <a:ext cx="633600" cy="27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644CAEA4-4982-45C3-9873-4929E1E18B74}" type="datetime1">
              <a:rPr lang="en-US" smtClean="0"/>
              <a:pPr/>
              <a:t>2/22/2016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396800" y="73652"/>
            <a:ext cx="5523200" cy="27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Budhigandaki Hydroelectric Project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95A764-A296-4F59-A225-362A08699CE9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1180800" y="1556792"/>
            <a:ext cx="7744178" cy="359618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1800" b="1">
                <a:solidFill>
                  <a:srgbClr val="67A2C0"/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6" name="Title 1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GB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Title and Cont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52000" y="2350800"/>
            <a:ext cx="7696000" cy="4104000"/>
          </a:xfrm>
          <a:prstGeom prst="rect">
            <a:avLst/>
          </a:prstGeom>
        </p:spPr>
        <p:txBody>
          <a:bodyPr/>
          <a:lstStyle>
            <a:lvl2pPr marL="457200" indent="-190800">
              <a:defRPr lang="en-US" sz="1600" kern="1200" dirty="0" smtClean="0">
                <a:solidFill>
                  <a:srgbClr val="5F5F5F"/>
                </a:solidFill>
                <a:latin typeface="+mn-lt"/>
                <a:ea typeface="+mn-ea"/>
                <a:cs typeface="+mn-cs"/>
              </a:defRPr>
            </a:lvl2pPr>
            <a:lvl3pPr marL="637200" indent="-180000">
              <a:defRPr lang="en-US" sz="1300" kern="1200" dirty="0" smtClean="0">
                <a:solidFill>
                  <a:srgbClr val="1C2691"/>
                </a:solidFill>
                <a:latin typeface="+mn-lt"/>
                <a:ea typeface="+mn-ea"/>
                <a:cs typeface="+mn-cs"/>
              </a:defRPr>
            </a:lvl3pPr>
            <a:lvl4pPr>
              <a:defRPr lang="en-US" sz="1100" kern="1200" baseline="0" dirty="0" smtClean="0">
                <a:solidFill>
                  <a:srgbClr val="5F5F5F"/>
                </a:solidFill>
                <a:latin typeface="+mn-lt"/>
                <a:ea typeface="+mn-ea"/>
                <a:cs typeface="+mn-cs"/>
              </a:defRPr>
            </a:lvl4pPr>
            <a:lvl5pPr marL="992187" indent="-171450">
              <a:defRPr lang="en-GB" sz="900" kern="1200" dirty="0">
                <a:solidFill>
                  <a:srgbClr val="5F5F5F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0800" y="73652"/>
            <a:ext cx="633600" cy="27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25CB4F9A-F422-422F-9D8F-C2C23902E26B}" type="datetime1">
              <a:rPr lang="en-US" smtClean="0"/>
              <a:pPr/>
              <a:t>2/22/2016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396800" y="73652"/>
            <a:ext cx="5523200" cy="27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Budhigandaki Hydroelectric Project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95A764-A296-4F59-A225-362A08699CE9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1180800" y="1556792"/>
            <a:ext cx="7744178" cy="359618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1800" b="1">
                <a:solidFill>
                  <a:srgbClr val="67A2C0"/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6" name="Title 1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GB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Title and Cont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52000" y="2350800"/>
            <a:ext cx="7696000" cy="4104000"/>
          </a:xfrm>
          <a:prstGeom prst="rect">
            <a:avLst/>
          </a:prstGeom>
        </p:spPr>
        <p:txBody>
          <a:bodyPr/>
          <a:lstStyle>
            <a:lvl2pPr marL="457200" indent="-190800">
              <a:defRPr lang="en-US" sz="1600" kern="1200" dirty="0" smtClean="0">
                <a:solidFill>
                  <a:srgbClr val="5F5F5F"/>
                </a:solidFill>
                <a:latin typeface="+mn-lt"/>
                <a:ea typeface="+mn-ea"/>
                <a:cs typeface="+mn-cs"/>
              </a:defRPr>
            </a:lvl2pPr>
            <a:lvl3pPr marL="637200" indent="-180000">
              <a:defRPr lang="en-US" sz="1300" kern="1200" dirty="0" smtClean="0">
                <a:solidFill>
                  <a:srgbClr val="1C2691"/>
                </a:solidFill>
                <a:latin typeface="+mn-lt"/>
                <a:ea typeface="+mn-ea"/>
                <a:cs typeface="+mn-cs"/>
              </a:defRPr>
            </a:lvl3pPr>
            <a:lvl4pPr>
              <a:defRPr lang="en-US" sz="1100" kern="1200" baseline="0" dirty="0" smtClean="0">
                <a:solidFill>
                  <a:srgbClr val="5F5F5F"/>
                </a:solidFill>
                <a:latin typeface="+mn-lt"/>
                <a:ea typeface="+mn-ea"/>
                <a:cs typeface="+mn-cs"/>
              </a:defRPr>
            </a:lvl4pPr>
            <a:lvl5pPr marL="992187" indent="-171450">
              <a:defRPr lang="en-GB" sz="900" kern="1200" dirty="0">
                <a:solidFill>
                  <a:srgbClr val="5F5F5F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0800" y="73652"/>
            <a:ext cx="633600" cy="27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26/05/14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396800" y="73652"/>
            <a:ext cx="5523200" cy="27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BUDHI GANDAKI – GENERAL PRESENTATION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95A764-A296-4F59-A225-362A08699CE9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1180800" y="1556792"/>
            <a:ext cx="7744178" cy="359618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1800" b="1">
                <a:solidFill>
                  <a:srgbClr val="67A2C0"/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6" name="Title 1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GB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8CC52B-5B90-4993-B620-039B1A34EA3A}" type="datetime1">
              <a:rPr lang="en-US" smtClean="0"/>
              <a:pPr/>
              <a:t>2/22/2016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Budhigandaki Hydroelectric Project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A637C5-E4B9-42AE-96EA-E1F5FDD4887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E8133-183E-47BC-B02F-F2099901D167}" type="datetime1">
              <a:rPr lang="en-US" smtClean="0"/>
              <a:pPr/>
              <a:t>2/22/2016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Budhigandaki Hydroelectric Project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A637C5-E4B9-42AE-96EA-E1F5FDD4887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4BE090-EF86-4F5B-9C6B-95671D0B643F}" type="datetime1">
              <a:rPr lang="en-US" smtClean="0"/>
              <a:pPr/>
              <a:t>2/22/2016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Budhigandaki Hydroelectric Project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A637C5-E4B9-42AE-96EA-E1F5FDD4887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CF94A4-B177-4362-B5FB-F00CA0DF9F59}" type="datetime1">
              <a:rPr lang="en-US" smtClean="0"/>
              <a:pPr/>
              <a:t>2/22/2016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Budhigandaki Hydroelectric Project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A637C5-E4B9-42AE-96EA-E1F5FDD4887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3F8EFA-5731-43A7-8B04-33A58B6407D2}" type="datetime1">
              <a:rPr lang="en-US" smtClean="0"/>
              <a:pPr/>
              <a:t>2/22/2016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Budhigandaki Hydroelectric Project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A637C5-E4B9-42AE-96EA-E1F5FDD4887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17AD51-55FF-4C89-944B-B6777EF6D8B9}" type="datetime1">
              <a:rPr lang="en-US" smtClean="0"/>
              <a:pPr/>
              <a:t>2/22/2016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Budhigandaki Hydroelectric Project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A637C5-E4B9-42AE-96EA-E1F5FDD4887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55A853-3007-44A5-91B0-ED992D766554}" type="datetime1">
              <a:rPr lang="en-US" smtClean="0"/>
              <a:pPr/>
              <a:t>2/22/2016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Budhigandaki Hydroelectric Project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A637C5-E4B9-42AE-96EA-E1F5FDD4887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B16EC9-6679-472B-A687-B4BFA554F2B9}" type="datetime1">
              <a:rPr lang="en-US" smtClean="0"/>
              <a:pPr/>
              <a:t>2/22/2016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Budhigandaki Hydroelectric Project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A637C5-E4B9-42AE-96EA-E1F5FDD48876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6" r:id="rId13"/>
    <p:sldLayoutId id="2147483670" r:id="rId14"/>
    <p:sldLayoutId id="2147483676" r:id="rId15"/>
    <p:sldLayoutId id="2147483677" r:id="rId16"/>
    <p:sldLayoutId id="2147483680" r:id="rId17"/>
    <p:sldLayoutId id="2147483681" r:id="rId18"/>
    <p:sldLayoutId id="2147483682" r:id="rId19"/>
    <p:sldLayoutId id="2147483683" r:id="rId20"/>
    <p:sldLayoutId id="2147483684" r:id="rId21"/>
    <p:sldLayoutId id="2147483685" r:id="rId22"/>
    <p:sldLayoutId id="2147483686" r:id="rId23"/>
    <p:sldLayoutId id="2147483687" r:id="rId24"/>
    <p:sldLayoutId id="2147483688" r:id="rId25"/>
    <p:sldLayoutId id="2147483689" r:id="rId26"/>
    <p:sldLayoutId id="2147483691" r:id="rId27"/>
    <p:sldLayoutId id="2147483692" r:id="rId28"/>
    <p:sldLayoutId id="2147483693" r:id="rId29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15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1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18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9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3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5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6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jpe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jpeg"/><Relationship Id="rId13" Type="http://schemas.openxmlformats.org/officeDocument/2006/relationships/image" Target="../media/image63.jpeg"/><Relationship Id="rId18" Type="http://schemas.openxmlformats.org/officeDocument/2006/relationships/image" Target="../media/image68.jpeg"/><Relationship Id="rId3" Type="http://schemas.openxmlformats.org/officeDocument/2006/relationships/image" Target="../media/image53.jpeg"/><Relationship Id="rId7" Type="http://schemas.openxmlformats.org/officeDocument/2006/relationships/image" Target="../media/image57.jpeg"/><Relationship Id="rId12" Type="http://schemas.openxmlformats.org/officeDocument/2006/relationships/image" Target="../media/image62.jpeg"/><Relationship Id="rId17" Type="http://schemas.openxmlformats.org/officeDocument/2006/relationships/image" Target="../media/image67.jpeg"/><Relationship Id="rId2" Type="http://schemas.openxmlformats.org/officeDocument/2006/relationships/image" Target="../media/image52.jpeg"/><Relationship Id="rId16" Type="http://schemas.openxmlformats.org/officeDocument/2006/relationships/image" Target="../media/image66.jpeg"/><Relationship Id="rId20" Type="http://schemas.openxmlformats.org/officeDocument/2006/relationships/image" Target="../media/image7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jpeg"/><Relationship Id="rId11" Type="http://schemas.openxmlformats.org/officeDocument/2006/relationships/image" Target="../media/image61.jpeg"/><Relationship Id="rId5" Type="http://schemas.openxmlformats.org/officeDocument/2006/relationships/image" Target="../media/image55.jpeg"/><Relationship Id="rId15" Type="http://schemas.openxmlformats.org/officeDocument/2006/relationships/image" Target="../media/image65.jpeg"/><Relationship Id="rId10" Type="http://schemas.openxmlformats.org/officeDocument/2006/relationships/image" Target="../media/image60.jpeg"/><Relationship Id="rId19" Type="http://schemas.openxmlformats.org/officeDocument/2006/relationships/image" Target="../media/image69.jpeg"/><Relationship Id="rId4" Type="http://schemas.openxmlformats.org/officeDocument/2006/relationships/image" Target="../media/image54.jpeg"/><Relationship Id="rId9" Type="http://schemas.openxmlformats.org/officeDocument/2006/relationships/image" Target="../media/image59.jpeg"/><Relationship Id="rId14" Type="http://schemas.openxmlformats.org/officeDocument/2006/relationships/image" Target="../media/image64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7" Type="http://schemas.openxmlformats.org/officeDocument/2006/relationships/image" Target="../media/image76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jpeg"/><Relationship Id="rId5" Type="http://schemas.openxmlformats.org/officeDocument/2006/relationships/image" Target="../media/image74.jpeg"/><Relationship Id="rId4" Type="http://schemas.openxmlformats.org/officeDocument/2006/relationships/image" Target="../media/image73.jpeg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emf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16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emf"/><Relationship Id="rId1" Type="http://schemas.openxmlformats.org/officeDocument/2006/relationships/slideLayout" Target="../slideLayouts/slideLayout2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ne-NP" sz="2800" dirty="0" smtClean="0"/>
              <a:t>नेपाल जलस्रोतको धनी देश हो, तर </a:t>
            </a:r>
            <a:br>
              <a:rPr lang="ne-NP" sz="2800" dirty="0" smtClean="0"/>
            </a:br>
            <a:r>
              <a:rPr lang="ne-NP" sz="2800" dirty="0" smtClean="0"/>
              <a:t>जलस्रोतमा नेपाल विश्वमा दोस्रो धनी देश होइन </a:t>
            </a:r>
            <a:r>
              <a:rPr lang="ne-NP" sz="3200" dirty="0" smtClean="0"/>
              <a:t>!</a:t>
            </a:r>
            <a:endParaRPr lang="en-US" sz="3200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143000" y="1676400"/>
            <a:ext cx="7186812" cy="453778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No load shedding, No </a:t>
            </a:r>
            <a:r>
              <a:rPr lang="en-US" dirty="0" err="1" smtClean="0"/>
              <a:t>Budhigandaki</a:t>
            </a:r>
            <a:endParaRPr lang="en-US" dirty="0"/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</p:nvPr>
        </p:nvGraphicFramePr>
        <p:xfrm>
          <a:off x="457200" y="1600200"/>
          <a:ext cx="8229600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5715000" y="6172200"/>
            <a:ext cx="29084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Note: Generation= 3700 MW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838200" y="6096000"/>
            <a:ext cx="24898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Spill Amount: 7400 </a:t>
            </a:r>
            <a:r>
              <a:rPr lang="en-US" dirty="0" err="1" smtClean="0"/>
              <a:t>GWh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With </a:t>
            </a:r>
            <a:r>
              <a:rPr lang="en-US" dirty="0" err="1" smtClean="0"/>
              <a:t>Budhigandaki</a:t>
            </a:r>
            <a:endParaRPr lang="en-US" dirty="0"/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</p:nvPr>
        </p:nvGraphicFramePr>
        <p:xfrm>
          <a:off x="457200" y="1600200"/>
          <a:ext cx="8229600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6019800" y="5867400"/>
            <a:ext cx="26197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Surplus/Deficit= 300 </a:t>
            </a:r>
            <a:r>
              <a:rPr lang="en-US" dirty="0" err="1" smtClean="0"/>
              <a:t>GWh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Nation’s Challenges and Requirements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>
              <a:buNone/>
            </a:pPr>
            <a:r>
              <a:rPr lang="en-US" dirty="0" smtClean="0"/>
              <a:t>Challenges:</a:t>
            </a:r>
          </a:p>
          <a:p>
            <a:r>
              <a:rPr lang="en-US" dirty="0" smtClean="0"/>
              <a:t>To augment the electric energy for the prosperity of the nation</a:t>
            </a:r>
          </a:p>
          <a:p>
            <a:r>
              <a:rPr lang="en-US" dirty="0" smtClean="0"/>
              <a:t>To provide year round electric energy (Seasonal Balance)</a:t>
            </a:r>
          </a:p>
          <a:p>
            <a:r>
              <a:rPr lang="en-US" dirty="0" smtClean="0"/>
              <a:t>To tackle the peak load demand and spilling of energy from the system</a:t>
            </a:r>
          </a:p>
          <a:p>
            <a:pPr>
              <a:buNone/>
            </a:pPr>
            <a:r>
              <a:rPr lang="en-US" dirty="0" smtClean="0"/>
              <a:t>			</a:t>
            </a:r>
          </a:p>
          <a:p>
            <a:pPr algn="ctr">
              <a:buNone/>
            </a:pPr>
            <a:r>
              <a:rPr lang="en-US" b="1" dirty="0" smtClean="0"/>
              <a:t>Solutions: </a:t>
            </a:r>
            <a:r>
              <a:rPr lang="en-US" u="sng" dirty="0" smtClean="0"/>
              <a:t>STORAGE HYDRO POWER PROJECTS</a:t>
            </a:r>
          </a:p>
          <a:p>
            <a:pPr>
              <a:buNone/>
            </a:pPr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020762"/>
          </a:xfrm>
        </p:spPr>
        <p:txBody>
          <a:bodyPr>
            <a:noAutofit/>
          </a:bodyPr>
          <a:lstStyle/>
          <a:p>
            <a:r>
              <a:rPr lang="en-US" sz="3200" dirty="0" err="1" smtClean="0"/>
              <a:t>Budhigandaki</a:t>
            </a:r>
            <a:r>
              <a:rPr lang="en-US" sz="3200" dirty="0" smtClean="0"/>
              <a:t> HEP and Development Committee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4953000"/>
          </a:xfrm>
        </p:spPr>
        <p:txBody>
          <a:bodyPr>
            <a:normAutofit fontScale="85000" lnSpcReduction="20000"/>
          </a:bodyPr>
          <a:lstStyle/>
          <a:p>
            <a:r>
              <a:rPr lang="en-US" sz="3900" dirty="0" smtClean="0"/>
              <a:t>Project</a:t>
            </a:r>
          </a:p>
          <a:p>
            <a:pPr lvl="1"/>
            <a:r>
              <a:rPr lang="en-US" dirty="0" smtClean="0"/>
              <a:t>Storage Project</a:t>
            </a:r>
            <a:endParaRPr lang="en-US" sz="3500" dirty="0" smtClean="0"/>
          </a:p>
          <a:p>
            <a:pPr lvl="1"/>
            <a:r>
              <a:rPr lang="en-US" dirty="0" smtClean="0"/>
              <a:t>Close to the Load Centers</a:t>
            </a:r>
          </a:p>
          <a:p>
            <a:pPr lvl="1"/>
            <a:r>
              <a:rPr lang="en-US" dirty="0" smtClean="0"/>
              <a:t>Accessibility</a:t>
            </a:r>
          </a:p>
          <a:p>
            <a:pPr lvl="1"/>
            <a:r>
              <a:rPr lang="en-US" dirty="0" smtClean="0"/>
              <a:t>Transmission Line</a:t>
            </a:r>
          </a:p>
          <a:p>
            <a:pPr lvl="1">
              <a:buNone/>
            </a:pPr>
            <a:endParaRPr lang="en-US" dirty="0" smtClean="0"/>
          </a:p>
          <a:p>
            <a:pPr lvl="1">
              <a:buNone/>
            </a:pPr>
            <a:endParaRPr lang="en-US" dirty="0" smtClean="0"/>
          </a:p>
          <a:p>
            <a:pPr lvl="1">
              <a:buNone/>
            </a:pPr>
            <a:endParaRPr lang="en-US" dirty="0" smtClean="0"/>
          </a:p>
          <a:p>
            <a:r>
              <a:rPr lang="en-US" dirty="0" smtClean="0"/>
              <a:t>Development Committee</a:t>
            </a:r>
          </a:p>
          <a:p>
            <a:pPr lvl="1"/>
            <a:r>
              <a:rPr lang="en-US" dirty="0" smtClean="0"/>
              <a:t>Government Backing</a:t>
            </a:r>
          </a:p>
          <a:p>
            <a:pPr lvl="1"/>
            <a:r>
              <a:rPr lang="en-US" dirty="0" smtClean="0"/>
              <a:t>Fast Track Mode:  Alternative model of management</a:t>
            </a:r>
          </a:p>
          <a:p>
            <a:pPr lvl="1"/>
            <a:r>
              <a:rPr lang="en-US" dirty="0" smtClean="0"/>
              <a:t>Cost over</a:t>
            </a:r>
            <a:r>
              <a:rPr lang="ne-NP" dirty="0" smtClean="0"/>
              <a:t> </a:t>
            </a:r>
            <a:r>
              <a:rPr lang="en-US" dirty="0" smtClean="0"/>
              <a:t>run and time over</a:t>
            </a:r>
            <a:r>
              <a:rPr lang="ne-NP" dirty="0" smtClean="0"/>
              <a:t> </a:t>
            </a:r>
            <a:r>
              <a:rPr lang="en-US" dirty="0" smtClean="0"/>
              <a:t>run</a:t>
            </a:r>
          </a:p>
          <a:p>
            <a:pPr lvl="1"/>
            <a:r>
              <a:rPr lang="en-US" dirty="0" smtClean="0"/>
              <a:t>Basis for storage project development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657600" y="3048000"/>
            <a:ext cx="4800600" cy="1231106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lvl="1"/>
            <a:r>
              <a:rPr lang="en-US" sz="28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Budhdigandaki</a:t>
            </a:r>
            <a:r>
              <a:rPr lang="en-US" sz="28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Project: National Pride Project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274095" y="0"/>
            <a:ext cx="5869905" cy="68580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2000" b="1" i="0" u="none" strike="noStrike" kern="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23" name="Content Placeholder 2"/>
          <p:cNvSpPr txBox="1">
            <a:spLocks/>
          </p:cNvSpPr>
          <p:nvPr/>
        </p:nvSpPr>
        <p:spPr bwMode="auto">
          <a:xfrm>
            <a:off x="304800" y="1219200"/>
            <a:ext cx="3010794" cy="28956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265113" indent="-265113" algn="l" rtl="0" eaLnBrk="0" fontAlgn="base" hangingPunct="0">
              <a:lnSpc>
                <a:spcPts val="2600"/>
              </a:lnSpc>
              <a:spcBef>
                <a:spcPts val="1400"/>
              </a:spcBef>
              <a:spcAft>
                <a:spcPts val="200"/>
              </a:spcAft>
              <a:buClr>
                <a:srgbClr val="A6A199"/>
              </a:buClr>
              <a:buSzPct val="115000"/>
              <a:buFont typeface="Arial" charset="0"/>
              <a:buChar char="•"/>
              <a:defRPr lang="en-US" sz="2200" kern="1200">
                <a:solidFill>
                  <a:srgbClr val="1C2691"/>
                </a:solidFill>
                <a:latin typeface="+mn-lt"/>
                <a:ea typeface="+mn-ea"/>
                <a:cs typeface="+mn-cs"/>
              </a:defRPr>
            </a:lvl1pPr>
            <a:lvl2pPr marL="457200" indent="-190500" algn="l" rtl="0" eaLnBrk="0" fontAlgn="base" hangingPunct="0">
              <a:spcBef>
                <a:spcPts val="1100"/>
              </a:spcBef>
              <a:spcAft>
                <a:spcPts val="200"/>
              </a:spcAft>
              <a:buClr>
                <a:srgbClr val="5F5F5F"/>
              </a:buClr>
              <a:buFont typeface="Arial" charset="0"/>
              <a:buChar char="–"/>
              <a:defRPr lang="en-US" sz="1600" kern="1200">
                <a:solidFill>
                  <a:srgbClr val="5F5F5F"/>
                </a:solidFill>
                <a:latin typeface="+mn-lt"/>
                <a:ea typeface="+mn-ea"/>
                <a:cs typeface="+mn-cs"/>
              </a:defRPr>
            </a:lvl2pPr>
            <a:lvl3pPr marL="636588" indent="-179388" algn="l" rtl="0" eaLnBrk="0" fontAlgn="base" hangingPunct="0">
              <a:spcBef>
                <a:spcPts val="700"/>
              </a:spcBef>
              <a:spcAft>
                <a:spcPct val="0"/>
              </a:spcAft>
              <a:buFont typeface="Arial" charset="0"/>
              <a:buChar char="•"/>
              <a:defRPr lang="en-US" sz="1300" kern="1200">
                <a:solidFill>
                  <a:srgbClr val="1C2691"/>
                </a:solidFill>
                <a:latin typeface="+mn-lt"/>
                <a:ea typeface="+mn-ea"/>
                <a:cs typeface="+mn-cs"/>
              </a:defRPr>
            </a:lvl3pPr>
            <a:lvl4pPr marL="815975" indent="555625" algn="l" rtl="0" eaLnBrk="0" fontAlgn="base" hangingPunct="0">
              <a:spcBef>
                <a:spcPct val="0"/>
              </a:spcBef>
              <a:spcAft>
                <a:spcPct val="0"/>
              </a:spcAft>
              <a:defRPr lang="en-US" sz="1100" kern="1200">
                <a:solidFill>
                  <a:srgbClr val="5F5F5F"/>
                </a:solidFill>
                <a:latin typeface="+mn-lt"/>
                <a:ea typeface="+mn-ea"/>
                <a:cs typeface="+mn-cs"/>
              </a:defRPr>
            </a:lvl4pPr>
            <a:lvl5pPr marL="1000125" indent="-179388" algn="l" rtl="0" eaLnBrk="0" fontAlgn="base" hangingPunct="0">
              <a:spcBef>
                <a:spcPts val="600"/>
              </a:spcBef>
              <a:spcAft>
                <a:spcPct val="0"/>
              </a:spcAft>
              <a:buFont typeface="Tahoma" pitchFamily="34" charset="0"/>
              <a:buChar char="-"/>
              <a:defRPr lang="en-GB" sz="900" kern="1200">
                <a:solidFill>
                  <a:srgbClr val="5F5F5F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/>
            <a:r>
              <a:rPr lang="en-US" sz="2000" dirty="0" smtClean="0"/>
              <a:t>80 </a:t>
            </a:r>
            <a:r>
              <a:rPr lang="en-US" sz="2000" dirty="0"/>
              <a:t>km from </a:t>
            </a:r>
            <a:r>
              <a:rPr lang="en-US" sz="2000" dirty="0" smtClean="0"/>
              <a:t>Kathmandu</a:t>
            </a:r>
          </a:p>
          <a:p>
            <a:pPr eaLnBrk="1" hangingPunct="1"/>
            <a:r>
              <a:rPr lang="en-US" sz="2000" dirty="0" err="1" smtClean="0"/>
              <a:t>Gorkha</a:t>
            </a:r>
            <a:r>
              <a:rPr lang="en-US" sz="2000" dirty="0" smtClean="0"/>
              <a:t> </a:t>
            </a:r>
            <a:r>
              <a:rPr lang="en-US" sz="2000" dirty="0"/>
              <a:t>and </a:t>
            </a:r>
            <a:r>
              <a:rPr lang="en-US" sz="2000" dirty="0" err="1"/>
              <a:t>Dhading</a:t>
            </a:r>
            <a:r>
              <a:rPr lang="en-US" sz="2000" dirty="0"/>
              <a:t> </a:t>
            </a:r>
            <a:r>
              <a:rPr lang="en-US" sz="2000" dirty="0" smtClean="0"/>
              <a:t>Districts</a:t>
            </a:r>
          </a:p>
          <a:p>
            <a:pPr eaLnBrk="1" hangingPunct="1"/>
            <a:r>
              <a:rPr sz="2000" smtClean="0"/>
              <a:t>Budhi Gandaki River, ≈2km from confluence with Trishuli River at Benighat</a:t>
            </a:r>
          </a:p>
          <a:p>
            <a:pPr eaLnBrk="1" hangingPunct="1"/>
            <a:endParaRPr lang="en-US" sz="2000" dirty="0" smtClean="0"/>
          </a:p>
          <a:p>
            <a:pPr marL="0" indent="0" eaLnBrk="1" hangingPunct="1">
              <a:buNone/>
            </a:pPr>
            <a:endParaRPr lang="en-US" sz="2000" dirty="0">
              <a:solidFill>
                <a:srgbClr val="FF0000"/>
              </a:solidFill>
            </a:endParaRPr>
          </a:p>
          <a:p>
            <a:pPr eaLnBrk="1" hangingPunct="1"/>
            <a:endParaRPr lang="en-US" dirty="0" smtClean="0"/>
          </a:p>
          <a:p>
            <a:pPr eaLnBrk="1" hangingPunct="1"/>
            <a:endParaRPr lang="en-US" dirty="0" smtClean="0"/>
          </a:p>
          <a:p>
            <a:pPr marL="0" indent="0" eaLnBrk="1" hangingPunct="1">
              <a:buFont typeface="Arial" charset="0"/>
              <a:buNone/>
            </a:pPr>
            <a:endParaRPr lang="en-US" dirty="0" smtClean="0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304800" y="609600"/>
            <a:ext cx="2895600" cy="576000"/>
          </a:xfrm>
        </p:spPr>
        <p:txBody>
          <a:bodyPr/>
          <a:lstStyle/>
          <a:p>
            <a:pPr algn="l"/>
            <a:r>
              <a:rPr lang="en-GB" sz="2800" dirty="0" smtClean="0"/>
              <a:t>Project Overview</a:t>
            </a:r>
            <a:endParaRPr lang="en-GB" sz="2800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/>
        </p:blipFill>
        <p:spPr bwMode="auto">
          <a:xfrm>
            <a:off x="4343400" y="381000"/>
            <a:ext cx="3932035" cy="215916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304800" y="4191000"/>
            <a:ext cx="2971800" cy="206210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800" b="1" dirty="0" smtClean="0"/>
              <a:t>Catchment</a:t>
            </a:r>
            <a:r>
              <a:rPr lang="en-US" sz="2000" b="1" dirty="0" smtClean="0"/>
              <a:t> Area</a:t>
            </a:r>
          </a:p>
          <a:p>
            <a:pPr>
              <a:tabLst>
                <a:tab pos="1319213" algn="l"/>
              </a:tabLst>
            </a:pPr>
            <a:r>
              <a:rPr lang="en-US" sz="2000" dirty="0" err="1" smtClean="0"/>
              <a:t>Gorkha</a:t>
            </a:r>
            <a:r>
              <a:rPr lang="en-US" sz="2000" dirty="0" smtClean="0"/>
              <a:t>: 	2,705 km</a:t>
            </a:r>
            <a:r>
              <a:rPr lang="en-US" sz="2000" baseline="30000" dirty="0" smtClean="0"/>
              <a:t>2</a:t>
            </a:r>
          </a:p>
          <a:p>
            <a:pPr>
              <a:tabLst>
                <a:tab pos="1319213" algn="l"/>
              </a:tabLst>
            </a:pPr>
            <a:r>
              <a:rPr lang="en-US" sz="2000" dirty="0" err="1" smtClean="0"/>
              <a:t>Dhading</a:t>
            </a:r>
            <a:r>
              <a:rPr lang="en-US" sz="2000" dirty="0" smtClean="0"/>
              <a:t>: 	900 km</a:t>
            </a:r>
            <a:r>
              <a:rPr lang="en-US" sz="2000" baseline="30000" dirty="0" smtClean="0"/>
              <a:t>2</a:t>
            </a:r>
          </a:p>
          <a:p>
            <a:pPr>
              <a:tabLst>
                <a:tab pos="1319213" algn="l"/>
              </a:tabLst>
            </a:pPr>
            <a:r>
              <a:rPr lang="en-US" sz="2000" dirty="0" err="1" smtClean="0"/>
              <a:t>Nuwakot</a:t>
            </a:r>
            <a:r>
              <a:rPr lang="en-US" sz="2000" dirty="0" smtClean="0"/>
              <a:t>: 	35 km</a:t>
            </a:r>
            <a:r>
              <a:rPr lang="en-US" sz="2000" baseline="30000" dirty="0" smtClean="0"/>
              <a:t>2</a:t>
            </a:r>
          </a:p>
          <a:p>
            <a:pPr>
              <a:tabLst>
                <a:tab pos="1319213" algn="l"/>
              </a:tabLst>
            </a:pPr>
            <a:r>
              <a:rPr lang="en-US" sz="2000" dirty="0" smtClean="0"/>
              <a:t>China: 	1,365 km</a:t>
            </a:r>
            <a:r>
              <a:rPr lang="en-US" sz="2000" baseline="30000" dirty="0" smtClean="0"/>
              <a:t>2</a:t>
            </a:r>
          </a:p>
          <a:p>
            <a:pPr>
              <a:tabLst>
                <a:tab pos="1319213" algn="l"/>
              </a:tabLst>
            </a:pPr>
            <a:r>
              <a:rPr lang="en-US" sz="2000" dirty="0" smtClean="0"/>
              <a:t>Total: 	5,005 km</a:t>
            </a:r>
            <a:r>
              <a:rPr lang="en-US" sz="2000" baseline="30000" dirty="0" smtClean="0"/>
              <a:t>2</a:t>
            </a:r>
          </a:p>
        </p:txBody>
      </p:sp>
      <p:pic>
        <p:nvPicPr>
          <p:cNvPr id="10" name="Image 6"/>
          <p:cNvPicPr>
            <a:picLocks noGrp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800" y="2895600"/>
            <a:ext cx="2306668" cy="3352800"/>
          </a:xfrm>
          <a:prstGeom prst="rect">
            <a:avLst/>
          </a:prstGeom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2340" r="24378"/>
          <a:stretch/>
        </p:blipFill>
        <p:spPr bwMode="auto">
          <a:xfrm>
            <a:off x="6079058" y="3200400"/>
            <a:ext cx="2709153" cy="3048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113580520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14400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en-US" sz="3600" b="1" dirty="0" smtClean="0"/>
              <a:t>History of </a:t>
            </a:r>
            <a:r>
              <a:rPr lang="en-US" sz="3600" b="1" dirty="0" err="1" smtClean="0"/>
              <a:t>Budhigandaki</a:t>
            </a:r>
            <a:r>
              <a:rPr lang="en-US" sz="3600" b="1" dirty="0" smtClean="0"/>
              <a:t> Project</a:t>
            </a:r>
            <a:endParaRPr lang="en-US" sz="36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990600"/>
            <a:ext cx="8229600" cy="5638800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 lnSpcReduction="10000"/>
          </a:bodyPr>
          <a:lstStyle/>
          <a:p>
            <a:r>
              <a:rPr lang="en-US" sz="2800" b="1" dirty="0" smtClean="0"/>
              <a:t>First </a:t>
            </a:r>
            <a:r>
              <a:rPr lang="en-US" sz="2800" b="1" dirty="0"/>
              <a:t>identified in 1978 by Snowy Mountains Engineering Corporation (SMEC</a:t>
            </a:r>
            <a:r>
              <a:rPr lang="en-US" sz="2800" b="1" dirty="0" smtClean="0"/>
              <a:t>): </a:t>
            </a:r>
          </a:p>
          <a:p>
            <a:pPr lvl="1"/>
            <a:r>
              <a:rPr lang="en-US" dirty="0" smtClean="0"/>
              <a:t>Storage hydroelectricity project</a:t>
            </a:r>
          </a:p>
          <a:p>
            <a:pPr lvl="1"/>
            <a:r>
              <a:rPr lang="en-US" dirty="0" smtClean="0"/>
              <a:t>Installed capacity 200 to 300 MW</a:t>
            </a:r>
          </a:p>
          <a:p>
            <a:r>
              <a:rPr lang="en-US" sz="2800" b="1" dirty="0" smtClean="0"/>
              <a:t>1983 </a:t>
            </a:r>
            <a:r>
              <a:rPr lang="en-US" sz="2800" b="1" dirty="0"/>
              <a:t>to </a:t>
            </a:r>
            <a:r>
              <a:rPr lang="en-US" sz="2800" b="1" dirty="0" smtClean="0"/>
              <a:t>1984 - </a:t>
            </a:r>
            <a:r>
              <a:rPr lang="en-US" sz="2800" b="1" dirty="0"/>
              <a:t>Prefeasibility Study </a:t>
            </a:r>
            <a:r>
              <a:rPr lang="en-US" sz="2800" b="1" dirty="0" smtClean="0"/>
              <a:t>by </a:t>
            </a:r>
            <a:r>
              <a:rPr lang="en-US" sz="2800" b="1" dirty="0" err="1" smtClean="0"/>
              <a:t>GoN</a:t>
            </a:r>
            <a:r>
              <a:rPr lang="en-US" sz="2800" b="1" dirty="0" smtClean="0"/>
              <a:t>: </a:t>
            </a:r>
          </a:p>
          <a:p>
            <a:pPr lvl="1"/>
            <a:r>
              <a:rPr lang="en-US" dirty="0" smtClean="0"/>
              <a:t>Storage project</a:t>
            </a:r>
          </a:p>
          <a:p>
            <a:pPr lvl="1"/>
            <a:r>
              <a:rPr lang="en-US" dirty="0" smtClean="0"/>
              <a:t>Installed capacity 600 MW</a:t>
            </a:r>
          </a:p>
          <a:p>
            <a:r>
              <a:rPr lang="en-US" sz="2800" b="1" dirty="0" smtClean="0"/>
              <a:t>2010-2011, Nepal Electricity Authority (NEA)</a:t>
            </a:r>
          </a:p>
          <a:p>
            <a:pPr lvl="1"/>
            <a:r>
              <a:rPr lang="en-US" dirty="0" smtClean="0"/>
              <a:t>Long tunnel- 10 km (added to Pre-feasibility study)</a:t>
            </a:r>
          </a:p>
          <a:p>
            <a:r>
              <a:rPr lang="en-US" sz="2800" b="1" dirty="0" smtClean="0"/>
              <a:t>2013 – till date –Feasibility Study by </a:t>
            </a:r>
            <a:r>
              <a:rPr lang="en-US" sz="2800" b="1" dirty="0" err="1" smtClean="0"/>
              <a:t>Tractebel</a:t>
            </a:r>
            <a:r>
              <a:rPr lang="en-US" sz="2800" b="1" dirty="0" smtClean="0"/>
              <a:t> Engineering SA</a:t>
            </a:r>
          </a:p>
          <a:p>
            <a:pPr marL="742950" lvl="2" indent="-342900"/>
            <a:r>
              <a:rPr lang="en-US" sz="2800" dirty="0" smtClean="0"/>
              <a:t>Installed capacity 1200 MW</a:t>
            </a:r>
          </a:p>
          <a:p>
            <a:endParaRPr lang="en-US" b="1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381000"/>
            <a:ext cx="8229600" cy="944562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en-US" sz="3200" dirty="0" smtClean="0"/>
              <a:t>Pre-Feasibility Study (1983/84)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447800"/>
            <a:ext cx="8001000" cy="3810000"/>
          </a:xfrm>
          <a:ln w="57150">
            <a:solidFill>
              <a:srgbClr val="92D050"/>
            </a:solidFill>
          </a:ln>
        </p:spPr>
        <p:txBody>
          <a:bodyPr>
            <a:normAutofit/>
          </a:bodyPr>
          <a:lstStyle/>
          <a:p>
            <a:pPr marL="0" indent="0">
              <a:tabLst>
                <a:tab pos="120650" algn="l"/>
              </a:tabLst>
            </a:pPr>
            <a:r>
              <a:rPr lang="en-US" sz="2800" dirty="0" smtClean="0"/>
              <a:t>Type of Dam: 	Zoned rock filled with inclined core</a:t>
            </a:r>
          </a:p>
          <a:p>
            <a:r>
              <a:rPr lang="en-US" sz="2800" dirty="0" smtClean="0"/>
              <a:t>Height: 				225 m</a:t>
            </a:r>
          </a:p>
          <a:p>
            <a:r>
              <a:rPr lang="en-US" sz="2800" dirty="0" smtClean="0"/>
              <a:t>Full Supply Level:		520 </a:t>
            </a:r>
            <a:r>
              <a:rPr lang="en-US" sz="2800" dirty="0" err="1" smtClean="0"/>
              <a:t>masl</a:t>
            </a:r>
            <a:endParaRPr lang="en-US" sz="2800" dirty="0" smtClean="0"/>
          </a:p>
          <a:p>
            <a:r>
              <a:rPr lang="en-US" sz="2800" dirty="0" smtClean="0"/>
              <a:t>Gross Capacity (FSL):		3.32 Billion m</a:t>
            </a:r>
            <a:r>
              <a:rPr lang="en-US" sz="2800" baseline="30000" dirty="0" smtClean="0"/>
              <a:t>3</a:t>
            </a:r>
          </a:p>
          <a:p>
            <a:r>
              <a:rPr lang="en-US" sz="2800" dirty="0" smtClean="0"/>
              <a:t>Effective Storage Capacity: 	2.76 billion m</a:t>
            </a:r>
            <a:r>
              <a:rPr lang="en-US" sz="2800" baseline="30000" dirty="0" smtClean="0"/>
              <a:t>3</a:t>
            </a:r>
          </a:p>
          <a:p>
            <a:r>
              <a:rPr lang="en-US" sz="2800" dirty="0" smtClean="0"/>
              <a:t>Surface Area: 			54 km</a:t>
            </a:r>
            <a:r>
              <a:rPr lang="en-US" sz="2800" baseline="30000" dirty="0" smtClean="0"/>
              <a:t>2</a:t>
            </a:r>
          </a:p>
          <a:p>
            <a:endParaRPr lang="en-US" sz="2800" b="1" dirty="0" smtClean="0"/>
          </a:p>
          <a:p>
            <a:endParaRPr lang="en-US" sz="2800" dirty="0" smtClean="0"/>
          </a:p>
          <a:p>
            <a:endParaRPr lang="en-US" sz="2800" dirty="0" smtClean="0"/>
          </a:p>
        </p:txBody>
      </p:sp>
      <p:sp>
        <p:nvSpPr>
          <p:cNvPr id="11" name="TextBox 10"/>
          <p:cNvSpPr txBox="1"/>
          <p:nvPr/>
        </p:nvSpPr>
        <p:spPr>
          <a:xfrm>
            <a:off x="2133600" y="4953000"/>
            <a:ext cx="5410200" cy="144655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b="1" u="sng" dirty="0" smtClean="0">
                <a:ln>
                  <a:solidFill>
                    <a:srgbClr val="00B0F0"/>
                  </a:solidFill>
                </a:ln>
              </a:rPr>
              <a:t>Power and Energy</a:t>
            </a:r>
          </a:p>
          <a:p>
            <a:pPr>
              <a:tabLst>
                <a:tab pos="569913" algn="l"/>
              </a:tabLst>
            </a:pPr>
            <a:r>
              <a:rPr lang="en-US" sz="2800" dirty="0" smtClean="0">
                <a:ln>
                  <a:solidFill>
                    <a:srgbClr val="00B0F0"/>
                  </a:solidFill>
                </a:ln>
              </a:rPr>
              <a:t>	Installed Capacity: 	600 MW</a:t>
            </a:r>
          </a:p>
          <a:p>
            <a:pPr>
              <a:tabLst>
                <a:tab pos="509588" algn="l"/>
              </a:tabLst>
            </a:pPr>
            <a:r>
              <a:rPr lang="en-US" sz="2800" dirty="0" smtClean="0">
                <a:ln>
                  <a:solidFill>
                    <a:srgbClr val="00B0F0"/>
                  </a:solidFill>
                </a:ln>
              </a:rPr>
              <a:t>	Annual Energy: 	2495 </a:t>
            </a:r>
            <a:r>
              <a:rPr lang="en-US" sz="2800" dirty="0" err="1" smtClean="0">
                <a:ln>
                  <a:solidFill>
                    <a:srgbClr val="00B0F0"/>
                  </a:solidFill>
                </a:ln>
              </a:rPr>
              <a:t>GWh</a:t>
            </a:r>
            <a:endParaRPr lang="en-US" sz="2800" dirty="0">
              <a:ln>
                <a:solidFill>
                  <a:srgbClr val="00B0F0"/>
                </a:solidFill>
              </a:ln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Current Status of </a:t>
            </a:r>
            <a:r>
              <a:rPr lang="en-US" dirty="0" err="1" smtClean="0"/>
              <a:t>Budhigandaki</a:t>
            </a:r>
            <a:r>
              <a:rPr lang="en-US" dirty="0" smtClean="0"/>
              <a:t> HEP</a:t>
            </a:r>
            <a:br>
              <a:rPr lang="en-US" dirty="0" smtClean="0"/>
            </a:br>
            <a:r>
              <a:rPr lang="en-US" dirty="0" smtClean="0"/>
              <a:t>Key Dates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grpSp>
        <p:nvGrpSpPr>
          <p:cNvPr id="4" name="Groupe 9"/>
          <p:cNvGrpSpPr/>
          <p:nvPr/>
        </p:nvGrpSpPr>
        <p:grpSpPr>
          <a:xfrm>
            <a:off x="19495" y="1600200"/>
            <a:ext cx="8895905" cy="4880505"/>
            <a:chOff x="519495" y="1583794"/>
            <a:chExt cx="9124505" cy="4880505"/>
          </a:xfrm>
        </p:grpSpPr>
        <p:pic>
          <p:nvPicPr>
            <p:cNvPr id="5" name="Picture 45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9495" y="1583794"/>
              <a:ext cx="9124505" cy="488050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" name="Rectangle 5"/>
            <p:cNvSpPr/>
            <p:nvPr/>
          </p:nvSpPr>
          <p:spPr>
            <a:xfrm>
              <a:off x="6830307" y="3412594"/>
              <a:ext cx="213412" cy="1115144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fr-FR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+mn-cs"/>
              </a:endParaRPr>
            </a:p>
          </p:txBody>
        </p:sp>
      </p:grpSp>
      <p:cxnSp>
        <p:nvCxnSpPr>
          <p:cNvPr id="10" name="Straight Arrow Connector 9"/>
          <p:cNvCxnSpPr/>
          <p:nvPr/>
        </p:nvCxnSpPr>
        <p:spPr>
          <a:xfrm rot="5400000">
            <a:off x="6704806" y="4267200"/>
            <a:ext cx="457200" cy="1588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 rot="16200000">
            <a:off x="6446040" y="3337411"/>
            <a:ext cx="8810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00B0F0"/>
                </a:solidFill>
              </a:rPr>
              <a:t>TODAY</a:t>
            </a:r>
            <a:endParaRPr lang="en-US" sz="2000" dirty="0">
              <a:solidFill>
                <a:srgbClr val="00B0F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447800" y="6172200"/>
            <a:ext cx="15379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13 months</a:t>
            </a:r>
            <a:endParaRPr lang="en-US" sz="24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4343400" y="6172200"/>
            <a:ext cx="13824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8 months</a:t>
            </a:r>
            <a:endParaRPr lang="en-US" sz="24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6553200" y="6172200"/>
            <a:ext cx="13824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9 months</a:t>
            </a:r>
            <a:endParaRPr lang="en-US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Phase 1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Option Selection: </a:t>
            </a:r>
          </a:p>
          <a:p>
            <a:pPr lvl="1"/>
            <a:r>
              <a:rPr lang="en-US" dirty="0" smtClean="0"/>
              <a:t>No Tunnel, Short Tunnel and Long Tunnel</a:t>
            </a:r>
          </a:p>
          <a:p>
            <a:r>
              <a:rPr lang="en-US" dirty="0" smtClean="0"/>
              <a:t>Full Reservoir Level</a:t>
            </a:r>
          </a:p>
          <a:p>
            <a:r>
              <a:rPr lang="en-US" dirty="0" smtClean="0"/>
              <a:t>Design Discharge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Considered Options</a:t>
            </a:r>
            <a:endParaRPr lang="en-US" dirty="0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915714" y="1600200"/>
            <a:ext cx="7312572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" y="2130425"/>
            <a:ext cx="8229600" cy="1470025"/>
          </a:xfrm>
        </p:spPr>
        <p:txBody>
          <a:bodyPr/>
          <a:lstStyle/>
          <a:p>
            <a:r>
              <a:rPr lang="en-US" dirty="0" err="1" smtClean="0"/>
              <a:t>Budhigandaki</a:t>
            </a:r>
            <a:r>
              <a:rPr lang="en-US" dirty="0" smtClean="0"/>
              <a:t> Hydroelectric Project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 err="1" smtClean="0"/>
              <a:t>Laxmi</a:t>
            </a:r>
            <a:r>
              <a:rPr lang="en-US" dirty="0" smtClean="0"/>
              <a:t> </a:t>
            </a:r>
            <a:r>
              <a:rPr lang="en-US" dirty="0" err="1" smtClean="0"/>
              <a:t>Devkota</a:t>
            </a:r>
            <a:r>
              <a:rPr lang="en-US" dirty="0" smtClean="0"/>
              <a:t>, D. Eng.</a:t>
            </a:r>
          </a:p>
          <a:p>
            <a:r>
              <a:rPr lang="en-US" dirty="0" smtClean="0"/>
              <a:t>Chairman </a:t>
            </a:r>
          </a:p>
          <a:p>
            <a:r>
              <a:rPr lang="en-US" sz="2300" dirty="0" err="1" smtClean="0"/>
              <a:t>Budhigandaki</a:t>
            </a:r>
            <a:r>
              <a:rPr lang="en-US" sz="2300" dirty="0" smtClean="0"/>
              <a:t> Hydroelectric Project</a:t>
            </a:r>
          </a:p>
          <a:p>
            <a:r>
              <a:rPr lang="en-US" sz="2300" dirty="0" smtClean="0"/>
              <a:t> Development Committee</a:t>
            </a:r>
          </a:p>
          <a:p>
            <a:r>
              <a:rPr lang="en-US" sz="2300" dirty="0" smtClean="0"/>
              <a:t>E-mail: lpdevkota@yahoo.com</a:t>
            </a:r>
            <a:endParaRPr lang="en-US" sz="23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Comparison of Different Options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Topographical constraints</a:t>
            </a:r>
          </a:p>
          <a:p>
            <a:r>
              <a:rPr lang="en-US" dirty="0" smtClean="0"/>
              <a:t> Geological constraints</a:t>
            </a:r>
          </a:p>
          <a:p>
            <a:r>
              <a:rPr lang="en-US" dirty="0" smtClean="0"/>
              <a:t> Hydraulic constraints</a:t>
            </a:r>
          </a:p>
          <a:p>
            <a:r>
              <a:rPr lang="en-US" dirty="0" smtClean="0"/>
              <a:t> Construction constraints</a:t>
            </a:r>
          </a:p>
          <a:p>
            <a:r>
              <a:rPr lang="en-US" dirty="0" smtClean="0"/>
              <a:t> Benefits and Costs</a:t>
            </a:r>
          </a:p>
          <a:p>
            <a:r>
              <a:rPr lang="en-US" dirty="0" smtClean="0"/>
              <a:t> Compensation Reservoir D/S of </a:t>
            </a:r>
            <a:r>
              <a:rPr lang="en-US" dirty="0" err="1" smtClean="0"/>
              <a:t>Budhi</a:t>
            </a:r>
            <a:r>
              <a:rPr lang="en-US" dirty="0" smtClean="0"/>
              <a:t> </a:t>
            </a:r>
            <a:r>
              <a:rPr lang="en-US" dirty="0" err="1" smtClean="0"/>
              <a:t>Gandaki</a:t>
            </a:r>
            <a:endParaRPr lang="en-US" dirty="0" smtClean="0"/>
          </a:p>
          <a:p>
            <a:r>
              <a:rPr lang="en-US" dirty="0" smtClean="0"/>
              <a:t> Environment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b="1" dirty="0" smtClean="0"/>
              <a:t>Selected Option </a:t>
            </a: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3200" dirty="0" smtClean="0"/>
              <a:t>No Tunnel Option: Power House at Dam Toe</a:t>
            </a:r>
            <a:endParaRPr lang="en-US" sz="3200" dirty="0"/>
          </a:p>
        </p:txBody>
      </p:sp>
      <p:pic>
        <p:nvPicPr>
          <p:cNvPr id="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859473" y="1600200"/>
            <a:ext cx="3425053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b="1" dirty="0" smtClean="0"/>
              <a:t>Installed Capacity and Q/H</a:t>
            </a:r>
            <a:endParaRPr lang="en-US" sz="3200" b="1" dirty="0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14400" y="3429000"/>
            <a:ext cx="7010400" cy="25520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TextBox 8"/>
          <p:cNvSpPr txBox="1"/>
          <p:nvPr/>
        </p:nvSpPr>
        <p:spPr>
          <a:xfrm>
            <a:off x="3733800" y="5943600"/>
            <a:ext cx="46679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/>
              <a:t>Q</a:t>
            </a:r>
            <a:endParaRPr lang="en-US" sz="32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457200" y="3657600"/>
            <a:ext cx="40267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/>
              <a:t>P</a:t>
            </a:r>
            <a:endParaRPr lang="en-US" sz="3200" b="1" dirty="0"/>
          </a:p>
        </p:txBody>
      </p:sp>
      <p:pic>
        <p:nvPicPr>
          <p:cNvPr id="13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435430" y="1600200"/>
            <a:ext cx="809897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Energy Cost</a:t>
            </a:r>
            <a:endParaRPr lang="en-US" dirty="0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66800" y="1600200"/>
            <a:ext cx="6629400" cy="1466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990600" y="3429000"/>
            <a:ext cx="7220184" cy="2697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TextBox 7"/>
          <p:cNvSpPr txBox="1"/>
          <p:nvPr/>
        </p:nvSpPr>
        <p:spPr>
          <a:xfrm>
            <a:off x="8229600" y="5562600"/>
            <a:ext cx="46679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/>
              <a:t>Q</a:t>
            </a:r>
            <a:endParaRPr lang="en-US" sz="32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381000" y="3810000"/>
            <a:ext cx="38504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/>
              <a:t>E</a:t>
            </a:r>
            <a:endParaRPr lang="en-US" sz="32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Features of Best Option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3000" y="1600200"/>
            <a:ext cx="7848600" cy="4525963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Best Waterways Option : </a:t>
            </a:r>
            <a:r>
              <a:rPr lang="en-US" b="1" dirty="0" smtClean="0"/>
              <a:t>No Underground Tunnel</a:t>
            </a:r>
          </a:p>
          <a:p>
            <a:r>
              <a:rPr lang="en-US" dirty="0" smtClean="0"/>
              <a:t>Full Supply Level= </a:t>
            </a:r>
            <a:r>
              <a:rPr lang="en-US" b="1" dirty="0" smtClean="0"/>
              <a:t>540 </a:t>
            </a:r>
            <a:r>
              <a:rPr lang="en-US" b="1" dirty="0" err="1" smtClean="0"/>
              <a:t>masl</a:t>
            </a:r>
            <a:endParaRPr lang="en-US" b="1" dirty="0" smtClean="0"/>
          </a:p>
          <a:p>
            <a:r>
              <a:rPr lang="en-US" dirty="0" smtClean="0"/>
              <a:t>Rated discharge = </a:t>
            </a:r>
            <a:r>
              <a:rPr lang="en-US" b="1" dirty="0" smtClean="0"/>
              <a:t>350 m</a:t>
            </a:r>
            <a:r>
              <a:rPr lang="en-US" b="1" baseline="30000" dirty="0" smtClean="0"/>
              <a:t>3</a:t>
            </a:r>
            <a:r>
              <a:rPr lang="en-US" b="1" dirty="0" smtClean="0"/>
              <a:t>/s </a:t>
            </a:r>
          </a:p>
          <a:p>
            <a:r>
              <a:rPr lang="en-US" dirty="0" smtClean="0"/>
              <a:t>Installed Capacity = </a:t>
            </a:r>
            <a:r>
              <a:rPr lang="en-US" b="1" dirty="0" smtClean="0"/>
              <a:t>630 MW</a:t>
            </a:r>
          </a:p>
          <a:p>
            <a:endParaRPr lang="en-US" dirty="0" smtClean="0"/>
          </a:p>
          <a:p>
            <a:pPr algn="ctr">
              <a:buNone/>
            </a:pPr>
            <a:r>
              <a:rPr lang="en-US" u="sng" dirty="0" smtClean="0"/>
              <a:t>With the provision for a future upgrade</a:t>
            </a:r>
          </a:p>
          <a:p>
            <a:r>
              <a:rPr lang="en-US" dirty="0" smtClean="0"/>
              <a:t> Rated discharge = 530 m</a:t>
            </a:r>
            <a:r>
              <a:rPr lang="en-US" baseline="30000" dirty="0" smtClean="0"/>
              <a:t>3</a:t>
            </a:r>
            <a:r>
              <a:rPr lang="en-US" dirty="0" smtClean="0"/>
              <a:t>/s</a:t>
            </a:r>
          </a:p>
          <a:p>
            <a:r>
              <a:rPr lang="en-US" dirty="0" smtClean="0"/>
              <a:t>Installed Capacity =  945 MW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Phase 2: Feasibility Report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buNone/>
            </a:pPr>
            <a:r>
              <a:rPr lang="en-US" b="1" u="sng" dirty="0" smtClean="0"/>
              <a:t>Conditions</a:t>
            </a:r>
          </a:p>
          <a:p>
            <a:r>
              <a:rPr lang="en-US" dirty="0" smtClean="0"/>
              <a:t>Maximization of Dry Season Energy</a:t>
            </a:r>
          </a:p>
          <a:p>
            <a:r>
              <a:rPr lang="en-US" dirty="0" smtClean="0"/>
              <a:t>Maximization of Total Energy</a:t>
            </a:r>
          </a:p>
          <a:p>
            <a:r>
              <a:rPr lang="en-US" dirty="0" smtClean="0"/>
              <a:t>Capable to deal with Peak Hour Demand (Minimum 6 hours)</a:t>
            </a:r>
          </a:p>
          <a:p>
            <a:r>
              <a:rPr lang="en-US" dirty="0" smtClean="0"/>
              <a:t>No/Minimum Spillage of Water</a:t>
            </a:r>
          </a:p>
          <a:p>
            <a:r>
              <a:rPr lang="en-US" dirty="0" smtClean="0"/>
              <a:t>Flexibility in operation</a:t>
            </a:r>
          </a:p>
          <a:p>
            <a:r>
              <a:rPr lang="en-US" dirty="0" smtClean="0"/>
              <a:t>Low Cost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62"/>
          </a:xfrm>
        </p:spPr>
        <p:txBody>
          <a:bodyPr>
            <a:normAutofit/>
          </a:bodyPr>
          <a:lstStyle/>
          <a:p>
            <a:r>
              <a:rPr lang="en-US" sz="3600" dirty="0" smtClean="0"/>
              <a:t>Salient Features of the Project</a:t>
            </a:r>
            <a:endParaRPr lang="en-US" sz="3600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066800" y="1066800"/>
            <a:ext cx="7244921" cy="54291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5" name="Rectangle 14"/>
          <p:cNvSpPr/>
          <p:nvPr/>
        </p:nvSpPr>
        <p:spPr>
          <a:xfrm>
            <a:off x="1143000" y="1066800"/>
            <a:ext cx="152400" cy="304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1143000" y="3810000"/>
            <a:ext cx="152400" cy="304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Salient Features of the Project (Contd.)</a:t>
            </a:r>
            <a:endParaRPr lang="en-US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533400" y="1295400"/>
            <a:ext cx="7543800" cy="1362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3">
            <a:lum bright="-1000"/>
          </a:blip>
          <a:srcRect/>
          <a:stretch>
            <a:fillRect/>
          </a:stretch>
        </p:blipFill>
        <p:spPr bwMode="auto">
          <a:xfrm>
            <a:off x="533400" y="4191000"/>
            <a:ext cx="7696200" cy="215953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33400" y="2776389"/>
            <a:ext cx="7620000" cy="14336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Rectangle 5"/>
          <p:cNvSpPr/>
          <p:nvPr/>
        </p:nvSpPr>
        <p:spPr>
          <a:xfrm>
            <a:off x="533400" y="1295400"/>
            <a:ext cx="152400" cy="304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609600" y="2819400"/>
            <a:ext cx="152400" cy="304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44562"/>
          </a:xfrm>
        </p:spPr>
        <p:txBody>
          <a:bodyPr>
            <a:normAutofit/>
          </a:bodyPr>
          <a:lstStyle/>
          <a:p>
            <a:r>
              <a:rPr lang="en-US" sz="3600" dirty="0" smtClean="0"/>
              <a:t>Salient Features of the Project (Contd.)</a:t>
            </a:r>
            <a:endParaRPr lang="en-US" sz="3600" dirty="0"/>
          </a:p>
        </p:txBody>
      </p:sp>
      <p:pic>
        <p:nvPicPr>
          <p:cNvPr id="4099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577794" y="1295400"/>
            <a:ext cx="7418444" cy="4953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Rectangle 6"/>
          <p:cNvSpPr/>
          <p:nvPr/>
        </p:nvSpPr>
        <p:spPr>
          <a:xfrm>
            <a:off x="685800" y="1295400"/>
            <a:ext cx="152400" cy="304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609600" y="4343400"/>
            <a:ext cx="152400" cy="304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rme libre 6"/>
          <p:cNvSpPr/>
          <p:nvPr/>
        </p:nvSpPr>
        <p:spPr>
          <a:xfrm>
            <a:off x="1322317" y="2552968"/>
            <a:ext cx="2329219" cy="3261814"/>
          </a:xfrm>
          <a:custGeom>
            <a:avLst/>
            <a:gdLst>
              <a:gd name="connsiteX0" fmla="*/ 0 w 2606722"/>
              <a:gd name="connsiteY0" fmla="*/ 3220872 h 3234519"/>
              <a:gd name="connsiteX1" fmla="*/ 2593075 w 2606722"/>
              <a:gd name="connsiteY1" fmla="*/ 3234519 h 3234519"/>
              <a:gd name="connsiteX2" fmla="*/ 2606722 w 2606722"/>
              <a:gd name="connsiteY2" fmla="*/ 0 h 3234519"/>
              <a:gd name="connsiteX3" fmla="*/ 2279176 w 2606722"/>
              <a:gd name="connsiteY3" fmla="*/ 95534 h 3234519"/>
              <a:gd name="connsiteX4" fmla="*/ 1787857 w 2606722"/>
              <a:gd name="connsiteY4" fmla="*/ 286603 h 3234519"/>
              <a:gd name="connsiteX5" fmla="*/ 1214651 w 2606722"/>
              <a:gd name="connsiteY5" fmla="*/ 668740 h 3234519"/>
              <a:gd name="connsiteX6" fmla="*/ 859809 w 2606722"/>
              <a:gd name="connsiteY6" fmla="*/ 955343 h 3234519"/>
              <a:gd name="connsiteX7" fmla="*/ 614149 w 2606722"/>
              <a:gd name="connsiteY7" fmla="*/ 1201003 h 3234519"/>
              <a:gd name="connsiteX8" fmla="*/ 395785 w 2606722"/>
              <a:gd name="connsiteY8" fmla="*/ 1487606 h 3234519"/>
              <a:gd name="connsiteX9" fmla="*/ 204716 w 2606722"/>
              <a:gd name="connsiteY9" fmla="*/ 1828800 h 3234519"/>
              <a:gd name="connsiteX10" fmla="*/ 81887 w 2606722"/>
              <a:gd name="connsiteY10" fmla="*/ 2197289 h 3234519"/>
              <a:gd name="connsiteX11" fmla="*/ 13648 w 2606722"/>
              <a:gd name="connsiteY11" fmla="*/ 2729552 h 3234519"/>
              <a:gd name="connsiteX12" fmla="*/ 0 w 2606722"/>
              <a:gd name="connsiteY12" fmla="*/ 3220872 h 3234519"/>
              <a:gd name="connsiteX0" fmla="*/ 0 w 2606722"/>
              <a:gd name="connsiteY0" fmla="*/ 3220872 h 3234519"/>
              <a:gd name="connsiteX1" fmla="*/ 2593075 w 2606722"/>
              <a:gd name="connsiteY1" fmla="*/ 3234519 h 3234519"/>
              <a:gd name="connsiteX2" fmla="*/ 2606722 w 2606722"/>
              <a:gd name="connsiteY2" fmla="*/ 0 h 3234519"/>
              <a:gd name="connsiteX3" fmla="*/ 2279176 w 2606722"/>
              <a:gd name="connsiteY3" fmla="*/ 95534 h 3234519"/>
              <a:gd name="connsiteX4" fmla="*/ 1733266 w 2606722"/>
              <a:gd name="connsiteY4" fmla="*/ 368490 h 3234519"/>
              <a:gd name="connsiteX5" fmla="*/ 1214651 w 2606722"/>
              <a:gd name="connsiteY5" fmla="*/ 668740 h 3234519"/>
              <a:gd name="connsiteX6" fmla="*/ 859809 w 2606722"/>
              <a:gd name="connsiteY6" fmla="*/ 955343 h 3234519"/>
              <a:gd name="connsiteX7" fmla="*/ 614149 w 2606722"/>
              <a:gd name="connsiteY7" fmla="*/ 1201003 h 3234519"/>
              <a:gd name="connsiteX8" fmla="*/ 395785 w 2606722"/>
              <a:gd name="connsiteY8" fmla="*/ 1487606 h 3234519"/>
              <a:gd name="connsiteX9" fmla="*/ 204716 w 2606722"/>
              <a:gd name="connsiteY9" fmla="*/ 1828800 h 3234519"/>
              <a:gd name="connsiteX10" fmla="*/ 81887 w 2606722"/>
              <a:gd name="connsiteY10" fmla="*/ 2197289 h 3234519"/>
              <a:gd name="connsiteX11" fmla="*/ 13648 w 2606722"/>
              <a:gd name="connsiteY11" fmla="*/ 2729552 h 3234519"/>
              <a:gd name="connsiteX12" fmla="*/ 0 w 2606722"/>
              <a:gd name="connsiteY12" fmla="*/ 3220872 h 3234519"/>
              <a:gd name="connsiteX0" fmla="*/ 0 w 2606722"/>
              <a:gd name="connsiteY0" fmla="*/ 3220872 h 3234519"/>
              <a:gd name="connsiteX1" fmla="*/ 2593075 w 2606722"/>
              <a:gd name="connsiteY1" fmla="*/ 3234519 h 3234519"/>
              <a:gd name="connsiteX2" fmla="*/ 2606722 w 2606722"/>
              <a:gd name="connsiteY2" fmla="*/ 0 h 3234519"/>
              <a:gd name="connsiteX3" fmla="*/ 2279176 w 2606722"/>
              <a:gd name="connsiteY3" fmla="*/ 95534 h 3234519"/>
              <a:gd name="connsiteX4" fmla="*/ 1733266 w 2606722"/>
              <a:gd name="connsiteY4" fmla="*/ 368490 h 3234519"/>
              <a:gd name="connsiteX5" fmla="*/ 1241947 w 2606722"/>
              <a:gd name="connsiteY5" fmla="*/ 682387 h 3234519"/>
              <a:gd name="connsiteX6" fmla="*/ 859809 w 2606722"/>
              <a:gd name="connsiteY6" fmla="*/ 955343 h 3234519"/>
              <a:gd name="connsiteX7" fmla="*/ 614149 w 2606722"/>
              <a:gd name="connsiteY7" fmla="*/ 1201003 h 3234519"/>
              <a:gd name="connsiteX8" fmla="*/ 395785 w 2606722"/>
              <a:gd name="connsiteY8" fmla="*/ 1487606 h 3234519"/>
              <a:gd name="connsiteX9" fmla="*/ 204716 w 2606722"/>
              <a:gd name="connsiteY9" fmla="*/ 1828800 h 3234519"/>
              <a:gd name="connsiteX10" fmla="*/ 81887 w 2606722"/>
              <a:gd name="connsiteY10" fmla="*/ 2197289 h 3234519"/>
              <a:gd name="connsiteX11" fmla="*/ 13648 w 2606722"/>
              <a:gd name="connsiteY11" fmla="*/ 2729552 h 3234519"/>
              <a:gd name="connsiteX12" fmla="*/ 0 w 2606722"/>
              <a:gd name="connsiteY12" fmla="*/ 3220872 h 3234519"/>
              <a:gd name="connsiteX0" fmla="*/ 0 w 2606722"/>
              <a:gd name="connsiteY0" fmla="*/ 3234520 h 3234520"/>
              <a:gd name="connsiteX1" fmla="*/ 2593075 w 2606722"/>
              <a:gd name="connsiteY1" fmla="*/ 3234519 h 3234520"/>
              <a:gd name="connsiteX2" fmla="*/ 2606722 w 2606722"/>
              <a:gd name="connsiteY2" fmla="*/ 0 h 3234520"/>
              <a:gd name="connsiteX3" fmla="*/ 2279176 w 2606722"/>
              <a:gd name="connsiteY3" fmla="*/ 95534 h 3234520"/>
              <a:gd name="connsiteX4" fmla="*/ 1733266 w 2606722"/>
              <a:gd name="connsiteY4" fmla="*/ 368490 h 3234520"/>
              <a:gd name="connsiteX5" fmla="*/ 1241947 w 2606722"/>
              <a:gd name="connsiteY5" fmla="*/ 682387 h 3234520"/>
              <a:gd name="connsiteX6" fmla="*/ 859809 w 2606722"/>
              <a:gd name="connsiteY6" fmla="*/ 955343 h 3234520"/>
              <a:gd name="connsiteX7" fmla="*/ 614149 w 2606722"/>
              <a:gd name="connsiteY7" fmla="*/ 1201003 h 3234520"/>
              <a:gd name="connsiteX8" fmla="*/ 395785 w 2606722"/>
              <a:gd name="connsiteY8" fmla="*/ 1487606 h 3234520"/>
              <a:gd name="connsiteX9" fmla="*/ 204716 w 2606722"/>
              <a:gd name="connsiteY9" fmla="*/ 1828800 h 3234520"/>
              <a:gd name="connsiteX10" fmla="*/ 81887 w 2606722"/>
              <a:gd name="connsiteY10" fmla="*/ 2197289 h 3234520"/>
              <a:gd name="connsiteX11" fmla="*/ 13648 w 2606722"/>
              <a:gd name="connsiteY11" fmla="*/ 2729552 h 3234520"/>
              <a:gd name="connsiteX12" fmla="*/ 0 w 2606722"/>
              <a:gd name="connsiteY12" fmla="*/ 3234520 h 3234520"/>
              <a:gd name="connsiteX0" fmla="*/ 0 w 2606722"/>
              <a:gd name="connsiteY0" fmla="*/ 3234520 h 3275462"/>
              <a:gd name="connsiteX1" fmla="*/ 2593075 w 2606722"/>
              <a:gd name="connsiteY1" fmla="*/ 3275462 h 3275462"/>
              <a:gd name="connsiteX2" fmla="*/ 2606722 w 2606722"/>
              <a:gd name="connsiteY2" fmla="*/ 0 h 3275462"/>
              <a:gd name="connsiteX3" fmla="*/ 2279176 w 2606722"/>
              <a:gd name="connsiteY3" fmla="*/ 95534 h 3275462"/>
              <a:gd name="connsiteX4" fmla="*/ 1733266 w 2606722"/>
              <a:gd name="connsiteY4" fmla="*/ 368490 h 3275462"/>
              <a:gd name="connsiteX5" fmla="*/ 1241947 w 2606722"/>
              <a:gd name="connsiteY5" fmla="*/ 682387 h 3275462"/>
              <a:gd name="connsiteX6" fmla="*/ 859809 w 2606722"/>
              <a:gd name="connsiteY6" fmla="*/ 955343 h 3275462"/>
              <a:gd name="connsiteX7" fmla="*/ 614149 w 2606722"/>
              <a:gd name="connsiteY7" fmla="*/ 1201003 h 3275462"/>
              <a:gd name="connsiteX8" fmla="*/ 395785 w 2606722"/>
              <a:gd name="connsiteY8" fmla="*/ 1487606 h 3275462"/>
              <a:gd name="connsiteX9" fmla="*/ 204716 w 2606722"/>
              <a:gd name="connsiteY9" fmla="*/ 1828800 h 3275462"/>
              <a:gd name="connsiteX10" fmla="*/ 81887 w 2606722"/>
              <a:gd name="connsiteY10" fmla="*/ 2197289 h 3275462"/>
              <a:gd name="connsiteX11" fmla="*/ 13648 w 2606722"/>
              <a:gd name="connsiteY11" fmla="*/ 2729552 h 3275462"/>
              <a:gd name="connsiteX12" fmla="*/ 0 w 2606722"/>
              <a:gd name="connsiteY12" fmla="*/ 3234520 h 3275462"/>
              <a:gd name="connsiteX0" fmla="*/ 0 w 2620371"/>
              <a:gd name="connsiteY0" fmla="*/ 3234520 h 3261814"/>
              <a:gd name="connsiteX1" fmla="*/ 2620371 w 2620371"/>
              <a:gd name="connsiteY1" fmla="*/ 3261814 h 3261814"/>
              <a:gd name="connsiteX2" fmla="*/ 2606722 w 2620371"/>
              <a:gd name="connsiteY2" fmla="*/ 0 h 3261814"/>
              <a:gd name="connsiteX3" fmla="*/ 2279176 w 2620371"/>
              <a:gd name="connsiteY3" fmla="*/ 95534 h 3261814"/>
              <a:gd name="connsiteX4" fmla="*/ 1733266 w 2620371"/>
              <a:gd name="connsiteY4" fmla="*/ 368490 h 3261814"/>
              <a:gd name="connsiteX5" fmla="*/ 1241947 w 2620371"/>
              <a:gd name="connsiteY5" fmla="*/ 682387 h 3261814"/>
              <a:gd name="connsiteX6" fmla="*/ 859809 w 2620371"/>
              <a:gd name="connsiteY6" fmla="*/ 955343 h 3261814"/>
              <a:gd name="connsiteX7" fmla="*/ 614149 w 2620371"/>
              <a:gd name="connsiteY7" fmla="*/ 1201003 h 3261814"/>
              <a:gd name="connsiteX8" fmla="*/ 395785 w 2620371"/>
              <a:gd name="connsiteY8" fmla="*/ 1487606 h 3261814"/>
              <a:gd name="connsiteX9" fmla="*/ 204716 w 2620371"/>
              <a:gd name="connsiteY9" fmla="*/ 1828800 h 3261814"/>
              <a:gd name="connsiteX10" fmla="*/ 81887 w 2620371"/>
              <a:gd name="connsiteY10" fmla="*/ 2197289 h 3261814"/>
              <a:gd name="connsiteX11" fmla="*/ 13648 w 2620371"/>
              <a:gd name="connsiteY11" fmla="*/ 2729552 h 3261814"/>
              <a:gd name="connsiteX12" fmla="*/ 0 w 2620371"/>
              <a:gd name="connsiteY12" fmla="*/ 3234520 h 32618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620371" h="3261814">
                <a:moveTo>
                  <a:pt x="0" y="3234520"/>
                </a:moveTo>
                <a:lnTo>
                  <a:pt x="2620371" y="3261814"/>
                </a:lnTo>
                <a:cubicBezTo>
                  <a:pt x="2615821" y="2174543"/>
                  <a:pt x="2611272" y="1087271"/>
                  <a:pt x="2606722" y="0"/>
                </a:cubicBezTo>
                <a:lnTo>
                  <a:pt x="2279176" y="95534"/>
                </a:lnTo>
                <a:lnTo>
                  <a:pt x="1733266" y="368490"/>
                </a:lnTo>
                <a:lnTo>
                  <a:pt x="1241947" y="682387"/>
                </a:lnTo>
                <a:lnTo>
                  <a:pt x="859809" y="955343"/>
                </a:lnTo>
                <a:lnTo>
                  <a:pt x="614149" y="1201003"/>
                </a:lnTo>
                <a:lnTo>
                  <a:pt x="395785" y="1487606"/>
                </a:lnTo>
                <a:lnTo>
                  <a:pt x="204716" y="1828800"/>
                </a:lnTo>
                <a:lnTo>
                  <a:pt x="81887" y="2197289"/>
                </a:lnTo>
                <a:lnTo>
                  <a:pt x="13648" y="2729552"/>
                </a:lnTo>
                <a:lnTo>
                  <a:pt x="0" y="3234520"/>
                </a:lnTo>
                <a:close/>
              </a:path>
            </a:pathLst>
          </a:custGeom>
          <a:solidFill>
            <a:srgbClr val="FF0000">
              <a:alpha val="29000"/>
            </a:srgbClr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2000" b="1" i="0" u="none" strike="noStrike" kern="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41" t="4625" r="1411" b="2563"/>
          <a:stretch/>
        </p:blipFill>
        <p:spPr bwMode="auto">
          <a:xfrm>
            <a:off x="729192" y="832512"/>
            <a:ext cx="7871930" cy="54873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ZoneTexte 3"/>
          <p:cNvSpPr txBox="1"/>
          <p:nvPr/>
        </p:nvSpPr>
        <p:spPr>
          <a:xfrm>
            <a:off x="254754" y="1604030"/>
            <a:ext cx="8855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El. 540</a:t>
            </a:r>
            <a:endParaRPr lang="fr-FR" dirty="0"/>
          </a:p>
        </p:txBody>
      </p:sp>
      <p:sp>
        <p:nvSpPr>
          <p:cNvPr id="8" name="ZoneTexte 7"/>
          <p:cNvSpPr txBox="1"/>
          <p:nvPr/>
        </p:nvSpPr>
        <p:spPr>
          <a:xfrm>
            <a:off x="260814" y="2368301"/>
            <a:ext cx="8855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rgbClr val="FF0000"/>
                </a:solidFill>
              </a:rPr>
              <a:t>El. 490</a:t>
            </a:r>
            <a:endParaRPr lang="fr-FR" dirty="0">
              <a:solidFill>
                <a:srgbClr val="FF0000"/>
              </a:solidFill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3797111" y="3187239"/>
            <a:ext cx="17954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/>
              <a:t>Live Storage</a:t>
            </a:r>
          </a:p>
          <a:p>
            <a:pPr algn="ctr"/>
            <a:r>
              <a:rPr lang="en-GB" dirty="0" smtClean="0"/>
              <a:t>2</a:t>
            </a:r>
            <a:r>
              <a:rPr lang="en-US" dirty="0" smtClean="0"/>
              <a:t>.</a:t>
            </a:r>
            <a:r>
              <a:rPr lang="en-GB" dirty="0" smtClean="0"/>
              <a:t>225</a:t>
            </a:r>
            <a:r>
              <a:rPr lang="en-GB" dirty="0"/>
              <a:t> million m</a:t>
            </a:r>
            <a:r>
              <a:rPr lang="en-GB" baseline="30000" dirty="0"/>
              <a:t>3</a:t>
            </a:r>
            <a:endParaRPr lang="fr-FR" dirty="0"/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2590800" y="280853"/>
            <a:ext cx="5155572" cy="57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lang="en-GB" sz="3000" b="1" kern="1200" cap="all" baseline="0" dirty="0">
                <a:solidFill>
                  <a:srgbClr val="A6A199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dirty="0" smtClean="0"/>
              <a:t>Reservoir</a:t>
            </a:r>
            <a:endParaRPr lang="en-US" dirty="0"/>
          </a:p>
        </p:txBody>
      </p:sp>
      <p:sp>
        <p:nvSpPr>
          <p:cNvPr id="11" name="ZoneTexte 10"/>
          <p:cNvSpPr txBox="1"/>
          <p:nvPr/>
        </p:nvSpPr>
        <p:spPr>
          <a:xfrm>
            <a:off x="1600201" y="4220089"/>
            <a:ext cx="18329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/>
              <a:t>Dead Storage</a:t>
            </a:r>
          </a:p>
          <a:p>
            <a:pPr algn="ctr"/>
            <a:r>
              <a:rPr lang="en-GB" dirty="0" smtClean="0"/>
              <a:t>2.242</a:t>
            </a:r>
            <a:r>
              <a:rPr lang="en-GB" dirty="0"/>
              <a:t> million m</a:t>
            </a:r>
            <a:r>
              <a:rPr lang="en-GB" baseline="30000" dirty="0"/>
              <a:t>3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xmlns="" val="303379676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Hydropower Development and National Development </a:t>
            </a:r>
          </a:p>
          <a:p>
            <a:r>
              <a:rPr lang="en-US" dirty="0" smtClean="0"/>
              <a:t>History of </a:t>
            </a:r>
            <a:r>
              <a:rPr lang="en-US" dirty="0" err="1" smtClean="0"/>
              <a:t>Budhigandaki</a:t>
            </a:r>
            <a:endParaRPr lang="en-US" dirty="0" smtClean="0"/>
          </a:p>
          <a:p>
            <a:r>
              <a:rPr lang="en-US" dirty="0" smtClean="0"/>
              <a:t>Current Status</a:t>
            </a:r>
          </a:p>
          <a:p>
            <a:r>
              <a:rPr lang="en-US" dirty="0" smtClean="0"/>
              <a:t>Results: Phase 1 &amp; Phase 2</a:t>
            </a:r>
          </a:p>
          <a:p>
            <a:r>
              <a:rPr lang="en-US" dirty="0" smtClean="0"/>
              <a:t>Salient Features</a:t>
            </a:r>
          </a:p>
          <a:p>
            <a:r>
              <a:rPr lang="en-US" dirty="0" smtClean="0"/>
              <a:t>Technical and </a:t>
            </a:r>
            <a:r>
              <a:rPr lang="en-US" smtClean="0"/>
              <a:t>Socio-Environmental </a:t>
            </a:r>
            <a:r>
              <a:rPr lang="en-US" smtClean="0"/>
              <a:t>Aspects</a:t>
            </a:r>
            <a:endParaRPr lang="en-US" dirty="0" smtClean="0"/>
          </a:p>
          <a:p>
            <a:r>
              <a:rPr lang="en-US" dirty="0" smtClean="0"/>
              <a:t>Schedule, Cost, EIRR/FIRR</a:t>
            </a:r>
          </a:p>
          <a:p>
            <a:r>
              <a:rPr lang="en-US" dirty="0" smtClean="0"/>
              <a:t>Opportunities and Challenges</a:t>
            </a:r>
          </a:p>
          <a:p>
            <a:r>
              <a:rPr lang="en-US" dirty="0" smtClean="0"/>
              <a:t>Perception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2162"/>
          </a:xfrm>
        </p:spPr>
        <p:txBody>
          <a:bodyPr>
            <a:normAutofit/>
          </a:bodyPr>
          <a:lstStyle/>
          <a:p>
            <a:r>
              <a:rPr lang="en-US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Generation Capacity</a:t>
            </a:r>
            <a:endParaRPr lang="en-US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2057" name="Picture 9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3048000" y="1295399"/>
            <a:ext cx="4876800" cy="517147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9" name="TextBox 18"/>
          <p:cNvSpPr txBox="1"/>
          <p:nvPr/>
        </p:nvSpPr>
        <p:spPr>
          <a:xfrm>
            <a:off x="838200" y="2514600"/>
            <a:ext cx="1689886" cy="156966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No. of Units</a:t>
            </a:r>
          </a:p>
          <a:p>
            <a:pPr>
              <a:tabLst>
                <a:tab pos="509588" algn="l"/>
              </a:tabLst>
            </a:pPr>
            <a:r>
              <a:rPr lang="en-US" sz="24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	6</a:t>
            </a:r>
          </a:p>
          <a:p>
            <a:r>
              <a:rPr lang="en-US" sz="24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Capacity </a:t>
            </a:r>
          </a:p>
          <a:p>
            <a:pPr>
              <a:tabLst>
                <a:tab pos="465138" algn="l"/>
              </a:tabLst>
            </a:pPr>
            <a:r>
              <a:rPr lang="en-US" sz="24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	200MW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Energy Production</a:t>
            </a:r>
            <a:endParaRPr lang="en-US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743200" y="1447800"/>
            <a:ext cx="3609975" cy="472333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 smtClean="0"/>
              <a:t>Total and Winter Energy </a:t>
            </a:r>
            <a:r>
              <a:rPr lang="en-US" sz="3600" b="1" dirty="0" err="1" smtClean="0"/>
              <a:t>vs</a:t>
            </a:r>
            <a:r>
              <a:rPr lang="en-US" sz="3600" b="1" dirty="0" smtClean="0"/>
              <a:t> MOL</a:t>
            </a:r>
            <a:endParaRPr lang="en-US" sz="3600" b="1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066800" y="1828800"/>
            <a:ext cx="6934200" cy="429144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cxnSp>
        <p:nvCxnSpPr>
          <p:cNvPr id="6" name="Straight Arrow Connector 5"/>
          <p:cNvCxnSpPr/>
          <p:nvPr/>
        </p:nvCxnSpPr>
        <p:spPr>
          <a:xfrm rot="5400000">
            <a:off x="5067300" y="3390900"/>
            <a:ext cx="1447800" cy="1588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rot="5400000">
            <a:off x="3162300" y="3314700"/>
            <a:ext cx="1143000" cy="1588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533400"/>
            <a:ext cx="7696000" cy="576000"/>
          </a:xfrm>
        </p:spPr>
        <p:txBody>
          <a:bodyPr>
            <a:noAutofit/>
          </a:bodyPr>
          <a:lstStyle/>
          <a:p>
            <a:pPr marL="0" indent="0"/>
            <a:r>
              <a:rPr lang="en-GB" sz="3600" b="1" dirty="0" smtClean="0"/>
              <a:t>Spillage and Installed Capacity</a:t>
            </a:r>
            <a:r>
              <a:rPr lang="en-US" sz="3600" b="1" dirty="0" smtClean="0"/>
              <a:t> </a:t>
            </a:r>
          </a:p>
        </p:txBody>
      </p:sp>
      <p:sp>
        <p:nvSpPr>
          <p:cNvPr id="10" name="Content Placeholder 2"/>
          <p:cNvSpPr txBox="1">
            <a:spLocks/>
          </p:cNvSpPr>
          <p:nvPr/>
        </p:nvSpPr>
        <p:spPr bwMode="auto">
          <a:xfrm>
            <a:off x="1295400" y="5105400"/>
            <a:ext cx="7010400" cy="1537531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66400" indent="-266400" fontAlgn="base">
              <a:lnSpc>
                <a:spcPts val="2600"/>
              </a:lnSpc>
              <a:spcBef>
                <a:spcPts val="1400"/>
              </a:spcBef>
              <a:spcAft>
                <a:spcPts val="200"/>
              </a:spcAft>
              <a:buClr>
                <a:srgbClr val="A6A199"/>
              </a:buClr>
              <a:buSzPct val="115000"/>
              <a:buFont typeface="Arial" pitchFamily="34" charset="0"/>
              <a:buChar char="•"/>
              <a:defRPr lang="en-US" sz="2200" baseline="0" dirty="0" smtClean="0">
                <a:solidFill>
                  <a:srgbClr val="1C2691"/>
                </a:solidFill>
              </a:defRPr>
            </a:lvl1pPr>
            <a:lvl2pPr lvl="1" indent="-190800" fontAlgn="base">
              <a:spcBef>
                <a:spcPts val="1100"/>
              </a:spcBef>
              <a:spcAft>
                <a:spcPts val="200"/>
              </a:spcAft>
              <a:buClr>
                <a:srgbClr val="5F5F5F"/>
              </a:buClr>
              <a:buFont typeface="Arial" pitchFamily="34" charset="0"/>
              <a:buChar char="–"/>
              <a:defRPr lang="en-US" sz="1600" dirty="0" smtClean="0">
                <a:solidFill>
                  <a:srgbClr val="5F5F5F"/>
                </a:solidFill>
              </a:defRPr>
            </a:lvl2pPr>
            <a:lvl3pPr marL="637200" lvl="2" indent="-180000" fontAlgn="base">
              <a:spcBef>
                <a:spcPts val="700"/>
              </a:spcBef>
              <a:buFont typeface="Arial" pitchFamily="34" charset="0"/>
              <a:buChar char="•"/>
              <a:defRPr lang="en-US" sz="1300" dirty="0" smtClean="0">
                <a:solidFill>
                  <a:srgbClr val="1C2691"/>
                </a:solidFill>
              </a:defRPr>
            </a:lvl3pPr>
            <a:lvl4pPr marL="901700" lvl="3" indent="-165100" defTabSz="1169988" fontAlgn="base">
              <a:spcBef>
                <a:spcPts val="0"/>
              </a:spcBef>
              <a:buClr>
                <a:srgbClr val="67A2C0"/>
              </a:buClr>
              <a:buFont typeface="Wingdings" pitchFamily="2" charset="2"/>
              <a:buChar char=""/>
              <a:tabLst/>
              <a:defRPr lang="en-US" sz="1100" baseline="0" dirty="0" smtClean="0">
                <a:solidFill>
                  <a:srgbClr val="5F5F5F"/>
                </a:solidFill>
              </a:defRPr>
            </a:lvl4pPr>
            <a:lvl5pPr marL="992187" indent="-171450" fontAlgn="base">
              <a:spcBef>
                <a:spcPts val="600"/>
              </a:spcBef>
              <a:buFont typeface="Tahoma" pitchFamily="34" charset="0"/>
              <a:buChar char="-"/>
              <a:defRPr lang="en-GB" sz="900" dirty="0">
                <a:solidFill>
                  <a:srgbClr val="5F5F5F"/>
                </a:solidFill>
              </a:defRPr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r>
              <a:rPr lang="en-US" sz="2000" dirty="0" smtClean="0"/>
              <a:t>Increase Installed Capacity Impacts: </a:t>
            </a:r>
          </a:p>
          <a:p>
            <a:pPr lvl="1">
              <a:lnSpc>
                <a:spcPct val="100000"/>
              </a:lnSpc>
              <a:spcBef>
                <a:spcPts val="800"/>
              </a:spcBef>
              <a:spcAft>
                <a:spcPts val="400"/>
              </a:spcAft>
              <a:buSzTx/>
            </a:pPr>
            <a:r>
              <a:rPr lang="en-US" dirty="0" smtClean="0"/>
              <a:t>Increase </a:t>
            </a:r>
            <a:r>
              <a:rPr lang="en-US" dirty="0"/>
              <a:t>the mean annual generated energy </a:t>
            </a:r>
            <a:endParaRPr lang="en-US" dirty="0" smtClean="0"/>
          </a:p>
          <a:p>
            <a:pPr lvl="1">
              <a:lnSpc>
                <a:spcPct val="100000"/>
              </a:lnSpc>
              <a:spcBef>
                <a:spcPts val="800"/>
              </a:spcBef>
              <a:spcAft>
                <a:spcPts val="400"/>
              </a:spcAft>
              <a:buSzTx/>
            </a:pPr>
            <a:r>
              <a:rPr lang="en-US" dirty="0" smtClean="0"/>
              <a:t>Reduce spillage </a:t>
            </a:r>
            <a:r>
              <a:rPr lang="en-US" dirty="0"/>
              <a:t>losses during the monsoon high flows period</a:t>
            </a:r>
            <a:endParaRPr lang="en-US" dirty="0" smtClean="0"/>
          </a:p>
          <a:p>
            <a:pPr lvl="1">
              <a:lnSpc>
                <a:spcPct val="100000"/>
              </a:lnSpc>
              <a:spcBef>
                <a:spcPts val="800"/>
              </a:spcBef>
              <a:spcAft>
                <a:spcPts val="400"/>
              </a:spcAft>
              <a:buSzTx/>
            </a:pPr>
            <a:r>
              <a:rPr lang="en-GB" dirty="0" smtClean="0"/>
              <a:t>Increase </a:t>
            </a:r>
            <a:r>
              <a:rPr lang="en-GB" dirty="0"/>
              <a:t>the peak capacity for peak power generation throughout the </a:t>
            </a:r>
            <a:r>
              <a:rPr lang="en-GB" dirty="0" smtClean="0"/>
              <a:t>year</a:t>
            </a:r>
            <a:endParaRPr lang="en-US" altLang="fr-FR" dirty="0"/>
          </a:p>
        </p:txBody>
      </p:sp>
      <p:pic>
        <p:nvPicPr>
          <p:cNvPr id="7" name="Image 6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295400"/>
            <a:ext cx="6400800" cy="373380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Content Placeholder 2"/>
          <p:cNvSpPr txBox="1">
            <a:spLocks/>
          </p:cNvSpPr>
          <p:nvPr/>
        </p:nvSpPr>
        <p:spPr bwMode="auto">
          <a:xfrm>
            <a:off x="4251965" y="1943835"/>
            <a:ext cx="2620169" cy="4500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66400" indent="-266400" fontAlgn="base">
              <a:lnSpc>
                <a:spcPts val="2600"/>
              </a:lnSpc>
              <a:spcBef>
                <a:spcPts val="1400"/>
              </a:spcBef>
              <a:spcAft>
                <a:spcPts val="200"/>
              </a:spcAft>
              <a:buClr>
                <a:srgbClr val="A6A199"/>
              </a:buClr>
              <a:buSzPct val="115000"/>
              <a:buFont typeface="Arial" pitchFamily="34" charset="0"/>
              <a:buChar char="•"/>
              <a:defRPr lang="en-US" sz="2200" baseline="0" dirty="0" smtClean="0">
                <a:solidFill>
                  <a:srgbClr val="1C2691"/>
                </a:solidFill>
              </a:defRPr>
            </a:lvl1pPr>
            <a:lvl2pPr lvl="1" indent="-190800" fontAlgn="base">
              <a:spcBef>
                <a:spcPts val="1100"/>
              </a:spcBef>
              <a:spcAft>
                <a:spcPts val="200"/>
              </a:spcAft>
              <a:buClr>
                <a:srgbClr val="5F5F5F"/>
              </a:buClr>
              <a:buFont typeface="Arial" pitchFamily="34" charset="0"/>
              <a:buChar char="–"/>
              <a:defRPr lang="en-US" sz="1600" dirty="0" smtClean="0">
                <a:solidFill>
                  <a:srgbClr val="5F5F5F"/>
                </a:solidFill>
              </a:defRPr>
            </a:lvl2pPr>
            <a:lvl3pPr marL="637200" lvl="2" indent="-180000" fontAlgn="base">
              <a:spcBef>
                <a:spcPts val="700"/>
              </a:spcBef>
              <a:buFont typeface="Arial" pitchFamily="34" charset="0"/>
              <a:buChar char="•"/>
              <a:defRPr lang="en-US" sz="1300" dirty="0" smtClean="0">
                <a:solidFill>
                  <a:srgbClr val="1C2691"/>
                </a:solidFill>
              </a:defRPr>
            </a:lvl3pPr>
            <a:lvl4pPr marL="901700" lvl="3" indent="-165100" defTabSz="1169988" fontAlgn="base">
              <a:spcBef>
                <a:spcPts val="0"/>
              </a:spcBef>
              <a:buClr>
                <a:srgbClr val="67A2C0"/>
              </a:buClr>
              <a:buFont typeface="Wingdings" pitchFamily="2" charset="2"/>
              <a:buChar char=""/>
              <a:tabLst/>
              <a:defRPr lang="en-US" sz="1100" baseline="0" dirty="0" smtClean="0">
                <a:solidFill>
                  <a:srgbClr val="5F5F5F"/>
                </a:solidFill>
              </a:defRPr>
            </a:lvl4pPr>
            <a:lvl5pPr marL="992187" indent="-171450" fontAlgn="base">
              <a:spcBef>
                <a:spcPts val="600"/>
              </a:spcBef>
              <a:buFont typeface="Tahoma" pitchFamily="34" charset="0"/>
              <a:buChar char="-"/>
              <a:defRPr lang="en-GB" sz="900" dirty="0">
                <a:solidFill>
                  <a:srgbClr val="5F5F5F"/>
                </a:solidFill>
              </a:defRPr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marL="0" indent="0">
              <a:buNone/>
            </a:pPr>
            <a:endParaRPr lang="en-US" sz="1400" b="1" dirty="0" smtClean="0"/>
          </a:p>
        </p:txBody>
      </p:sp>
    </p:spTree>
    <p:extLst>
      <p:ext uri="{BB962C8B-B14F-4D97-AF65-F5344CB8AC3E}">
        <p14:creationId xmlns:p14="http://schemas.microsoft.com/office/powerpoint/2010/main" xmlns="" val="269869603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356786" y="6367158"/>
            <a:ext cx="3800422" cy="490843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2000" b="1" i="0" u="none" strike="noStrike" kern="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8" name="Content Placeholder 2"/>
          <p:cNvSpPr txBox="1">
            <a:spLocks/>
          </p:cNvSpPr>
          <p:nvPr/>
        </p:nvSpPr>
        <p:spPr bwMode="auto">
          <a:xfrm>
            <a:off x="457200" y="1295400"/>
            <a:ext cx="3931929" cy="22098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66400" indent="-266400" fontAlgn="base">
              <a:lnSpc>
                <a:spcPts val="2600"/>
              </a:lnSpc>
              <a:spcBef>
                <a:spcPts val="1400"/>
              </a:spcBef>
              <a:spcAft>
                <a:spcPts val="200"/>
              </a:spcAft>
              <a:buClr>
                <a:srgbClr val="A6A199"/>
              </a:buClr>
              <a:buSzPct val="115000"/>
              <a:buFont typeface="Arial" pitchFamily="34" charset="0"/>
              <a:buChar char="•"/>
              <a:defRPr lang="en-US" sz="2200" baseline="0" dirty="0" smtClean="0">
                <a:solidFill>
                  <a:srgbClr val="1C2691"/>
                </a:solidFill>
              </a:defRPr>
            </a:lvl1pPr>
            <a:lvl2pPr lvl="1" indent="-190800" fontAlgn="base">
              <a:spcBef>
                <a:spcPts val="1100"/>
              </a:spcBef>
              <a:spcAft>
                <a:spcPts val="200"/>
              </a:spcAft>
              <a:buClr>
                <a:srgbClr val="5F5F5F"/>
              </a:buClr>
              <a:buFont typeface="Arial" pitchFamily="34" charset="0"/>
              <a:buChar char="–"/>
              <a:defRPr lang="en-US" sz="1600" dirty="0" smtClean="0">
                <a:solidFill>
                  <a:srgbClr val="5F5F5F"/>
                </a:solidFill>
              </a:defRPr>
            </a:lvl2pPr>
            <a:lvl3pPr marL="637200" lvl="2" indent="-180000" fontAlgn="base">
              <a:spcBef>
                <a:spcPts val="700"/>
              </a:spcBef>
              <a:buFont typeface="Arial" pitchFamily="34" charset="0"/>
              <a:buChar char="•"/>
              <a:defRPr lang="en-US" sz="1300" dirty="0" smtClean="0">
                <a:solidFill>
                  <a:srgbClr val="1C2691"/>
                </a:solidFill>
              </a:defRPr>
            </a:lvl3pPr>
            <a:lvl4pPr marL="901700" lvl="3" indent="-165100" defTabSz="1169988" fontAlgn="base">
              <a:spcBef>
                <a:spcPts val="0"/>
              </a:spcBef>
              <a:buClr>
                <a:srgbClr val="67A2C0"/>
              </a:buClr>
              <a:buFont typeface="Wingdings" pitchFamily="2" charset="2"/>
              <a:buChar char=""/>
              <a:tabLst/>
              <a:defRPr lang="en-US" sz="1100" baseline="0" dirty="0" smtClean="0">
                <a:solidFill>
                  <a:srgbClr val="5F5F5F"/>
                </a:solidFill>
              </a:defRPr>
            </a:lvl4pPr>
            <a:lvl5pPr marL="992187" indent="-171450" fontAlgn="base">
              <a:spcBef>
                <a:spcPts val="600"/>
              </a:spcBef>
              <a:buFont typeface="Tahoma" pitchFamily="34" charset="0"/>
              <a:buChar char="-"/>
              <a:defRPr lang="en-GB" sz="900" dirty="0">
                <a:solidFill>
                  <a:srgbClr val="5F5F5F"/>
                </a:solidFill>
              </a:defRPr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r>
              <a:rPr lang="en-US" sz="2000" dirty="0" smtClean="0"/>
              <a:t>Four </a:t>
            </a:r>
            <a:r>
              <a:rPr lang="en-US" sz="2000" dirty="0"/>
              <a:t>dam types were </a:t>
            </a:r>
            <a:r>
              <a:rPr lang="en-US" sz="2000" dirty="0" smtClean="0"/>
              <a:t>analyzed: </a:t>
            </a:r>
          </a:p>
          <a:p>
            <a:pPr lvl="1">
              <a:spcBef>
                <a:spcPts val="700"/>
              </a:spcBef>
            </a:pPr>
            <a:r>
              <a:rPr lang="en-US" sz="2000" dirty="0" smtClean="0"/>
              <a:t>Clay </a:t>
            </a:r>
            <a:r>
              <a:rPr lang="en-US" sz="2000" dirty="0"/>
              <a:t>Core Rockfill Dam, </a:t>
            </a:r>
            <a:endParaRPr lang="en-US" sz="2000" dirty="0" smtClean="0"/>
          </a:p>
          <a:p>
            <a:pPr lvl="1">
              <a:spcBef>
                <a:spcPts val="700"/>
              </a:spcBef>
            </a:pPr>
            <a:r>
              <a:rPr lang="en-US" sz="2000" dirty="0" smtClean="0"/>
              <a:t>Concrete </a:t>
            </a:r>
            <a:r>
              <a:rPr lang="en-US" sz="2000" dirty="0"/>
              <a:t>Face Rockfill Dam, </a:t>
            </a:r>
            <a:endParaRPr lang="en-US" sz="2000" dirty="0" smtClean="0"/>
          </a:p>
          <a:p>
            <a:pPr lvl="1">
              <a:spcBef>
                <a:spcPts val="700"/>
              </a:spcBef>
            </a:pPr>
            <a:r>
              <a:rPr lang="en-US" sz="2000" dirty="0" smtClean="0"/>
              <a:t>Arch-Gravity Dam,</a:t>
            </a:r>
          </a:p>
          <a:p>
            <a:pPr lvl="1">
              <a:spcBef>
                <a:spcPts val="700"/>
              </a:spcBef>
            </a:pPr>
            <a:r>
              <a:rPr lang="en-US" sz="2000" dirty="0" smtClean="0"/>
              <a:t>Double </a:t>
            </a:r>
            <a:r>
              <a:rPr lang="en-US" sz="2000" dirty="0"/>
              <a:t>Curvature Arch </a:t>
            </a:r>
            <a:r>
              <a:rPr lang="en-US" sz="2000" dirty="0" smtClean="0"/>
              <a:t>Dam, 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533400"/>
            <a:ext cx="4876600" cy="576000"/>
          </a:xfrm>
        </p:spPr>
        <p:txBody>
          <a:bodyPr>
            <a:noAutofit/>
          </a:bodyPr>
          <a:lstStyle/>
          <a:p>
            <a:r>
              <a:rPr lang="fr-FR" sz="3200" dirty="0" err="1" smtClean="0"/>
              <a:t>Choice</a:t>
            </a:r>
            <a:r>
              <a:rPr lang="fr-FR" sz="3200" dirty="0" smtClean="0"/>
              <a:t> of Dam alternative</a:t>
            </a:r>
            <a:endParaRPr lang="en-GB" sz="3200" dirty="0"/>
          </a:p>
        </p:txBody>
      </p:sp>
      <p:sp>
        <p:nvSpPr>
          <p:cNvPr id="10" name="Rectangle 9"/>
          <p:cNvSpPr/>
          <p:nvPr/>
        </p:nvSpPr>
        <p:spPr>
          <a:xfrm>
            <a:off x="457200" y="3886200"/>
            <a:ext cx="3828460" cy="25645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66400" indent="-266400" fontAlgn="base">
              <a:lnSpc>
                <a:spcPts val="2600"/>
              </a:lnSpc>
              <a:spcBef>
                <a:spcPts val="1400"/>
              </a:spcBef>
              <a:spcAft>
                <a:spcPts val="200"/>
              </a:spcAft>
              <a:buClr>
                <a:srgbClr val="A6A199"/>
              </a:buClr>
              <a:buSzPct val="115000"/>
            </a:pPr>
            <a:r>
              <a:rPr lang="en-US" sz="2000" dirty="0" smtClean="0">
                <a:solidFill>
                  <a:srgbClr val="1C2691"/>
                </a:solidFill>
              </a:rPr>
              <a:t>Arch concrete type was preferred:</a:t>
            </a:r>
          </a:p>
          <a:p>
            <a:pPr lvl="1" indent="-190800" fontAlgn="base">
              <a:lnSpc>
                <a:spcPts val="2600"/>
              </a:lnSpc>
              <a:spcBef>
                <a:spcPts val="400"/>
              </a:spcBef>
              <a:spcAft>
                <a:spcPts val="200"/>
              </a:spcAft>
              <a:buClr>
                <a:srgbClr val="5F5F5F"/>
              </a:buClr>
              <a:buSzPct val="115000"/>
              <a:buFont typeface="Arial" pitchFamily="34" charset="0"/>
              <a:buChar char="–"/>
            </a:pPr>
            <a:r>
              <a:rPr lang="en-US" sz="2000" dirty="0">
                <a:solidFill>
                  <a:srgbClr val="5F5F5F"/>
                </a:solidFill>
              </a:rPr>
              <a:t>Arching action contributes to the resistance to the hydrostatic load</a:t>
            </a:r>
          </a:p>
          <a:p>
            <a:pPr lvl="1" indent="-190800" fontAlgn="base">
              <a:lnSpc>
                <a:spcPts val="2600"/>
              </a:lnSpc>
              <a:spcBef>
                <a:spcPts val="400"/>
              </a:spcBef>
              <a:spcAft>
                <a:spcPts val="200"/>
              </a:spcAft>
              <a:buClr>
                <a:srgbClr val="5F5F5F"/>
              </a:buClr>
              <a:buSzPct val="115000"/>
              <a:buFont typeface="Arial" pitchFamily="34" charset="0"/>
              <a:buChar char="–"/>
            </a:pPr>
            <a:r>
              <a:rPr lang="en-US" sz="2000" dirty="0">
                <a:solidFill>
                  <a:srgbClr val="5F5F5F"/>
                </a:solidFill>
              </a:rPr>
              <a:t>Arching action strongly increases the ultimate resistance to seismic </a:t>
            </a:r>
            <a:r>
              <a:rPr lang="en-US" sz="2000" dirty="0" smtClean="0">
                <a:solidFill>
                  <a:srgbClr val="5F5F5F"/>
                </a:solidFill>
              </a:rPr>
              <a:t>events</a:t>
            </a:r>
            <a:endParaRPr lang="en-US" sz="2000" dirty="0">
              <a:solidFill>
                <a:srgbClr val="5F5F5F"/>
              </a:solidFill>
            </a:endParaRPr>
          </a:p>
        </p:txBody>
      </p:sp>
      <p:grpSp>
        <p:nvGrpSpPr>
          <p:cNvPr id="3" name="Groupe 6"/>
          <p:cNvGrpSpPr/>
          <p:nvPr/>
        </p:nvGrpSpPr>
        <p:grpSpPr>
          <a:xfrm>
            <a:off x="4685011" y="0"/>
            <a:ext cx="4458989" cy="6874751"/>
            <a:chOff x="5285497" y="-16751"/>
            <a:chExt cx="5016363" cy="6874751"/>
          </a:xfrm>
        </p:grpSpPr>
        <p:sp>
          <p:nvSpPr>
            <p:cNvPr id="15" name="Rectangle 14"/>
            <p:cNvSpPr/>
            <p:nvPr/>
          </p:nvSpPr>
          <p:spPr>
            <a:xfrm>
              <a:off x="5285497" y="0"/>
              <a:ext cx="5016363" cy="685800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fr-FR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+mn-cs"/>
              </a:endParaRPr>
            </a:p>
          </p:txBody>
        </p:sp>
        <p:pic>
          <p:nvPicPr>
            <p:cNvPr id="16" name="Image 12"/>
            <p:cNvPicPr/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5498" y="-16751"/>
              <a:ext cx="5016362" cy="6874751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5" name="Groupe 6"/>
          <p:cNvGrpSpPr/>
          <p:nvPr/>
        </p:nvGrpSpPr>
        <p:grpSpPr>
          <a:xfrm>
            <a:off x="4837411" y="152400"/>
            <a:ext cx="4458989" cy="6874751"/>
            <a:chOff x="5285497" y="-16751"/>
            <a:chExt cx="5016363" cy="6874751"/>
          </a:xfrm>
        </p:grpSpPr>
        <p:sp>
          <p:nvSpPr>
            <p:cNvPr id="19" name="Rectangle 18"/>
            <p:cNvSpPr/>
            <p:nvPr/>
          </p:nvSpPr>
          <p:spPr>
            <a:xfrm>
              <a:off x="5285497" y="0"/>
              <a:ext cx="5016363" cy="685800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fr-FR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+mn-cs"/>
              </a:endParaRPr>
            </a:p>
          </p:txBody>
        </p:sp>
        <p:pic>
          <p:nvPicPr>
            <p:cNvPr id="20" name="Image 12"/>
            <p:cNvPicPr/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5498" y="-16751"/>
              <a:ext cx="5016362" cy="6874751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xmlns="" val="378611994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356786" y="6367158"/>
            <a:ext cx="3800422" cy="490843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2000" b="1" i="0" u="none" strike="noStrike" kern="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86000" y="2895600"/>
            <a:ext cx="6601477" cy="36123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Content Placeholder 2"/>
          <p:cNvSpPr txBox="1">
            <a:spLocks/>
          </p:cNvSpPr>
          <p:nvPr/>
        </p:nvSpPr>
        <p:spPr bwMode="auto">
          <a:xfrm>
            <a:off x="304800" y="1447800"/>
            <a:ext cx="3931929" cy="20461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66400" indent="-266400" fontAlgn="base">
              <a:lnSpc>
                <a:spcPts val="2600"/>
              </a:lnSpc>
              <a:spcBef>
                <a:spcPts val="1400"/>
              </a:spcBef>
              <a:spcAft>
                <a:spcPts val="200"/>
              </a:spcAft>
              <a:buClr>
                <a:srgbClr val="A6A199"/>
              </a:buClr>
              <a:buSzPct val="115000"/>
              <a:buFont typeface="Arial" pitchFamily="34" charset="0"/>
              <a:buChar char="•"/>
              <a:defRPr lang="en-US" sz="2200" baseline="0" dirty="0" smtClean="0">
                <a:solidFill>
                  <a:srgbClr val="1C2691"/>
                </a:solidFill>
              </a:defRPr>
            </a:lvl1pPr>
            <a:lvl2pPr lvl="1" indent="-190800" fontAlgn="base">
              <a:spcBef>
                <a:spcPts val="1100"/>
              </a:spcBef>
              <a:spcAft>
                <a:spcPts val="200"/>
              </a:spcAft>
              <a:buClr>
                <a:srgbClr val="5F5F5F"/>
              </a:buClr>
              <a:buFont typeface="Arial" pitchFamily="34" charset="0"/>
              <a:buChar char="–"/>
              <a:defRPr lang="en-US" sz="1600" dirty="0" smtClean="0">
                <a:solidFill>
                  <a:srgbClr val="5F5F5F"/>
                </a:solidFill>
              </a:defRPr>
            </a:lvl2pPr>
            <a:lvl3pPr marL="637200" lvl="2" indent="-180000" fontAlgn="base">
              <a:spcBef>
                <a:spcPts val="700"/>
              </a:spcBef>
              <a:buFont typeface="Arial" pitchFamily="34" charset="0"/>
              <a:buChar char="•"/>
              <a:defRPr lang="en-US" sz="1300" dirty="0" smtClean="0">
                <a:solidFill>
                  <a:srgbClr val="1C2691"/>
                </a:solidFill>
              </a:defRPr>
            </a:lvl3pPr>
            <a:lvl4pPr marL="901700" lvl="3" indent="-165100" defTabSz="1169988" fontAlgn="base">
              <a:spcBef>
                <a:spcPts val="0"/>
              </a:spcBef>
              <a:buClr>
                <a:srgbClr val="67A2C0"/>
              </a:buClr>
              <a:buFont typeface="Wingdings" pitchFamily="2" charset="2"/>
              <a:buChar char=""/>
              <a:tabLst/>
              <a:defRPr lang="en-US" sz="1100" baseline="0" dirty="0" smtClean="0">
                <a:solidFill>
                  <a:srgbClr val="5F5F5F"/>
                </a:solidFill>
              </a:defRPr>
            </a:lvl4pPr>
            <a:lvl5pPr marL="992187" indent="-171450" fontAlgn="base">
              <a:spcBef>
                <a:spcPts val="600"/>
              </a:spcBef>
              <a:buFont typeface="Tahoma" pitchFamily="34" charset="0"/>
              <a:buChar char="-"/>
              <a:defRPr lang="en-GB" sz="900" dirty="0">
                <a:solidFill>
                  <a:srgbClr val="5F5F5F"/>
                </a:solidFill>
              </a:defRPr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r>
              <a:rPr lang="en-US" sz="2000" dirty="0" smtClean="0"/>
              <a:t>Cost comparison: </a:t>
            </a:r>
          </a:p>
          <a:p>
            <a:pPr lvl="1">
              <a:spcBef>
                <a:spcPts val="700"/>
              </a:spcBef>
            </a:pPr>
            <a:r>
              <a:rPr lang="en-US" dirty="0" smtClean="0"/>
              <a:t>Clay </a:t>
            </a:r>
            <a:r>
              <a:rPr lang="en-US" dirty="0"/>
              <a:t>Core Rockfill Dam, </a:t>
            </a:r>
            <a:endParaRPr lang="en-US" dirty="0" smtClean="0"/>
          </a:p>
          <a:p>
            <a:pPr lvl="1">
              <a:spcBef>
                <a:spcPts val="700"/>
              </a:spcBef>
            </a:pPr>
            <a:r>
              <a:rPr lang="en-US" dirty="0" smtClean="0"/>
              <a:t>Concrete </a:t>
            </a:r>
            <a:r>
              <a:rPr lang="en-US" dirty="0"/>
              <a:t>Face Rockfill Dam, </a:t>
            </a:r>
            <a:endParaRPr lang="en-US" dirty="0" smtClean="0"/>
          </a:p>
          <a:p>
            <a:pPr lvl="1">
              <a:spcBef>
                <a:spcPts val="700"/>
              </a:spcBef>
            </a:pPr>
            <a:r>
              <a:rPr lang="en-US" dirty="0" smtClean="0"/>
              <a:t>Arch-Gravity Dam,</a:t>
            </a:r>
          </a:p>
          <a:p>
            <a:pPr lvl="1">
              <a:spcBef>
                <a:spcPts val="700"/>
              </a:spcBef>
            </a:pPr>
            <a:r>
              <a:rPr lang="en-US" dirty="0" smtClean="0"/>
              <a:t>Double </a:t>
            </a:r>
            <a:r>
              <a:rPr lang="en-US" dirty="0"/>
              <a:t>Curvature Arch </a:t>
            </a:r>
            <a:r>
              <a:rPr lang="en-US" dirty="0" smtClean="0"/>
              <a:t>Dam, </a:t>
            </a:r>
          </a:p>
        </p:txBody>
      </p:sp>
      <p:sp>
        <p:nvSpPr>
          <p:cNvPr id="15" name="Rectangle 14"/>
          <p:cNvSpPr/>
          <p:nvPr/>
        </p:nvSpPr>
        <p:spPr>
          <a:xfrm>
            <a:off x="4902693" y="3139479"/>
            <a:ext cx="1117107" cy="2880321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pPr marL="0" marR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2000" b="1" i="0" u="none" strike="noStrike" kern="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686267" y="1808821"/>
            <a:ext cx="4572000" cy="1061829"/>
          </a:xfrm>
          <a:prstGeom prst="rect">
            <a:avLst/>
          </a:prstGeom>
        </p:spPr>
        <p:txBody>
          <a:bodyPr>
            <a:spAutoFit/>
          </a:bodyPr>
          <a:lstStyle/>
          <a:p>
            <a:pPr marL="266400" indent="-266400" fontAlgn="base">
              <a:lnSpc>
                <a:spcPts val="2600"/>
              </a:lnSpc>
              <a:spcBef>
                <a:spcPts val="1400"/>
              </a:spcBef>
              <a:spcAft>
                <a:spcPts val="200"/>
              </a:spcAft>
              <a:buClr>
                <a:srgbClr val="A6A199"/>
              </a:buClr>
              <a:buSzPct val="115000"/>
              <a:buFont typeface="Arial" pitchFamily="34" charset="0"/>
              <a:buChar char="•"/>
            </a:pPr>
            <a:r>
              <a:rPr lang="en-US" sz="2000" dirty="0">
                <a:solidFill>
                  <a:srgbClr val="1C2691"/>
                </a:solidFill>
              </a:rPr>
              <a:t>Main quantities and cost of each project were estimated.</a:t>
            </a:r>
          </a:p>
          <a:p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Choice</a:t>
            </a:r>
            <a:r>
              <a:rPr lang="fr-FR" dirty="0" smtClean="0"/>
              <a:t> of Dam alternative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96101443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533400"/>
            <a:ext cx="7696000" cy="576000"/>
          </a:xfrm>
        </p:spPr>
        <p:txBody>
          <a:bodyPr>
            <a:normAutofit fontScale="90000"/>
          </a:bodyPr>
          <a:lstStyle/>
          <a:p>
            <a:r>
              <a:rPr lang="en-GB" b="1" dirty="0" smtClean="0"/>
              <a:t>Double Curvature Arch Dam</a:t>
            </a:r>
            <a:endParaRPr lang="en-GB" b="1" dirty="0"/>
          </a:p>
        </p:txBody>
      </p:sp>
      <p:pic>
        <p:nvPicPr>
          <p:cNvPr id="30" name="Image 2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58924" y="1371600"/>
            <a:ext cx="2480276" cy="498857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" name="Groupe 11"/>
          <p:cNvGrpSpPr/>
          <p:nvPr/>
        </p:nvGrpSpPr>
        <p:grpSpPr>
          <a:xfrm>
            <a:off x="685800" y="2133600"/>
            <a:ext cx="5732129" cy="3410259"/>
            <a:chOff x="0" y="0"/>
            <a:chExt cx="5622966" cy="2582883"/>
          </a:xfrm>
        </p:grpSpPr>
        <p:pic>
          <p:nvPicPr>
            <p:cNvPr id="10" name="Image 12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r="5546" b="22960"/>
            <a:stretch/>
          </p:blipFill>
          <p:spPr bwMode="auto">
            <a:xfrm>
              <a:off x="0" y="0"/>
              <a:ext cx="5622966" cy="2582883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53640926-AAD7-44D8-BBD7-CCE9431645EC}">
                <a14:shadowObscured xmlns:a14="http://schemas.microsoft.com/office/drawing/2010/main" xmlns=""/>
              </a:ext>
            </a:extLst>
          </p:spPr>
        </p:pic>
        <p:sp>
          <p:nvSpPr>
            <p:cNvPr id="11" name="Rectangle 10"/>
            <p:cNvSpPr/>
            <p:nvPr/>
          </p:nvSpPr>
          <p:spPr>
            <a:xfrm>
              <a:off x="4435434" y="1882239"/>
              <a:ext cx="1174593" cy="68381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xmlns="" val="104668905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381000"/>
            <a:ext cx="7696000" cy="4572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Spillway Features</a:t>
            </a:r>
          </a:p>
        </p:txBody>
      </p:sp>
      <p:pic>
        <p:nvPicPr>
          <p:cNvPr id="7" name="Image 6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105400" y="1447800"/>
            <a:ext cx="3713480" cy="251523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graphicFrame>
        <p:nvGraphicFramePr>
          <p:cNvPr id="4" name="Tableau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311283706"/>
              </p:ext>
            </p:extLst>
          </p:nvPr>
        </p:nvGraphicFramePr>
        <p:xfrm>
          <a:off x="1066800" y="4495800"/>
          <a:ext cx="7875129" cy="1535504"/>
        </p:xfrm>
        <a:graphic>
          <a:graphicData uri="http://schemas.openxmlformats.org/drawingml/2006/table">
            <a:tbl>
              <a:tblPr firstRow="1" firstCol="1" bandRow="1">
                <a:tableStyleId>{10A1B5D5-9B99-4C35-A422-299274C87663}</a:tableStyleId>
              </a:tblPr>
              <a:tblGrid>
                <a:gridCol w="1622843"/>
                <a:gridCol w="1394380"/>
                <a:gridCol w="1619302"/>
                <a:gridCol w="1619302"/>
                <a:gridCol w="1619302"/>
              </a:tblGrid>
              <a:tr h="55546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Gate in operation</a:t>
                      </a:r>
                      <a:endParaRPr lang="fr-FR" sz="1400" dirty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 dirty="0" smtClean="0">
                          <a:effectLst/>
                        </a:rPr>
                        <a:t>N0</a:t>
                      </a:r>
                      <a:endParaRPr lang="fr-FR" sz="140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0960" marR="6096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Flood combination</a:t>
                      </a:r>
                      <a:endParaRPr lang="fr-FR" sz="140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0960" marR="6096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Flood entering in the reservoir</a:t>
                      </a:r>
                      <a:endParaRPr lang="fr-FR" sz="140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m</a:t>
                      </a:r>
                      <a:r>
                        <a:rPr lang="en-GB" sz="1400" baseline="30000">
                          <a:effectLst/>
                        </a:rPr>
                        <a:t>3</a:t>
                      </a:r>
                      <a:r>
                        <a:rPr lang="en-GB" sz="1400">
                          <a:effectLst/>
                        </a:rPr>
                        <a:t>/sec</a:t>
                      </a:r>
                      <a:endParaRPr lang="fr-FR" sz="14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0960" marR="6096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Routed flood</a:t>
                      </a:r>
                      <a:endParaRPr lang="fr-FR" sz="1400" dirty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m</a:t>
                      </a:r>
                      <a:r>
                        <a:rPr lang="en-GB" sz="1400" baseline="30000" dirty="0">
                          <a:effectLst/>
                        </a:rPr>
                        <a:t>3</a:t>
                      </a:r>
                      <a:r>
                        <a:rPr lang="en-GB" sz="1400" dirty="0">
                          <a:effectLst/>
                        </a:rPr>
                        <a:t>/sec</a:t>
                      </a:r>
                      <a:endParaRPr lang="fr-FR" sz="140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0960" marR="6096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Max reservoir level</a:t>
                      </a:r>
                      <a:endParaRPr lang="fr-FR" sz="1400" dirty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 dirty="0" err="1">
                          <a:effectLst/>
                        </a:rPr>
                        <a:t>masl</a:t>
                      </a:r>
                      <a:endParaRPr lang="fr-FR" sz="140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0960" marR="60960" marT="0" marB="0" anchor="ctr"/>
                </a:tc>
              </a:tr>
              <a:tr h="31630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4 out of 6</a:t>
                      </a:r>
                      <a:endParaRPr lang="fr-FR" sz="14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0960" marR="6096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10 000 year</a:t>
                      </a:r>
                      <a:endParaRPr lang="fr-FR" sz="14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0960" marR="6096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6 260</a:t>
                      </a:r>
                      <a:endParaRPr lang="fr-FR" sz="14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0960" marR="6096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4 688</a:t>
                      </a:r>
                      <a:endParaRPr lang="fr-FR" sz="14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0960" marR="6096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540.80</a:t>
                      </a:r>
                      <a:endParaRPr lang="fr-FR" sz="14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0960" marR="60960" marT="0" marB="0" anchor="ctr"/>
                </a:tc>
              </a:tr>
              <a:tr h="26281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5 out of 6</a:t>
                      </a:r>
                      <a:endParaRPr lang="fr-FR" sz="14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0960" marR="6096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PMF</a:t>
                      </a:r>
                      <a:endParaRPr lang="fr-FR" sz="14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0960" marR="6096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9 809</a:t>
                      </a:r>
                      <a:endParaRPr lang="fr-FR" sz="140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0960" marR="6096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6 278</a:t>
                      </a:r>
                      <a:endParaRPr lang="fr-FR" sz="14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0960" marR="6096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542.00</a:t>
                      </a:r>
                      <a:endParaRPr lang="fr-FR" sz="14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0960" marR="60960" marT="0" marB="0" anchor="ctr"/>
                </a:tc>
              </a:tr>
              <a:tr h="31630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6 out of 6</a:t>
                      </a:r>
                      <a:endParaRPr lang="fr-FR" sz="14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0960" marR="6096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PMF+GLOF</a:t>
                      </a:r>
                      <a:endParaRPr lang="fr-FR" sz="140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0960" marR="6096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12 809</a:t>
                      </a:r>
                      <a:endParaRPr lang="fr-FR" sz="14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0960" marR="6096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7 838</a:t>
                      </a:r>
                      <a:endParaRPr lang="fr-FR" sz="14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0960" marR="6096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541.30</a:t>
                      </a:r>
                      <a:endParaRPr lang="fr-FR" sz="140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0960" marR="60960" marT="0" marB="0" anchor="ctr"/>
                </a:tc>
              </a:tr>
            </a:tbl>
          </a:graphicData>
        </a:graphic>
      </p:graphicFrame>
      <p:sp>
        <p:nvSpPr>
          <p:cNvPr id="12" name="Rectangle 11"/>
          <p:cNvSpPr/>
          <p:nvPr/>
        </p:nvSpPr>
        <p:spPr>
          <a:xfrm>
            <a:off x="5068155" y="1447800"/>
            <a:ext cx="1027845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lvl="1">
              <a:spcBef>
                <a:spcPts val="400"/>
              </a:spcBef>
            </a:pPr>
            <a:r>
              <a:rPr lang="en-GB" dirty="0" smtClean="0"/>
              <a:t>N=6</a:t>
            </a:r>
          </a:p>
        </p:txBody>
      </p:sp>
      <p:pic>
        <p:nvPicPr>
          <p:cNvPr id="13" name="Image 11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38200" y="1447800"/>
            <a:ext cx="3535591" cy="269587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200598128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7696000" cy="576000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>Dam </a:t>
            </a:r>
            <a:endParaRPr lang="en-GB" dirty="0"/>
          </a:p>
        </p:txBody>
      </p:sp>
      <p:pic>
        <p:nvPicPr>
          <p:cNvPr id="8194" name="Picture 2" descr="D:\COB\Budhi Gandaki\Phase 2 Design\Rendu 3D\Web size\Rendu 1 - Vue Amont vers barrage web.bm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91569" y="1268760"/>
            <a:ext cx="7760862" cy="4911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95031266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57200"/>
            <a:ext cx="7696000" cy="576000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>Dam</a:t>
            </a:r>
            <a:endParaRPr lang="en-GB" dirty="0"/>
          </a:p>
        </p:txBody>
      </p:sp>
      <p:pic>
        <p:nvPicPr>
          <p:cNvPr id="9218" name="Picture 2" descr="D:\COB\Budhi Gandaki\Phase 2 Design\Rendu 3D\Web size\Rendu 6 - Vue Aval web.bmp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3677" b="13878"/>
          <a:stretch/>
        </p:blipFill>
        <p:spPr bwMode="auto">
          <a:xfrm>
            <a:off x="691569" y="1268760"/>
            <a:ext cx="7760862" cy="4899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27464314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b="1" dirty="0" smtClean="0"/>
              <a:t>Nepal’s Position in World Map</a:t>
            </a:r>
            <a:endParaRPr lang="en-US" sz="3600" b="1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629400" y="1219200"/>
            <a:ext cx="2191533" cy="1447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</p:pic>
      <p:sp>
        <p:nvSpPr>
          <p:cNvPr id="7" name="TextBox 6"/>
          <p:cNvSpPr txBox="1"/>
          <p:nvPr/>
        </p:nvSpPr>
        <p:spPr>
          <a:xfrm>
            <a:off x="914400" y="1295400"/>
            <a:ext cx="4648200" cy="156966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sz="2400" dirty="0" smtClean="0"/>
              <a:t>40-50 years ago: </a:t>
            </a:r>
          </a:p>
          <a:p>
            <a:r>
              <a:rPr lang="en-GB" sz="2400" dirty="0" smtClean="0"/>
              <a:t>Our position is  comparable to other Asian countries, even to South Korea/Japan</a:t>
            </a:r>
            <a:endParaRPr lang="en-US" sz="2400" dirty="0"/>
          </a:p>
        </p:txBody>
      </p:sp>
      <p:pic>
        <p:nvPicPr>
          <p:cNvPr id="11" name="Content Placeholder 3"/>
          <p:cNvPicPr>
            <a:picLocks noGrp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 bwMode="auto">
          <a:xfrm>
            <a:off x="914400" y="2971800"/>
            <a:ext cx="8229600" cy="3629884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 smtClean="0"/>
              <a:t>High Dam in the World (Existing)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457200" y="1600200"/>
          <a:ext cx="8229600" cy="417766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09600"/>
                <a:gridCol w="1981200"/>
                <a:gridCol w="1143000"/>
                <a:gridCol w="1752600"/>
                <a:gridCol w="1371600"/>
                <a:gridCol w="1371600"/>
              </a:tblGrid>
              <a:tr h="37084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SN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Name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Height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Type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Country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River</a:t>
                      </a:r>
                    </a:p>
                  </a:txBody>
                  <a:tcPr marL="9525" marR="9525" marT="9525" marB="0" anchor="b"/>
                </a:tc>
              </a:tr>
              <a:tr h="37084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 err="1">
                          <a:solidFill>
                            <a:srgbClr val="000000"/>
                          </a:solidFill>
                          <a:latin typeface="Arial"/>
                        </a:rPr>
                        <a:t>Nurek</a:t>
                      </a: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 Dam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300 m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Earthen </a:t>
                      </a:r>
                      <a:endParaRPr lang="en-US" sz="1800" b="0" i="0" u="none" strike="noStrike" dirty="0" smtClean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l" fontAlgn="b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embankment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 Tajikistan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err="1">
                          <a:solidFill>
                            <a:srgbClr val="000000"/>
                          </a:solidFill>
                          <a:latin typeface="Arial"/>
                        </a:rPr>
                        <a:t>Vakhsh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25" marR="9525" marT="9525" marB="0" anchor="b"/>
                </a:tc>
              </a:tr>
              <a:tr h="37084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 err="1">
                          <a:solidFill>
                            <a:srgbClr val="000000"/>
                          </a:solidFill>
                          <a:latin typeface="Arial"/>
                        </a:rPr>
                        <a:t>Xiaowan</a:t>
                      </a: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 Dam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292 </a:t>
                      </a:r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m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Concrete arch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 China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err="1">
                          <a:solidFill>
                            <a:srgbClr val="000000"/>
                          </a:solidFill>
                          <a:latin typeface="Arial"/>
                        </a:rPr>
                        <a:t>Lancang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25" marR="9525" marT="9525" marB="0" anchor="b"/>
                </a:tc>
              </a:tr>
              <a:tr h="37084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Grande </a:t>
                      </a:r>
                      <a:r>
                        <a:rPr lang="en-US" sz="1800" b="0" i="0" u="none" strike="noStrike" dirty="0" err="1">
                          <a:solidFill>
                            <a:srgbClr val="000000"/>
                          </a:solidFill>
                          <a:latin typeface="Arial"/>
                        </a:rPr>
                        <a:t>Dixence</a:t>
                      </a: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 Dam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285 </a:t>
                      </a:r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m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Concrete gravity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 Switzerland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err="1">
                          <a:solidFill>
                            <a:srgbClr val="000000"/>
                          </a:solidFill>
                          <a:latin typeface="Arial"/>
                        </a:rPr>
                        <a:t>Dixence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25" marR="9525" marT="9525" marB="0" anchor="b"/>
                </a:tc>
              </a:tr>
              <a:tr h="37084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 err="1">
                          <a:solidFill>
                            <a:srgbClr val="000000"/>
                          </a:solidFill>
                          <a:latin typeface="Arial"/>
                        </a:rPr>
                        <a:t>Inguri</a:t>
                      </a: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 Dam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271.5 </a:t>
                      </a:r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m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Concrete arch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 Georgia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err="1">
                          <a:solidFill>
                            <a:srgbClr val="000000"/>
                          </a:solidFill>
                          <a:latin typeface="Arial"/>
                        </a:rPr>
                        <a:t>Inguri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25" marR="9525" marT="9525" marB="0" anchor="b"/>
                </a:tc>
              </a:tr>
              <a:tr h="37084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 err="1">
                          <a:solidFill>
                            <a:srgbClr val="000000"/>
                          </a:solidFill>
                          <a:latin typeface="Arial"/>
                        </a:rPr>
                        <a:t>Vajont</a:t>
                      </a: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 Dam (disused)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261.6 m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Concrete arch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 Italy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err="1">
                          <a:solidFill>
                            <a:srgbClr val="000000"/>
                          </a:solidFill>
                          <a:latin typeface="Arial"/>
                        </a:rPr>
                        <a:t>Vajont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25" marR="9525" marT="9525" marB="0" anchor="b"/>
                </a:tc>
              </a:tr>
              <a:tr h="37084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8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Manuel Moreno Torres (Chicoasén) </a:t>
                      </a:r>
                      <a:r>
                        <a:rPr lang="pt-BR" sz="1800" b="0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Dam</a:t>
                      </a:r>
                      <a:endParaRPr lang="pt-BR" sz="18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261 </a:t>
                      </a:r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m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Earthen embankment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 Mexico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err="1">
                          <a:solidFill>
                            <a:srgbClr val="000000"/>
                          </a:solidFill>
                          <a:latin typeface="Arial"/>
                        </a:rPr>
                        <a:t>Grijalva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25" marR="9525" marT="9525" marB="0" anchor="b"/>
                </a:tc>
              </a:tr>
              <a:tr h="45212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 err="1">
                          <a:solidFill>
                            <a:srgbClr val="000000"/>
                          </a:solidFill>
                          <a:latin typeface="Arial"/>
                        </a:rPr>
                        <a:t>Tehri</a:t>
                      </a: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 Dam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261 </a:t>
                      </a:r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m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Earthen embankment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 India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Bhagirathi</a:t>
                      </a: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b="1" dirty="0" smtClean="0"/>
              <a:t>High Dam in the World (under Construction)</a:t>
            </a:r>
            <a:endParaRPr lang="en-US" sz="3200" b="1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457200" y="1295400"/>
          <a:ext cx="8229600" cy="524152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33400"/>
                <a:gridCol w="2209800"/>
                <a:gridCol w="1371600"/>
                <a:gridCol w="1371600"/>
                <a:gridCol w="1219200"/>
                <a:gridCol w="1524000"/>
              </a:tblGrid>
              <a:tr h="337622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/>
                        <a:t>SN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/>
                        <a:t>Name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/>
                        <a:t>Height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/>
                        <a:t>Type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/>
                        <a:t>Country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/>
                        <a:t>River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674667"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 dirty="0"/>
                        <a:t>1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indent="225425" algn="l" fontAlgn="b"/>
                      <a:r>
                        <a:rPr lang="en-US" sz="1800" u="none" strike="noStrike" dirty="0" err="1"/>
                        <a:t>Rogun</a:t>
                      </a:r>
                      <a:r>
                        <a:rPr lang="en-US" sz="1800" u="none" strike="noStrike" dirty="0"/>
                        <a:t> Dam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/>
                        <a:t>335 m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/>
                        <a:t>Embankment, earth and rock-fill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/>
                        <a:t> Tajikistan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 err="1"/>
                        <a:t>Vakhsh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337622"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/>
                        <a:t>2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indent="225425" algn="l" fontAlgn="b"/>
                      <a:r>
                        <a:rPr lang="en-US" sz="1800" u="none" strike="noStrike" dirty="0" err="1"/>
                        <a:t>Bakhtiari</a:t>
                      </a:r>
                      <a:r>
                        <a:rPr lang="en-US" sz="1800" u="none" strike="noStrike" dirty="0"/>
                        <a:t> Dam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/>
                        <a:t>315 m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/>
                        <a:t>Concrete arch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/>
                        <a:t> Iran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 err="1"/>
                        <a:t>Bakhtiari</a:t>
                      </a:r>
                      <a:r>
                        <a:rPr lang="en-US" sz="1800" u="none" strike="noStrike" dirty="0"/>
                        <a:t> River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452668"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/>
                        <a:t>3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indent="225425" algn="l" fontAlgn="b"/>
                      <a:r>
                        <a:rPr lang="en-US" sz="1800" u="none" strike="noStrike" dirty="0" err="1"/>
                        <a:t>Shuangjiangkou</a:t>
                      </a:r>
                      <a:r>
                        <a:rPr lang="en-US" sz="1800" u="none" strike="noStrike" dirty="0"/>
                        <a:t> Dam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/>
                        <a:t>312 m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/>
                        <a:t>Embankment, rock-fill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/>
                        <a:t> China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 err="1"/>
                        <a:t>Dadu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337622"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/>
                        <a:t>4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indent="225425" algn="l" fontAlgn="b"/>
                      <a:r>
                        <a:rPr lang="en-US" sz="1800" u="none" strike="noStrike" dirty="0" err="1"/>
                        <a:t>Jinping</a:t>
                      </a:r>
                      <a:r>
                        <a:rPr lang="en-US" sz="1800" u="none" strike="noStrike" dirty="0"/>
                        <a:t>-I Dam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/>
                        <a:t>305 m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/>
                        <a:t>Concrete arch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/>
                        <a:t> China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 err="1"/>
                        <a:t>Yalong</a:t>
                      </a:r>
                      <a:r>
                        <a:rPr lang="en-US" sz="1800" u="none" strike="noStrike" dirty="0"/>
                        <a:t> Jiang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415884"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/>
                        <a:t>5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indent="225425" algn="l" fontAlgn="b"/>
                      <a:r>
                        <a:rPr lang="en-US" sz="1800" u="none" strike="noStrike" dirty="0" err="1"/>
                        <a:t>Lianghekou</a:t>
                      </a:r>
                      <a:r>
                        <a:rPr lang="en-US" sz="1800" u="none" strike="noStrike" dirty="0"/>
                        <a:t> Dam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/>
                        <a:t>295 m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/>
                        <a:t>Embankment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/>
                        <a:t> China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 err="1" smtClean="0"/>
                        <a:t>Yalong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337622"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/>
                        <a:t>6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indent="225425" algn="l" fontAlgn="b"/>
                      <a:r>
                        <a:rPr lang="en-US" sz="1800" u="none" strike="noStrike" dirty="0" err="1"/>
                        <a:t>Xiluodu</a:t>
                      </a:r>
                      <a:r>
                        <a:rPr lang="en-US" sz="1800" u="none" strike="noStrike" dirty="0"/>
                        <a:t> Dam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/>
                        <a:t>273 m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/>
                        <a:t>Concrete arch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/>
                        <a:t> China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 err="1"/>
                        <a:t>Jinsha</a:t>
                      </a:r>
                      <a:r>
                        <a:rPr lang="en-US" sz="1800" u="none" strike="noStrike" dirty="0"/>
                        <a:t> Jiang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674667"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/>
                        <a:t>7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indent="225425" algn="l" fontAlgn="b"/>
                      <a:r>
                        <a:rPr lang="en-US" sz="1800" u="none" strike="noStrike" dirty="0" err="1"/>
                        <a:t>Diamer-Bhasha</a:t>
                      </a:r>
                      <a:r>
                        <a:rPr lang="en-US" sz="1800" u="none" strike="noStrike" dirty="0"/>
                        <a:t> Dam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/>
                        <a:t>272 m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/>
                        <a:t>Roller Compacted Concrete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/>
                        <a:t> Pakistan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/>
                        <a:t>River Indus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337622"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/>
                        <a:t>8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indent="225425" algn="l" fontAlgn="b"/>
                      <a:r>
                        <a:rPr lang="en-US" sz="1800" u="none" strike="noStrike" dirty="0" err="1"/>
                        <a:t>Nuozhadu</a:t>
                      </a:r>
                      <a:r>
                        <a:rPr lang="en-US" sz="1800" u="none" strike="noStrike" dirty="0"/>
                        <a:t> Dam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/>
                        <a:t>261 m 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/>
                        <a:t>Embankment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/>
                        <a:t> China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 err="1"/>
                        <a:t>Lancang</a:t>
                      </a:r>
                      <a:r>
                        <a:rPr lang="en-US" sz="1800" u="none" strike="noStrike" dirty="0"/>
                        <a:t> River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337622">
                <a:tc>
                  <a:txBody>
                    <a:bodyPr/>
                    <a:lstStyle/>
                    <a:p>
                      <a:r>
                        <a:rPr lang="en-US" sz="1800" b="1" dirty="0" smtClean="0"/>
                        <a:t>9</a:t>
                      </a:r>
                      <a:endParaRPr lang="en-US" sz="1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1" dirty="0" smtClean="0"/>
                        <a:t>BUDHIGANDAKI</a:t>
                      </a:r>
                      <a:r>
                        <a:rPr lang="en-US" sz="1800" b="1" baseline="0" dirty="0" smtClean="0"/>
                        <a:t> HEP</a:t>
                      </a:r>
                      <a:endParaRPr lang="en-US" sz="1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1" dirty="0" smtClean="0"/>
                        <a:t>263 M</a:t>
                      </a:r>
                      <a:endParaRPr lang="en-US" sz="1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1" dirty="0" smtClean="0"/>
                        <a:t>Double</a:t>
                      </a:r>
                      <a:r>
                        <a:rPr lang="en-US" sz="1800" b="1" baseline="0" dirty="0" smtClean="0"/>
                        <a:t> Curvature Arch</a:t>
                      </a:r>
                      <a:endParaRPr lang="en-US" sz="1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1" dirty="0" smtClean="0"/>
                        <a:t>NEPAL</a:t>
                      </a:r>
                      <a:endParaRPr lang="en-US" sz="1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b="1" dirty="0" err="1" smtClean="0"/>
                        <a:t>Budhigandaki</a:t>
                      </a:r>
                      <a:endParaRPr lang="en-US" sz="1800" b="1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 txBox="1">
            <a:spLocks/>
          </p:cNvSpPr>
          <p:nvPr/>
        </p:nvSpPr>
        <p:spPr bwMode="auto">
          <a:xfrm>
            <a:off x="600221" y="953726"/>
            <a:ext cx="8540441" cy="454624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66400" indent="-266400" fontAlgn="base">
              <a:lnSpc>
                <a:spcPts val="2600"/>
              </a:lnSpc>
              <a:spcBef>
                <a:spcPts val="1400"/>
              </a:spcBef>
              <a:spcAft>
                <a:spcPts val="200"/>
              </a:spcAft>
              <a:buClr>
                <a:srgbClr val="A6A199"/>
              </a:buClr>
              <a:buSzPct val="115000"/>
              <a:buFont typeface="Arial" pitchFamily="34" charset="0"/>
              <a:buChar char="•"/>
              <a:defRPr lang="en-US" sz="2200" baseline="0" dirty="0" smtClean="0">
                <a:solidFill>
                  <a:srgbClr val="1C2691"/>
                </a:solidFill>
              </a:defRPr>
            </a:lvl1pPr>
            <a:lvl2pPr lvl="1" indent="-190800" fontAlgn="base">
              <a:spcBef>
                <a:spcPts val="1100"/>
              </a:spcBef>
              <a:spcAft>
                <a:spcPts val="200"/>
              </a:spcAft>
              <a:buClr>
                <a:srgbClr val="5F5F5F"/>
              </a:buClr>
              <a:buFont typeface="Arial" pitchFamily="34" charset="0"/>
              <a:buChar char="–"/>
              <a:defRPr lang="en-US" sz="1600" dirty="0" smtClean="0">
                <a:solidFill>
                  <a:srgbClr val="5F5F5F"/>
                </a:solidFill>
              </a:defRPr>
            </a:lvl2pPr>
            <a:lvl3pPr marL="637200" lvl="2" indent="-180000" fontAlgn="base">
              <a:spcBef>
                <a:spcPts val="700"/>
              </a:spcBef>
              <a:buFont typeface="Arial" pitchFamily="34" charset="0"/>
              <a:buChar char="•"/>
              <a:defRPr lang="en-US" sz="1300" dirty="0" smtClean="0">
                <a:solidFill>
                  <a:srgbClr val="1C2691"/>
                </a:solidFill>
              </a:defRPr>
            </a:lvl3pPr>
            <a:lvl4pPr marL="901700" lvl="3" indent="-165100" defTabSz="1169988" fontAlgn="base">
              <a:spcBef>
                <a:spcPts val="0"/>
              </a:spcBef>
              <a:buClr>
                <a:srgbClr val="67A2C0"/>
              </a:buClr>
              <a:buFont typeface="Wingdings" pitchFamily="2" charset="2"/>
              <a:buChar char=""/>
              <a:tabLst/>
              <a:defRPr lang="en-US" sz="1100" baseline="0" dirty="0" smtClean="0">
                <a:solidFill>
                  <a:srgbClr val="5F5F5F"/>
                </a:solidFill>
              </a:defRPr>
            </a:lvl4pPr>
            <a:lvl5pPr marL="992187" indent="-171450" fontAlgn="base">
              <a:spcBef>
                <a:spcPts val="600"/>
              </a:spcBef>
              <a:buFont typeface="Tahoma" pitchFamily="34" charset="0"/>
              <a:buChar char="-"/>
              <a:defRPr lang="en-GB" sz="900" dirty="0">
                <a:solidFill>
                  <a:srgbClr val="5F5F5F"/>
                </a:solidFill>
              </a:defRPr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endParaRPr lang="en-US" dirty="0"/>
          </a:p>
        </p:txBody>
      </p:sp>
      <p:sp>
        <p:nvSpPr>
          <p:cNvPr id="11" name="Content Placeholder 2"/>
          <p:cNvSpPr txBox="1">
            <a:spLocks/>
          </p:cNvSpPr>
          <p:nvPr/>
        </p:nvSpPr>
        <p:spPr bwMode="auto">
          <a:xfrm>
            <a:off x="21748" y="821270"/>
            <a:ext cx="8540441" cy="57580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66400" indent="-266400" fontAlgn="base">
              <a:lnSpc>
                <a:spcPts val="2600"/>
              </a:lnSpc>
              <a:spcBef>
                <a:spcPts val="1400"/>
              </a:spcBef>
              <a:spcAft>
                <a:spcPts val="200"/>
              </a:spcAft>
              <a:buClr>
                <a:srgbClr val="A6A199"/>
              </a:buClr>
              <a:buSzPct val="115000"/>
              <a:buFont typeface="Arial" pitchFamily="34" charset="0"/>
              <a:buChar char="•"/>
              <a:defRPr lang="en-US" sz="2200" baseline="0" dirty="0" smtClean="0">
                <a:solidFill>
                  <a:srgbClr val="1C2691"/>
                </a:solidFill>
              </a:defRPr>
            </a:lvl1pPr>
            <a:lvl2pPr lvl="1" indent="-190800" fontAlgn="base">
              <a:spcBef>
                <a:spcPts val="1100"/>
              </a:spcBef>
              <a:spcAft>
                <a:spcPts val="200"/>
              </a:spcAft>
              <a:buClr>
                <a:srgbClr val="5F5F5F"/>
              </a:buClr>
              <a:buFont typeface="Arial" pitchFamily="34" charset="0"/>
              <a:buChar char="–"/>
              <a:defRPr lang="en-US" sz="1600" dirty="0" smtClean="0">
                <a:solidFill>
                  <a:srgbClr val="5F5F5F"/>
                </a:solidFill>
              </a:defRPr>
            </a:lvl2pPr>
            <a:lvl3pPr marL="637200" lvl="2" indent="-180000" fontAlgn="base">
              <a:spcBef>
                <a:spcPts val="700"/>
              </a:spcBef>
              <a:buFont typeface="Arial" pitchFamily="34" charset="0"/>
              <a:buChar char="•"/>
              <a:defRPr lang="en-US" sz="1300" dirty="0" smtClean="0">
                <a:solidFill>
                  <a:srgbClr val="1C2691"/>
                </a:solidFill>
              </a:defRPr>
            </a:lvl3pPr>
            <a:lvl4pPr marL="901700" lvl="3" indent="-165100" defTabSz="1169988" fontAlgn="base">
              <a:spcBef>
                <a:spcPts val="0"/>
              </a:spcBef>
              <a:buClr>
                <a:srgbClr val="67A2C0"/>
              </a:buClr>
              <a:buFont typeface="Wingdings" pitchFamily="2" charset="2"/>
              <a:buChar char=""/>
              <a:tabLst/>
              <a:defRPr lang="en-US" sz="1100" baseline="0" dirty="0" smtClean="0">
                <a:solidFill>
                  <a:srgbClr val="5F5F5F"/>
                </a:solidFill>
              </a:defRPr>
            </a:lvl4pPr>
            <a:lvl5pPr marL="992187" indent="-171450" fontAlgn="base">
              <a:spcBef>
                <a:spcPts val="600"/>
              </a:spcBef>
              <a:buFont typeface="Tahoma" pitchFamily="34" charset="0"/>
              <a:buChar char="-"/>
              <a:defRPr lang="en-GB" sz="900" dirty="0">
                <a:solidFill>
                  <a:srgbClr val="5F5F5F"/>
                </a:solidFill>
              </a:defRPr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r>
              <a:rPr lang="en-US" sz="2000" dirty="0"/>
              <a:t>Long term Sedimentation of the </a:t>
            </a:r>
            <a:r>
              <a:rPr lang="en-US" sz="2000" dirty="0" smtClean="0"/>
              <a:t>reservoir:</a:t>
            </a:r>
            <a:endParaRPr lang="en-US" sz="2000" dirty="0"/>
          </a:p>
          <a:p>
            <a:pPr lvl="1">
              <a:spcBef>
                <a:spcPts val="800"/>
              </a:spcBef>
            </a:pPr>
            <a:r>
              <a:rPr lang="en-GB" dirty="0"/>
              <a:t>Estimation of reservoir sedimentation using the </a:t>
            </a:r>
            <a:r>
              <a:rPr lang="en-GB" b="1" dirty="0" err="1"/>
              <a:t>Brune</a:t>
            </a:r>
            <a:r>
              <a:rPr lang="en-GB" b="1" dirty="0"/>
              <a:t> </a:t>
            </a:r>
            <a:r>
              <a:rPr lang="en-GB" b="1" dirty="0" smtClean="0"/>
              <a:t>method </a:t>
            </a:r>
            <a:r>
              <a:rPr lang="en-GB" dirty="0"/>
              <a:t>(conservative method</a:t>
            </a:r>
            <a:r>
              <a:rPr lang="en-GB" dirty="0" smtClean="0"/>
              <a:t>)</a:t>
            </a:r>
          </a:p>
          <a:p>
            <a:pPr marL="446400" lvl="2" indent="0">
              <a:spcBef>
                <a:spcPts val="800"/>
              </a:spcBef>
              <a:buNone/>
            </a:pPr>
            <a:r>
              <a:rPr lang="en-GB" b="1" dirty="0" smtClean="0"/>
              <a:t>					97.5</a:t>
            </a:r>
            <a:r>
              <a:rPr lang="en-GB" b="1" dirty="0"/>
              <a:t>% of trap </a:t>
            </a:r>
            <a:r>
              <a:rPr lang="en-GB" b="1" dirty="0" smtClean="0"/>
              <a:t>efficiency</a:t>
            </a:r>
            <a:endParaRPr lang="en-GB" dirty="0" smtClean="0"/>
          </a:p>
          <a:p>
            <a:pPr lvl="1">
              <a:spcBef>
                <a:spcPts val="800"/>
              </a:spcBef>
            </a:pPr>
            <a:r>
              <a:rPr lang="en-GB" dirty="0" smtClean="0"/>
              <a:t>Empirical prediction of deposition patterns in the reservoir by the </a:t>
            </a:r>
            <a:r>
              <a:rPr lang="en-GB" b="1" dirty="0" smtClean="0"/>
              <a:t>USBR method</a:t>
            </a:r>
          </a:p>
          <a:p>
            <a:pPr lvl="1">
              <a:spcBef>
                <a:spcPts val="800"/>
              </a:spcBef>
            </a:pPr>
            <a:endParaRPr lang="en-GB" b="1" dirty="0" smtClean="0"/>
          </a:p>
          <a:p>
            <a:pPr marL="446400" lvl="2" indent="0">
              <a:buNone/>
            </a:pPr>
            <a:endParaRPr lang="en-GB" b="1" dirty="0"/>
          </a:p>
          <a:p>
            <a:pPr marL="446400" lvl="2" indent="0">
              <a:buNone/>
            </a:pPr>
            <a:r>
              <a:rPr lang="en-GB" sz="1400" b="1" dirty="0" smtClean="0">
                <a:solidFill>
                  <a:srgbClr val="1C2691"/>
                </a:solidFill>
              </a:rPr>
              <a:t>	9.6 million m3/year</a:t>
            </a:r>
          </a:p>
          <a:p>
            <a:pPr marL="446400" lvl="2" indent="0">
              <a:buNone/>
            </a:pPr>
            <a:r>
              <a:rPr lang="en-GB" sz="1400" b="1" dirty="0" smtClean="0"/>
              <a:t>	458</a:t>
            </a:r>
            <a:r>
              <a:rPr lang="en-GB" sz="1400" b="1" dirty="0"/>
              <a:t> million </a:t>
            </a:r>
            <a:r>
              <a:rPr lang="en-GB" sz="1400" b="1" dirty="0" smtClean="0"/>
              <a:t>m</a:t>
            </a:r>
            <a:r>
              <a:rPr lang="en-GB" sz="1400" b="1" baseline="30000" dirty="0" smtClean="0"/>
              <a:t>3 </a:t>
            </a:r>
            <a:r>
              <a:rPr lang="en-GB" sz="1400" b="1" dirty="0" smtClean="0"/>
              <a:t> and </a:t>
            </a:r>
            <a:r>
              <a:rPr lang="en-GB" sz="1400" b="1" dirty="0"/>
              <a:t>El 377 </a:t>
            </a:r>
            <a:r>
              <a:rPr lang="en-GB" sz="1400" b="1" dirty="0" err="1"/>
              <a:t>masl</a:t>
            </a:r>
            <a:r>
              <a:rPr lang="en-GB" sz="1400" b="1" dirty="0"/>
              <a:t> </a:t>
            </a:r>
            <a:r>
              <a:rPr lang="en-GB" sz="1400" b="1" dirty="0" smtClean="0"/>
              <a:t>after </a:t>
            </a:r>
            <a:r>
              <a:rPr lang="en-GB" sz="1400" b="1" dirty="0"/>
              <a:t>50 </a:t>
            </a:r>
            <a:r>
              <a:rPr lang="en-GB" sz="1400" b="1" dirty="0" smtClean="0"/>
              <a:t>years</a:t>
            </a:r>
          </a:p>
          <a:p>
            <a:pPr marL="446400" lvl="2" indent="0">
              <a:buNone/>
            </a:pPr>
            <a:endParaRPr lang="en-GB" sz="1400" b="1" dirty="0" smtClean="0"/>
          </a:p>
          <a:p>
            <a:pPr marL="446400" lvl="2" indent="0">
              <a:buNone/>
            </a:pPr>
            <a:endParaRPr lang="en-GB" sz="1400" b="1" dirty="0" smtClean="0"/>
          </a:p>
          <a:p>
            <a:pPr marL="266400" lvl="1" indent="-266400">
              <a:lnSpc>
                <a:spcPts val="2600"/>
              </a:lnSpc>
              <a:spcBef>
                <a:spcPts val="1400"/>
              </a:spcBef>
              <a:buClr>
                <a:srgbClr val="A6A199"/>
              </a:buClr>
              <a:buSzPct val="115000"/>
              <a:buFont typeface="Arial" pitchFamily="34" charset="0"/>
              <a:buChar char="•"/>
            </a:pPr>
            <a:r>
              <a:rPr lang="en-GB" sz="2000" dirty="0">
                <a:solidFill>
                  <a:srgbClr val="1C2691"/>
                </a:solidFill>
              </a:rPr>
              <a:t>Active storage of the </a:t>
            </a:r>
            <a:r>
              <a:rPr lang="en-GB" sz="2000" dirty="0" smtClean="0">
                <a:solidFill>
                  <a:srgbClr val="1C2691"/>
                </a:solidFill>
              </a:rPr>
              <a:t>reservoir</a:t>
            </a:r>
          </a:p>
          <a:p>
            <a:pPr marL="266400" lvl="1" indent="-266400">
              <a:lnSpc>
                <a:spcPts val="2600"/>
              </a:lnSpc>
              <a:spcBef>
                <a:spcPts val="1400"/>
              </a:spcBef>
              <a:buClr>
                <a:srgbClr val="A6A199"/>
              </a:buClr>
              <a:buSzPct val="115000"/>
              <a:buFont typeface="Arial" pitchFamily="34" charset="0"/>
              <a:buChar char="•"/>
            </a:pPr>
            <a:endParaRPr lang="en-GB" sz="2000" dirty="0" smtClean="0">
              <a:solidFill>
                <a:srgbClr val="1C2691"/>
              </a:solidFill>
            </a:endParaRPr>
          </a:p>
          <a:p>
            <a:pPr marL="446400" lvl="2" indent="0">
              <a:buClr>
                <a:srgbClr val="A6A199"/>
              </a:buClr>
              <a:buSzPct val="115000"/>
              <a:buNone/>
            </a:pPr>
            <a:r>
              <a:rPr lang="en-GB" sz="1400" b="1" dirty="0" smtClean="0"/>
              <a:t>	6</a:t>
            </a:r>
            <a:r>
              <a:rPr lang="en-GB" sz="1400" b="1" dirty="0"/>
              <a:t>% of the active storage lost after 50 years </a:t>
            </a:r>
          </a:p>
          <a:p>
            <a:pPr marL="446400" lvl="2" indent="0">
              <a:buClr>
                <a:srgbClr val="A6A199"/>
              </a:buClr>
              <a:buSzPct val="115000"/>
              <a:buNone/>
            </a:pPr>
            <a:r>
              <a:rPr lang="en-GB" sz="1400" b="1" dirty="0" smtClean="0"/>
              <a:t>	10</a:t>
            </a:r>
            <a:r>
              <a:rPr lang="en-GB" sz="1400" b="1" dirty="0"/>
              <a:t>% of the active storage lost after 100 </a:t>
            </a:r>
            <a:r>
              <a:rPr lang="en-GB" sz="1400" b="1" dirty="0" smtClean="0"/>
              <a:t>years</a:t>
            </a:r>
            <a:endParaRPr lang="fr-FR" sz="1400" b="1" dirty="0"/>
          </a:p>
          <a:p>
            <a:pPr marL="0" lvl="2" indent="0">
              <a:lnSpc>
                <a:spcPts val="2600"/>
              </a:lnSpc>
              <a:spcBef>
                <a:spcPts val="1400"/>
              </a:spcBef>
              <a:spcAft>
                <a:spcPts val="200"/>
              </a:spcAft>
              <a:buClr>
                <a:srgbClr val="A6A199"/>
              </a:buClr>
              <a:buSzPct val="115000"/>
              <a:buNone/>
            </a:pPr>
            <a:endParaRPr lang="en-US" sz="2000" dirty="0"/>
          </a:p>
        </p:txBody>
      </p:sp>
      <p:sp>
        <p:nvSpPr>
          <p:cNvPr id="2" name="Rectangle 1"/>
          <p:cNvSpPr/>
          <p:nvPr/>
        </p:nvSpPr>
        <p:spPr>
          <a:xfrm>
            <a:off x="4972044" y="2393886"/>
            <a:ext cx="401193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200" b="1" dirty="0">
                <a:solidFill>
                  <a:srgbClr val="1C2691"/>
                </a:solidFill>
              </a:rPr>
              <a:t>Reservoir level-volume curve changes </a:t>
            </a:r>
            <a:r>
              <a:rPr lang="en-GB" sz="1200" b="1" dirty="0" smtClean="0">
                <a:solidFill>
                  <a:srgbClr val="1C2691"/>
                </a:solidFill>
              </a:rPr>
              <a:t>for </a:t>
            </a:r>
            <a:r>
              <a:rPr lang="en-GB" sz="1200" b="1" dirty="0">
                <a:solidFill>
                  <a:srgbClr val="1C2691"/>
                </a:solidFill>
              </a:rPr>
              <a:t>mean annual sediment inflow of 9.8 million m3 (USBR method</a:t>
            </a:r>
            <a:r>
              <a:rPr lang="en-GB" sz="1200" b="1" dirty="0" smtClean="0">
                <a:solidFill>
                  <a:srgbClr val="1C2691"/>
                </a:solidFill>
              </a:rPr>
              <a:t>)</a:t>
            </a:r>
            <a:endParaRPr lang="fr-FR" sz="1200" b="1" dirty="0">
              <a:solidFill>
                <a:srgbClr val="1C2691"/>
              </a:solidFill>
            </a:endParaRPr>
          </a:p>
        </p:txBody>
      </p:sp>
      <p:pic>
        <p:nvPicPr>
          <p:cNvPr id="12" name="Image 11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92013" y="2885986"/>
            <a:ext cx="4437609" cy="3966260"/>
          </a:xfrm>
          <a:prstGeom prst="rect">
            <a:avLst/>
          </a:prstGeom>
          <a:noFill/>
        </p:spPr>
      </p:pic>
      <p:sp>
        <p:nvSpPr>
          <p:cNvPr id="4" name="Flèche droite 3"/>
          <p:cNvSpPr/>
          <p:nvPr/>
        </p:nvSpPr>
        <p:spPr>
          <a:xfrm>
            <a:off x="3651898" y="1730932"/>
            <a:ext cx="320036" cy="180020"/>
          </a:xfrm>
          <a:prstGeom prst="rightArrow">
            <a:avLst/>
          </a:prstGeom>
          <a:solidFill>
            <a:srgbClr val="1C2691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2000" b="1" i="0" u="none" strike="noStrike" kern="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13" name="Flèche droite 12"/>
          <p:cNvSpPr/>
          <p:nvPr/>
        </p:nvSpPr>
        <p:spPr>
          <a:xfrm>
            <a:off x="331529" y="3042272"/>
            <a:ext cx="320036" cy="180020"/>
          </a:xfrm>
          <a:prstGeom prst="rightArrow">
            <a:avLst/>
          </a:prstGeom>
          <a:solidFill>
            <a:srgbClr val="1C2691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2000" b="1" i="0" u="none" strike="noStrike" kern="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811583" y="2898985"/>
            <a:ext cx="3880431" cy="681720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pPr marL="0" marR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2000" b="1" i="0" u="none" strike="noStrike" kern="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834440" y="5159108"/>
            <a:ext cx="3880431" cy="681720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pPr marL="0" marR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2000" b="1" i="0" u="none" strike="noStrike" kern="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18" name="Flèche droite 17"/>
          <p:cNvSpPr/>
          <p:nvPr/>
        </p:nvSpPr>
        <p:spPr>
          <a:xfrm>
            <a:off x="331529" y="5307782"/>
            <a:ext cx="320036" cy="180020"/>
          </a:xfrm>
          <a:prstGeom prst="rightArrow">
            <a:avLst/>
          </a:prstGeom>
          <a:solidFill>
            <a:srgbClr val="1C2691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2000" b="1" i="0" u="none" strike="noStrike" kern="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14" name="Espace réservé du texte 2"/>
          <p:cNvSpPr>
            <a:spLocks noGrp="1"/>
          </p:cNvSpPr>
          <p:nvPr>
            <p:ph type="body" sz="quarter" idx="13"/>
          </p:nvPr>
        </p:nvSpPr>
        <p:spPr>
          <a:xfrm>
            <a:off x="4291969" y="461651"/>
            <a:ext cx="3952098" cy="359618"/>
          </a:xfrm>
        </p:spPr>
        <p:txBody>
          <a:bodyPr/>
          <a:lstStyle/>
          <a:p>
            <a:r>
              <a:rPr lang="fr-FR" dirty="0" smtClean="0"/>
              <a:t>Volume 5: </a:t>
            </a:r>
            <a:r>
              <a:rPr lang="fr-FR" dirty="0" err="1" smtClean="0"/>
              <a:t>Sedimentation</a:t>
            </a:r>
            <a:r>
              <a:rPr lang="fr-FR" dirty="0" smtClean="0"/>
              <a:t> </a:t>
            </a:r>
            <a:r>
              <a:rPr lang="fr-FR" dirty="0" err="1" smtClean="0"/>
              <a:t>Study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xmlns="" val="140272773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71955" y="278650"/>
            <a:ext cx="4972045" cy="576000"/>
          </a:xfrm>
        </p:spPr>
        <p:txBody>
          <a:bodyPr>
            <a:normAutofit fontScale="90000"/>
          </a:bodyPr>
          <a:lstStyle/>
          <a:p>
            <a:r>
              <a:rPr lang="en-GB" dirty="0">
                <a:solidFill>
                  <a:schemeClr val="bg2"/>
                </a:solidFill>
              </a:rPr>
              <a:t>2. Natural Conditions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quarter" idx="13"/>
          </p:nvPr>
        </p:nvSpPr>
        <p:spPr>
          <a:xfrm>
            <a:off x="1180800" y="909142"/>
            <a:ext cx="7744178" cy="359618"/>
          </a:xfrm>
        </p:spPr>
        <p:txBody>
          <a:bodyPr/>
          <a:lstStyle/>
          <a:p>
            <a:r>
              <a:rPr lang="fr-FR" dirty="0" smtClean="0"/>
              <a:t>Volume 6: </a:t>
            </a:r>
            <a:r>
              <a:rPr lang="fr-FR" dirty="0" err="1" smtClean="0"/>
              <a:t>Geotechnical</a:t>
            </a:r>
            <a:r>
              <a:rPr lang="fr-FR" dirty="0" smtClean="0"/>
              <a:t>, </a:t>
            </a:r>
            <a:r>
              <a:rPr lang="fr-FR" dirty="0" err="1" smtClean="0"/>
              <a:t>Geological</a:t>
            </a:r>
            <a:r>
              <a:rPr lang="fr-FR" dirty="0" smtClean="0"/>
              <a:t> and </a:t>
            </a:r>
            <a:r>
              <a:rPr lang="fr-FR" dirty="0" err="1" smtClean="0"/>
              <a:t>Seismic</a:t>
            </a:r>
            <a:r>
              <a:rPr lang="fr-FR" dirty="0" smtClean="0"/>
              <a:t> </a:t>
            </a:r>
            <a:r>
              <a:rPr lang="fr-FR" dirty="0" err="1" smtClean="0"/>
              <a:t>Hazard</a:t>
            </a:r>
            <a:r>
              <a:rPr lang="fr-FR" dirty="0" smtClean="0"/>
              <a:t> </a:t>
            </a:r>
            <a:r>
              <a:rPr lang="fr-FR" dirty="0" err="1" smtClean="0"/>
              <a:t>Analysis</a:t>
            </a:r>
            <a:endParaRPr lang="fr-FR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939" t="9310" r="1193"/>
          <a:stretch/>
        </p:blipFill>
        <p:spPr bwMode="auto">
          <a:xfrm>
            <a:off x="407241" y="1313765"/>
            <a:ext cx="8245213" cy="48326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78345610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71955" y="278650"/>
            <a:ext cx="4972045" cy="576000"/>
          </a:xfrm>
        </p:spPr>
        <p:txBody>
          <a:bodyPr>
            <a:normAutofit fontScale="90000"/>
          </a:bodyPr>
          <a:lstStyle/>
          <a:p>
            <a:r>
              <a:rPr lang="en-GB" dirty="0">
                <a:solidFill>
                  <a:schemeClr val="bg2"/>
                </a:solidFill>
              </a:rPr>
              <a:t>2. Natural Conditions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quarter" idx="13"/>
          </p:nvPr>
        </p:nvSpPr>
        <p:spPr>
          <a:xfrm>
            <a:off x="1180800" y="909142"/>
            <a:ext cx="7744178" cy="359618"/>
          </a:xfrm>
        </p:spPr>
        <p:txBody>
          <a:bodyPr/>
          <a:lstStyle/>
          <a:p>
            <a:r>
              <a:rPr lang="fr-FR" dirty="0" smtClean="0"/>
              <a:t>Volume 6: </a:t>
            </a:r>
            <a:r>
              <a:rPr lang="fr-FR" dirty="0" err="1" smtClean="0"/>
              <a:t>Geotechnical</a:t>
            </a:r>
            <a:r>
              <a:rPr lang="fr-FR" dirty="0" smtClean="0"/>
              <a:t>, </a:t>
            </a:r>
            <a:r>
              <a:rPr lang="fr-FR" dirty="0" err="1" smtClean="0"/>
              <a:t>Geological</a:t>
            </a:r>
            <a:r>
              <a:rPr lang="fr-FR" dirty="0" smtClean="0"/>
              <a:t> and </a:t>
            </a:r>
            <a:r>
              <a:rPr lang="fr-FR" dirty="0" err="1" smtClean="0"/>
              <a:t>Seismic</a:t>
            </a:r>
            <a:r>
              <a:rPr lang="fr-FR" dirty="0" smtClean="0"/>
              <a:t> </a:t>
            </a:r>
            <a:r>
              <a:rPr lang="fr-FR" dirty="0" err="1" smtClean="0"/>
              <a:t>Hazard</a:t>
            </a:r>
            <a:r>
              <a:rPr lang="fr-FR" dirty="0" smtClean="0"/>
              <a:t> </a:t>
            </a:r>
            <a:r>
              <a:rPr lang="fr-FR" dirty="0" err="1" smtClean="0"/>
              <a:t>Analysis</a:t>
            </a:r>
            <a:endParaRPr lang="fr-FR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6425" r="4569" b="4331"/>
          <a:stretch/>
        </p:blipFill>
        <p:spPr bwMode="auto">
          <a:xfrm>
            <a:off x="420273" y="1268761"/>
            <a:ext cx="8272185" cy="48929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73243155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 txBox="1">
            <a:spLocks/>
          </p:cNvSpPr>
          <p:nvPr/>
        </p:nvSpPr>
        <p:spPr bwMode="auto">
          <a:xfrm>
            <a:off x="603559" y="2132857"/>
            <a:ext cx="8540441" cy="454624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66400" indent="-266400" fontAlgn="base">
              <a:lnSpc>
                <a:spcPts val="2600"/>
              </a:lnSpc>
              <a:spcBef>
                <a:spcPts val="1400"/>
              </a:spcBef>
              <a:spcAft>
                <a:spcPts val="200"/>
              </a:spcAft>
              <a:buClr>
                <a:srgbClr val="A6A199"/>
              </a:buClr>
              <a:buSzPct val="115000"/>
              <a:buFont typeface="Arial" pitchFamily="34" charset="0"/>
              <a:buChar char="•"/>
              <a:defRPr lang="en-US" sz="2200" baseline="0" dirty="0" smtClean="0">
                <a:solidFill>
                  <a:srgbClr val="1C2691"/>
                </a:solidFill>
              </a:defRPr>
            </a:lvl1pPr>
            <a:lvl2pPr lvl="1" indent="-190800" fontAlgn="base">
              <a:spcBef>
                <a:spcPts val="1100"/>
              </a:spcBef>
              <a:spcAft>
                <a:spcPts val="200"/>
              </a:spcAft>
              <a:buClr>
                <a:srgbClr val="5F5F5F"/>
              </a:buClr>
              <a:buFont typeface="Arial" pitchFamily="34" charset="0"/>
              <a:buChar char="–"/>
              <a:defRPr lang="en-US" sz="1600" dirty="0" smtClean="0">
                <a:solidFill>
                  <a:srgbClr val="5F5F5F"/>
                </a:solidFill>
              </a:defRPr>
            </a:lvl2pPr>
            <a:lvl3pPr marL="637200" lvl="2" indent="-180000" fontAlgn="base">
              <a:spcBef>
                <a:spcPts val="700"/>
              </a:spcBef>
              <a:buFont typeface="Arial" pitchFamily="34" charset="0"/>
              <a:buChar char="•"/>
              <a:defRPr lang="en-US" sz="1300" dirty="0" smtClean="0">
                <a:solidFill>
                  <a:srgbClr val="1C2691"/>
                </a:solidFill>
              </a:defRPr>
            </a:lvl3pPr>
            <a:lvl4pPr marL="901700" lvl="3" indent="-165100" defTabSz="1169988" fontAlgn="base">
              <a:spcBef>
                <a:spcPts val="0"/>
              </a:spcBef>
              <a:buClr>
                <a:srgbClr val="67A2C0"/>
              </a:buClr>
              <a:buFont typeface="Wingdings" pitchFamily="2" charset="2"/>
              <a:buChar char=""/>
              <a:tabLst/>
              <a:defRPr lang="en-US" sz="1100" baseline="0" dirty="0" smtClean="0">
                <a:solidFill>
                  <a:srgbClr val="5F5F5F"/>
                </a:solidFill>
              </a:defRPr>
            </a:lvl4pPr>
            <a:lvl5pPr marL="992187" indent="-171450" fontAlgn="base">
              <a:spcBef>
                <a:spcPts val="600"/>
              </a:spcBef>
              <a:buFont typeface="Tahoma" pitchFamily="34" charset="0"/>
              <a:buChar char="-"/>
              <a:defRPr lang="en-GB" sz="900" dirty="0">
                <a:solidFill>
                  <a:srgbClr val="5F5F5F"/>
                </a:solidFill>
              </a:defRPr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r>
              <a:rPr lang="en-US" sz="2000" dirty="0" smtClean="0"/>
              <a:t>Seismic Hazard:	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en-US" sz="1400" b="1" dirty="0" smtClean="0"/>
              <a:t>For the project design		OBE </a:t>
            </a:r>
            <a:r>
              <a:rPr lang="en-US" sz="1400" b="1" dirty="0"/>
              <a:t>= </a:t>
            </a:r>
            <a:r>
              <a:rPr lang="en-US" sz="1400" b="1" dirty="0" smtClean="0"/>
              <a:t>0.6g</a:t>
            </a:r>
            <a:endParaRPr lang="en-US" sz="1400" b="1" dirty="0"/>
          </a:p>
          <a:p>
            <a:pPr marL="457200" lvl="2" indent="0">
              <a:buNone/>
            </a:pPr>
            <a:r>
              <a:rPr lang="en-US" sz="1400" b="1" dirty="0" smtClean="0"/>
              <a:t>			SEE </a:t>
            </a:r>
            <a:r>
              <a:rPr lang="en-US" sz="1400" b="1" dirty="0"/>
              <a:t>= </a:t>
            </a:r>
            <a:r>
              <a:rPr lang="en-US" sz="1400" b="1" dirty="0" smtClean="0"/>
              <a:t>1.2g</a:t>
            </a:r>
            <a:endParaRPr lang="en-US" sz="1400" b="1" dirty="0"/>
          </a:p>
          <a:p>
            <a:endParaRPr lang="en-US" sz="2000" dirty="0" smtClean="0"/>
          </a:p>
          <a:p>
            <a:endParaRPr lang="en-US" sz="2000" dirty="0" smtClean="0"/>
          </a:p>
        </p:txBody>
      </p:sp>
      <p:pic>
        <p:nvPicPr>
          <p:cNvPr id="12" name="Picture 4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 bwMode="auto">
          <a:xfrm>
            <a:off x="381000" y="3886200"/>
            <a:ext cx="3960788" cy="2793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 bwMode="auto">
          <a:xfrm>
            <a:off x="4251388" y="2073598"/>
            <a:ext cx="4903065" cy="47757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Flèche droite 13"/>
          <p:cNvSpPr/>
          <p:nvPr/>
        </p:nvSpPr>
        <p:spPr>
          <a:xfrm>
            <a:off x="2524533" y="2893086"/>
            <a:ext cx="320036" cy="180020"/>
          </a:xfrm>
          <a:prstGeom prst="rightArrow">
            <a:avLst/>
          </a:prstGeom>
          <a:solidFill>
            <a:srgbClr val="1C2691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2000" b="1" i="0" u="none" strike="noStrike" kern="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3014268" y="2642236"/>
            <a:ext cx="1237120" cy="681720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pPr marL="0" marR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2000" b="1" i="0" u="none" strike="noStrike" kern="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1152000" y="979200"/>
            <a:ext cx="7696000" cy="576000"/>
          </a:xfrm>
        </p:spPr>
        <p:txBody>
          <a:bodyPr>
            <a:normAutofit fontScale="90000"/>
          </a:bodyPr>
          <a:lstStyle/>
          <a:p>
            <a:r>
              <a:rPr lang="fr-FR" dirty="0" err="1" smtClean="0"/>
              <a:t>Seismic</a:t>
            </a:r>
            <a:r>
              <a:rPr lang="fr-FR" dirty="0" smtClean="0"/>
              <a:t> </a:t>
            </a:r>
            <a:r>
              <a:rPr lang="fr-FR" dirty="0" err="1" smtClean="0"/>
              <a:t>Hazard</a:t>
            </a:r>
            <a:r>
              <a:rPr lang="fr-FR" dirty="0" smtClean="0"/>
              <a:t> </a:t>
            </a:r>
            <a:r>
              <a:rPr lang="fr-FR" dirty="0" err="1" smtClean="0"/>
              <a:t>Analysis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xmlns="" val="246720628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Dam Site</a:t>
            </a:r>
            <a:endParaRPr lang="en-US" dirty="0"/>
          </a:p>
        </p:txBody>
      </p:sp>
      <p:pic>
        <p:nvPicPr>
          <p:cNvPr id="102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600324" y="1546222"/>
            <a:ext cx="5019675" cy="4234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 txBox="1">
            <a:spLocks/>
          </p:cNvSpPr>
          <p:nvPr/>
        </p:nvSpPr>
        <p:spPr bwMode="auto">
          <a:xfrm>
            <a:off x="534433" y="4895187"/>
            <a:ext cx="3480387" cy="16749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66400" indent="-266400" fontAlgn="base">
              <a:lnSpc>
                <a:spcPts val="2600"/>
              </a:lnSpc>
              <a:spcBef>
                <a:spcPts val="1400"/>
              </a:spcBef>
              <a:spcAft>
                <a:spcPts val="200"/>
              </a:spcAft>
              <a:buClr>
                <a:srgbClr val="A6A199"/>
              </a:buClr>
              <a:buSzPct val="115000"/>
              <a:buFont typeface="Arial" pitchFamily="34" charset="0"/>
              <a:buChar char="•"/>
              <a:defRPr lang="en-US" sz="2200" baseline="0" dirty="0" smtClean="0">
                <a:solidFill>
                  <a:srgbClr val="1C2691"/>
                </a:solidFill>
              </a:defRPr>
            </a:lvl1pPr>
            <a:lvl2pPr lvl="1" indent="-190800" fontAlgn="base">
              <a:spcBef>
                <a:spcPts val="1100"/>
              </a:spcBef>
              <a:spcAft>
                <a:spcPts val="200"/>
              </a:spcAft>
              <a:buClr>
                <a:srgbClr val="5F5F5F"/>
              </a:buClr>
              <a:buFont typeface="Arial" pitchFamily="34" charset="0"/>
              <a:buChar char="–"/>
              <a:defRPr lang="en-US" sz="1600" dirty="0" smtClean="0">
                <a:solidFill>
                  <a:srgbClr val="5F5F5F"/>
                </a:solidFill>
              </a:defRPr>
            </a:lvl2pPr>
            <a:lvl3pPr marL="637200" lvl="2" indent="-180000" fontAlgn="base">
              <a:spcBef>
                <a:spcPts val="700"/>
              </a:spcBef>
              <a:buFont typeface="Arial" pitchFamily="34" charset="0"/>
              <a:buChar char="•"/>
              <a:defRPr lang="en-US" sz="1300" dirty="0" smtClean="0">
                <a:solidFill>
                  <a:srgbClr val="1C2691"/>
                </a:solidFill>
              </a:defRPr>
            </a:lvl3pPr>
            <a:lvl4pPr marL="901700" lvl="3" indent="-165100" defTabSz="1169988" fontAlgn="base">
              <a:spcBef>
                <a:spcPts val="0"/>
              </a:spcBef>
              <a:buClr>
                <a:srgbClr val="67A2C0"/>
              </a:buClr>
              <a:buFont typeface="Wingdings" pitchFamily="2" charset="2"/>
              <a:buChar char=""/>
              <a:tabLst/>
              <a:defRPr lang="en-US" sz="1100" baseline="0" dirty="0" smtClean="0">
                <a:solidFill>
                  <a:srgbClr val="5F5F5F"/>
                </a:solidFill>
              </a:defRPr>
            </a:lvl4pPr>
            <a:lvl5pPr marL="992187" indent="-171450" fontAlgn="base">
              <a:spcBef>
                <a:spcPts val="600"/>
              </a:spcBef>
              <a:buFont typeface="Tahoma" pitchFamily="34" charset="0"/>
              <a:buChar char="-"/>
              <a:defRPr lang="en-GB" sz="900" dirty="0">
                <a:solidFill>
                  <a:srgbClr val="5F5F5F"/>
                </a:solidFill>
              </a:defRPr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marL="0" indent="0">
              <a:buNone/>
            </a:pPr>
            <a:r>
              <a:rPr lang="en-GB" sz="2000" dirty="0" smtClean="0"/>
              <a:t>TL </a:t>
            </a:r>
            <a:r>
              <a:rPr lang="en-GB" sz="2000" dirty="0"/>
              <a:t>400kV BG HPP </a:t>
            </a:r>
            <a:r>
              <a:rPr lang="en-GB" sz="2000" dirty="0" err="1" smtClean="0"/>
              <a:t>Hetauda</a:t>
            </a:r>
            <a:r>
              <a:rPr lang="en-GB" sz="2000" dirty="0" smtClean="0"/>
              <a:t> </a:t>
            </a:r>
            <a:r>
              <a:rPr lang="en-GB" sz="2000" dirty="0"/>
              <a:t>substation - General layout </a:t>
            </a:r>
            <a:r>
              <a:rPr lang="en-GB" sz="2000" dirty="0" smtClean="0"/>
              <a:t>plan</a:t>
            </a:r>
          </a:p>
          <a:p>
            <a:pPr marL="0" indent="0">
              <a:buNone/>
            </a:pPr>
            <a:r>
              <a:rPr lang="en-GB" sz="2000" dirty="0" smtClean="0"/>
              <a:t>L=59km</a:t>
            </a:r>
          </a:p>
          <a:p>
            <a:pPr marL="266400" lvl="1" indent="0">
              <a:spcBef>
                <a:spcPts val="400"/>
              </a:spcBef>
              <a:buNone/>
            </a:pPr>
            <a:endParaRPr lang="en-US" sz="1400" b="1" dirty="0">
              <a:solidFill>
                <a:srgbClr val="1C269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6369" y="745553"/>
            <a:ext cx="3904025" cy="576000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>Power evacuation </a:t>
            </a:r>
            <a:endParaRPr lang="en-GB" dirty="0"/>
          </a:p>
        </p:txBody>
      </p:sp>
      <p:pic>
        <p:nvPicPr>
          <p:cNvPr id="7" name="Image 6"/>
          <p:cNvPicPr/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 bwMode="auto">
          <a:xfrm>
            <a:off x="4549253" y="464024"/>
            <a:ext cx="4594747" cy="6393976"/>
          </a:xfrm>
          <a:prstGeom prst="rect">
            <a:avLst/>
          </a:prstGeom>
          <a:ln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219200"/>
            <a:ext cx="4549253" cy="36191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03397409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2347" y="965957"/>
            <a:ext cx="3918405" cy="576000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>Power evacuation</a:t>
            </a:r>
            <a:endParaRPr lang="en-GB" dirty="0"/>
          </a:p>
        </p:txBody>
      </p:sp>
      <p:pic>
        <p:nvPicPr>
          <p:cNvPr id="10" name="Image 9"/>
          <p:cNvPicPr/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 bwMode="auto">
          <a:xfrm>
            <a:off x="1037780" y="1702349"/>
            <a:ext cx="7063084" cy="4670011"/>
          </a:xfrm>
          <a:prstGeom prst="rect">
            <a:avLst/>
          </a:prstGeom>
          <a:ln w="9525" cap="flat" cmpd="sng" algn="ctr">
            <a:solidFill>
              <a:sysClr val="windowText" lastClr="000000"/>
            </a:solidFill>
            <a:prstDash val="solid"/>
            <a:round/>
            <a:headEnd type="none" w="med" len="med"/>
            <a:tailEnd type="none" w="med" len="med"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sp>
        <p:nvSpPr>
          <p:cNvPr id="3" name="Rectangle 2"/>
          <p:cNvSpPr/>
          <p:nvPr/>
        </p:nvSpPr>
        <p:spPr>
          <a:xfrm>
            <a:off x="432709" y="5048092"/>
            <a:ext cx="3360374" cy="901189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2000" b="1" i="0" u="none" strike="noStrike" kern="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8" name="Content Placeholder 2"/>
          <p:cNvSpPr txBox="1">
            <a:spLocks/>
          </p:cNvSpPr>
          <p:nvPr/>
        </p:nvSpPr>
        <p:spPr bwMode="auto">
          <a:xfrm>
            <a:off x="1025648" y="4854814"/>
            <a:ext cx="3480387" cy="1287742"/>
          </a:xfrm>
          <a:prstGeom prst="rect">
            <a:avLst/>
          </a:prstGeom>
          <a:solidFill>
            <a:schemeClr val="bg1"/>
          </a:solidFill>
          <a:ln>
            <a:solidFill>
              <a:srgbClr val="1C269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66400" indent="-266400" fontAlgn="base">
              <a:lnSpc>
                <a:spcPts val="2600"/>
              </a:lnSpc>
              <a:spcBef>
                <a:spcPts val="1400"/>
              </a:spcBef>
              <a:spcAft>
                <a:spcPts val="200"/>
              </a:spcAft>
              <a:buClr>
                <a:srgbClr val="A6A199"/>
              </a:buClr>
              <a:buSzPct val="115000"/>
              <a:buFont typeface="Arial" pitchFamily="34" charset="0"/>
              <a:buChar char="•"/>
              <a:defRPr lang="en-US" sz="2200" baseline="0" dirty="0" smtClean="0">
                <a:solidFill>
                  <a:srgbClr val="1C2691"/>
                </a:solidFill>
              </a:defRPr>
            </a:lvl1pPr>
            <a:lvl2pPr lvl="1" indent="-190800" fontAlgn="base">
              <a:spcBef>
                <a:spcPts val="1100"/>
              </a:spcBef>
              <a:spcAft>
                <a:spcPts val="200"/>
              </a:spcAft>
              <a:buClr>
                <a:srgbClr val="5F5F5F"/>
              </a:buClr>
              <a:buFont typeface="Arial" pitchFamily="34" charset="0"/>
              <a:buChar char="–"/>
              <a:defRPr lang="en-US" sz="1600" dirty="0" smtClean="0">
                <a:solidFill>
                  <a:srgbClr val="5F5F5F"/>
                </a:solidFill>
              </a:defRPr>
            </a:lvl2pPr>
            <a:lvl3pPr marL="637200" lvl="2" indent="-180000" fontAlgn="base">
              <a:spcBef>
                <a:spcPts val="700"/>
              </a:spcBef>
              <a:buFont typeface="Arial" pitchFamily="34" charset="0"/>
              <a:buChar char="•"/>
              <a:defRPr lang="en-US" sz="1300" dirty="0" smtClean="0">
                <a:solidFill>
                  <a:srgbClr val="1C2691"/>
                </a:solidFill>
              </a:defRPr>
            </a:lvl3pPr>
            <a:lvl4pPr marL="901700" lvl="3" indent="-165100" defTabSz="1169988" fontAlgn="base">
              <a:spcBef>
                <a:spcPts val="0"/>
              </a:spcBef>
              <a:buClr>
                <a:srgbClr val="67A2C0"/>
              </a:buClr>
              <a:buFont typeface="Wingdings" pitchFamily="2" charset="2"/>
              <a:buChar char=""/>
              <a:tabLst/>
              <a:defRPr lang="en-US" sz="1100" baseline="0" dirty="0" smtClean="0">
                <a:solidFill>
                  <a:srgbClr val="5F5F5F"/>
                </a:solidFill>
              </a:defRPr>
            </a:lvl4pPr>
            <a:lvl5pPr marL="992187" indent="-171450" fontAlgn="base">
              <a:spcBef>
                <a:spcPts val="600"/>
              </a:spcBef>
              <a:buFont typeface="Tahoma" pitchFamily="34" charset="0"/>
              <a:buChar char="-"/>
              <a:defRPr lang="en-GB" sz="900" dirty="0">
                <a:solidFill>
                  <a:srgbClr val="5F5F5F"/>
                </a:solidFill>
              </a:defRPr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marL="0" indent="0">
              <a:spcBef>
                <a:spcPts val="600"/>
              </a:spcBef>
              <a:spcAft>
                <a:spcPts val="0"/>
              </a:spcAft>
              <a:buNone/>
            </a:pPr>
            <a:r>
              <a:rPr lang="en-GB" sz="2000" dirty="0"/>
              <a:t>TL 400 kV – BG HPP to Naubise substation - General layout </a:t>
            </a:r>
            <a:r>
              <a:rPr lang="en-GB" sz="2000" dirty="0" smtClean="0"/>
              <a:t>plan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en-US" sz="2000" b="1" dirty="0" smtClean="0">
                <a:solidFill>
                  <a:srgbClr val="1C2691"/>
                </a:solidFill>
              </a:rPr>
              <a:t>L= 40km</a:t>
            </a:r>
            <a:endParaRPr lang="en-US" sz="2000" b="1" dirty="0">
              <a:solidFill>
                <a:srgbClr val="1C269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93503424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90600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en-US" dirty="0" smtClean="0"/>
              <a:t>Environmental and Social Impact</a:t>
            </a:r>
            <a:endParaRPr lang="en-US" b="1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6324600" y="1143001"/>
          <a:ext cx="2743200" cy="5256689"/>
        </p:xfrm>
        <a:graphic>
          <a:graphicData uri="http://schemas.openxmlformats.org/drawingml/2006/table">
            <a:tbl>
              <a:tblPr/>
              <a:tblGrid>
                <a:gridCol w="685800"/>
                <a:gridCol w="2057400"/>
              </a:tblGrid>
              <a:tr h="318908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solidFill>
                            <a:srgbClr val="FFFFFF"/>
                          </a:solidFill>
                          <a:latin typeface="Arial"/>
                          <a:ea typeface="Times New Roman"/>
                          <a:cs typeface="Arial"/>
                        </a:rPr>
                        <a:t>District</a:t>
                      </a:r>
                      <a:endParaRPr lang="en-US" sz="1100" dirty="0"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solidFill>
                            <a:srgbClr val="FFFFFF"/>
                          </a:solidFill>
                          <a:latin typeface="Arial"/>
                          <a:ea typeface="Times New Roman"/>
                          <a:cs typeface="Arial"/>
                        </a:rPr>
                        <a:t>VDCs</a:t>
                      </a:r>
                      <a:endParaRPr lang="en-US" sz="1100" dirty="0"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</a:tr>
              <a:tr h="2624349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dirty="0" err="1">
                          <a:latin typeface="Arial"/>
                          <a:ea typeface="Times New Roman"/>
                          <a:cs typeface="Arial"/>
                        </a:rPr>
                        <a:t>Gorkha</a:t>
                      </a:r>
                      <a:r>
                        <a:rPr lang="en-US" sz="900" b="1" dirty="0">
                          <a:latin typeface="Arial"/>
                          <a:ea typeface="Times New Roman"/>
                          <a:cs typeface="Arial"/>
                        </a:rPr>
                        <a:t> </a:t>
                      </a:r>
                      <a:endParaRPr lang="en-US" sz="900" b="1" dirty="0" smtClean="0">
                        <a:latin typeface="Arial"/>
                        <a:ea typeface="Times New Roman"/>
                        <a:cs typeface="Arial"/>
                      </a:endParaRPr>
                    </a:p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dirty="0" smtClean="0">
                          <a:latin typeface="Arial"/>
                          <a:ea typeface="Times New Roman"/>
                          <a:cs typeface="Arial"/>
                        </a:rPr>
                        <a:t>(14)</a:t>
                      </a:r>
                      <a:endParaRPr lang="en-US" sz="1100" dirty="0"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en-US" sz="1200" b="1" dirty="0" err="1">
                          <a:latin typeface="Arial"/>
                          <a:ea typeface="Times New Roman"/>
                          <a:cs typeface="Arial"/>
                        </a:rPr>
                        <a:t>Ghyalchok</a:t>
                      </a:r>
                      <a:r>
                        <a:rPr lang="en-US" sz="1200" b="1" dirty="0">
                          <a:latin typeface="Arial"/>
                          <a:ea typeface="Times New Roman"/>
                          <a:cs typeface="Arial"/>
                        </a:rPr>
                        <a:t> ( </a:t>
                      </a:r>
                      <a:r>
                        <a:rPr lang="en-US" sz="1200" b="1" dirty="0">
                          <a:latin typeface="Preeti"/>
                          <a:ea typeface="Times New Roman"/>
                          <a:cs typeface="Arial"/>
                        </a:rPr>
                        <a:t>£</a:t>
                      </a:r>
                      <a:r>
                        <a:rPr lang="en-US" sz="1200" b="1" dirty="0" err="1">
                          <a:latin typeface="Preeti"/>
                          <a:ea typeface="Times New Roman"/>
                          <a:cs typeface="Arial"/>
                        </a:rPr>
                        <a:t>ofnrf</a:t>
                      </a:r>
                      <a:r>
                        <a:rPr lang="en-US" sz="1200" b="1" dirty="0">
                          <a:latin typeface="Preeti"/>
                          <a:ea typeface="Times New Roman"/>
                          <a:cs typeface="Arial"/>
                        </a:rPr>
                        <a:t>]s</a:t>
                      </a:r>
                      <a:r>
                        <a:rPr lang="en-US" sz="1200" b="1" dirty="0">
                          <a:latin typeface="Arial"/>
                          <a:ea typeface="Times New Roman"/>
                          <a:cs typeface="Arial"/>
                        </a:rPr>
                        <a:t>), </a:t>
                      </a:r>
                      <a:r>
                        <a:rPr lang="en-US" sz="1200" b="1" dirty="0" err="1">
                          <a:latin typeface="Arial"/>
                          <a:ea typeface="Times New Roman"/>
                          <a:cs typeface="Arial"/>
                        </a:rPr>
                        <a:t>Darbung</a:t>
                      </a:r>
                      <a:r>
                        <a:rPr lang="en-US" sz="1200" b="1" dirty="0">
                          <a:latin typeface="Arial"/>
                          <a:ea typeface="Times New Roman"/>
                          <a:cs typeface="Arial"/>
                        </a:rPr>
                        <a:t> (</a:t>
                      </a:r>
                      <a:r>
                        <a:rPr lang="en-US" sz="1200" b="1" dirty="0">
                          <a:latin typeface="Preeti"/>
                          <a:ea typeface="Times New Roman"/>
                          <a:cs typeface="Arial"/>
                        </a:rPr>
                        <a:t>b/</a:t>
                      </a:r>
                      <a:r>
                        <a:rPr lang="en-US" sz="1200" b="1" dirty="0" err="1">
                          <a:latin typeface="Preeti"/>
                          <a:ea typeface="Times New Roman"/>
                          <a:cs typeface="Arial"/>
                        </a:rPr>
                        <a:t>jf</a:t>
                      </a:r>
                      <a:r>
                        <a:rPr lang="en-US" sz="1200" b="1" dirty="0">
                          <a:latin typeface="Preeti"/>
                          <a:ea typeface="Times New Roman"/>
                          <a:cs typeface="Arial"/>
                        </a:rPr>
                        <a:t>ª</a:t>
                      </a:r>
                      <a:r>
                        <a:rPr lang="en-US" sz="1200" b="1" dirty="0">
                          <a:latin typeface="Arial"/>
                          <a:ea typeface="Times New Roman"/>
                          <a:cs typeface="Arial"/>
                        </a:rPr>
                        <a:t>  ), </a:t>
                      </a:r>
                      <a:r>
                        <a:rPr lang="en-US" sz="1200" b="1" dirty="0" err="1">
                          <a:latin typeface="Arial"/>
                          <a:ea typeface="Times New Roman"/>
                          <a:cs typeface="Arial"/>
                        </a:rPr>
                        <a:t>Bhumlichok</a:t>
                      </a:r>
                      <a:r>
                        <a:rPr lang="en-US" sz="1200" b="1" dirty="0">
                          <a:latin typeface="Arial"/>
                          <a:ea typeface="Times New Roman"/>
                          <a:cs typeface="Arial"/>
                        </a:rPr>
                        <a:t> (</a:t>
                      </a:r>
                      <a:r>
                        <a:rPr lang="en-US" sz="1200" b="1" dirty="0" err="1">
                          <a:latin typeface="Preeti"/>
                          <a:ea typeface="Times New Roman"/>
                          <a:cs typeface="Arial"/>
                        </a:rPr>
                        <a:t>e'NdLrf</a:t>
                      </a:r>
                      <a:r>
                        <a:rPr lang="en-US" sz="1200" b="1" dirty="0">
                          <a:latin typeface="Preeti"/>
                          <a:ea typeface="Times New Roman"/>
                          <a:cs typeface="Arial"/>
                        </a:rPr>
                        <a:t>]s</a:t>
                      </a:r>
                      <a:r>
                        <a:rPr lang="en-US" sz="1200" b="1" dirty="0">
                          <a:latin typeface="Arial"/>
                          <a:ea typeface="Times New Roman"/>
                          <a:cs typeface="Arial"/>
                        </a:rPr>
                        <a:t> ), </a:t>
                      </a:r>
                      <a:r>
                        <a:rPr lang="en-US" sz="1200" b="1" dirty="0" err="1">
                          <a:latin typeface="Arial"/>
                          <a:ea typeface="Times New Roman"/>
                          <a:cs typeface="Arial"/>
                        </a:rPr>
                        <a:t>Phujel</a:t>
                      </a:r>
                      <a:r>
                        <a:rPr lang="en-US" sz="1200" b="1" dirty="0">
                          <a:latin typeface="Arial"/>
                          <a:ea typeface="Times New Roman"/>
                          <a:cs typeface="Arial"/>
                        </a:rPr>
                        <a:t> (</a:t>
                      </a:r>
                      <a:r>
                        <a:rPr lang="en-US" sz="1200" b="1" dirty="0" err="1">
                          <a:latin typeface="Preeti"/>
                          <a:ea typeface="Times New Roman"/>
                          <a:cs typeface="Arial"/>
                        </a:rPr>
                        <a:t>km'h</a:t>
                      </a:r>
                      <a:r>
                        <a:rPr lang="en-US" sz="1200" b="1" dirty="0">
                          <a:latin typeface="Preeti"/>
                          <a:ea typeface="Times New Roman"/>
                          <a:cs typeface="Arial"/>
                        </a:rPr>
                        <a:t>]n</a:t>
                      </a:r>
                      <a:r>
                        <a:rPr lang="en-US" sz="1200" b="1" dirty="0">
                          <a:latin typeface="Arial"/>
                          <a:ea typeface="Times New Roman"/>
                          <a:cs typeface="Arial"/>
                        </a:rPr>
                        <a:t>), </a:t>
                      </a:r>
                      <a:r>
                        <a:rPr lang="en-US" sz="1200" b="1" dirty="0" err="1">
                          <a:latin typeface="Arial"/>
                          <a:ea typeface="Times New Roman"/>
                          <a:cs typeface="Arial"/>
                        </a:rPr>
                        <a:t>Namjung</a:t>
                      </a:r>
                      <a:r>
                        <a:rPr lang="en-US" sz="1200" b="1" dirty="0">
                          <a:latin typeface="Arial"/>
                          <a:ea typeface="Times New Roman"/>
                          <a:cs typeface="Arial"/>
                        </a:rPr>
                        <a:t> (</a:t>
                      </a:r>
                      <a:r>
                        <a:rPr lang="en-US" sz="1200" b="1" dirty="0" err="1">
                          <a:latin typeface="Preeti"/>
                          <a:ea typeface="Times New Roman"/>
                          <a:cs typeface="Arial"/>
                        </a:rPr>
                        <a:t>gfdh</a:t>
                      </a:r>
                      <a:r>
                        <a:rPr lang="en-US" sz="1200" b="1" dirty="0">
                          <a:latin typeface="Preeti"/>
                          <a:ea typeface="Times New Roman"/>
                          <a:cs typeface="Arial"/>
                        </a:rPr>
                        <a:t>'ª </a:t>
                      </a:r>
                      <a:r>
                        <a:rPr lang="en-US" sz="1200" b="1" dirty="0">
                          <a:latin typeface="Arial"/>
                          <a:ea typeface="Times New Roman"/>
                          <a:cs typeface="Arial"/>
                        </a:rPr>
                        <a:t>), </a:t>
                      </a:r>
                      <a:r>
                        <a:rPr lang="en-US" sz="1200" b="1" dirty="0" err="1">
                          <a:latin typeface="Arial"/>
                          <a:ea typeface="Times New Roman"/>
                          <a:cs typeface="Arial"/>
                        </a:rPr>
                        <a:t>Bungkot</a:t>
                      </a:r>
                      <a:r>
                        <a:rPr lang="en-US" sz="1200" b="1" dirty="0">
                          <a:latin typeface="Arial"/>
                          <a:ea typeface="Times New Roman"/>
                          <a:cs typeface="Arial"/>
                        </a:rPr>
                        <a:t> (</a:t>
                      </a:r>
                      <a:r>
                        <a:rPr lang="en-US" sz="1200" b="1" dirty="0" err="1">
                          <a:latin typeface="Preeti"/>
                          <a:ea typeface="Times New Roman"/>
                          <a:cs typeface="Arial"/>
                        </a:rPr>
                        <a:t>j'ªsf</a:t>
                      </a:r>
                      <a:r>
                        <a:rPr lang="en-US" sz="1200" b="1" dirty="0">
                          <a:latin typeface="Preeti"/>
                          <a:ea typeface="Times New Roman"/>
                          <a:cs typeface="Arial"/>
                        </a:rPr>
                        <a:t>]6</a:t>
                      </a:r>
                      <a:r>
                        <a:rPr lang="en-US" sz="1200" b="1" dirty="0">
                          <a:latin typeface="Arial"/>
                          <a:ea typeface="Times New Roman"/>
                          <a:cs typeface="Arial"/>
                        </a:rPr>
                        <a:t>), </a:t>
                      </a:r>
                      <a:r>
                        <a:rPr lang="en-US" sz="1200" b="1" dirty="0" err="1">
                          <a:latin typeface="Arial"/>
                          <a:ea typeface="Times New Roman"/>
                          <a:cs typeface="Arial"/>
                        </a:rPr>
                        <a:t>Asrang</a:t>
                      </a:r>
                      <a:r>
                        <a:rPr lang="en-US" sz="1200" b="1" dirty="0">
                          <a:latin typeface="Arial"/>
                          <a:ea typeface="Times New Roman"/>
                          <a:cs typeface="Arial"/>
                        </a:rPr>
                        <a:t> (</a:t>
                      </a:r>
                      <a:r>
                        <a:rPr lang="en-US" sz="1200" b="1" dirty="0" err="1">
                          <a:latin typeface="Preeti"/>
                          <a:ea typeface="Times New Roman"/>
                          <a:cs typeface="Arial"/>
                        </a:rPr>
                        <a:t>cf</a:t>
                      </a:r>
                      <a:r>
                        <a:rPr lang="en-US" sz="1200" b="1" dirty="0">
                          <a:latin typeface="Preeti"/>
                          <a:ea typeface="Times New Roman"/>
                          <a:cs typeface="Arial"/>
                        </a:rPr>
                        <a:t>;/fª</a:t>
                      </a:r>
                      <a:r>
                        <a:rPr lang="en-US" sz="1200" b="1" dirty="0">
                          <a:latin typeface="Arial"/>
                          <a:ea typeface="Times New Roman"/>
                          <a:cs typeface="Arial"/>
                        </a:rPr>
                        <a:t> ), </a:t>
                      </a:r>
                      <a:r>
                        <a:rPr lang="en-US" sz="1200" b="1" dirty="0" err="1">
                          <a:latin typeface="Arial"/>
                          <a:ea typeface="Times New Roman"/>
                          <a:cs typeface="Arial"/>
                        </a:rPr>
                        <a:t>Borlang</a:t>
                      </a:r>
                      <a:r>
                        <a:rPr lang="en-US" sz="1200" b="1" dirty="0">
                          <a:latin typeface="Arial"/>
                          <a:ea typeface="Times New Roman"/>
                          <a:cs typeface="Arial"/>
                        </a:rPr>
                        <a:t> (</a:t>
                      </a:r>
                      <a:r>
                        <a:rPr lang="en-US" sz="1200" b="1" dirty="0" err="1">
                          <a:latin typeface="Preeti"/>
                          <a:ea typeface="Times New Roman"/>
                          <a:cs typeface="Arial"/>
                        </a:rPr>
                        <a:t>af</a:t>
                      </a:r>
                      <a:r>
                        <a:rPr lang="en-US" sz="1200" b="1" dirty="0">
                          <a:latin typeface="Preeti"/>
                          <a:ea typeface="Times New Roman"/>
                          <a:cs typeface="Arial"/>
                        </a:rPr>
                        <a:t>]/</a:t>
                      </a:r>
                      <a:r>
                        <a:rPr lang="en-US" sz="1200" b="1" dirty="0" err="1">
                          <a:latin typeface="Preeti"/>
                          <a:ea typeface="Times New Roman"/>
                          <a:cs typeface="Arial"/>
                        </a:rPr>
                        <a:t>nf</a:t>
                      </a:r>
                      <a:r>
                        <a:rPr lang="en-US" sz="1200" b="1" dirty="0">
                          <a:latin typeface="Preeti"/>
                          <a:ea typeface="Times New Roman"/>
                          <a:cs typeface="Arial"/>
                        </a:rPr>
                        <a:t>ª</a:t>
                      </a:r>
                      <a:r>
                        <a:rPr lang="en-US" sz="1200" b="1" dirty="0">
                          <a:latin typeface="Arial"/>
                          <a:ea typeface="Times New Roman"/>
                          <a:cs typeface="Arial"/>
                        </a:rPr>
                        <a:t>), </a:t>
                      </a:r>
                      <a:r>
                        <a:rPr lang="en-US" sz="1200" b="1" dirty="0" err="1">
                          <a:latin typeface="Arial"/>
                          <a:ea typeface="Times New Roman"/>
                          <a:cs typeface="Arial"/>
                        </a:rPr>
                        <a:t>Dhawa</a:t>
                      </a:r>
                      <a:r>
                        <a:rPr lang="en-US" sz="1200" b="1" dirty="0">
                          <a:latin typeface="Arial"/>
                          <a:ea typeface="Times New Roman"/>
                          <a:cs typeface="Arial"/>
                        </a:rPr>
                        <a:t> (</a:t>
                      </a:r>
                      <a:r>
                        <a:rPr lang="en-US" sz="1200" b="1" dirty="0" err="1">
                          <a:latin typeface="Preeti"/>
                          <a:ea typeface="Times New Roman"/>
                          <a:cs typeface="Arial"/>
                        </a:rPr>
                        <a:t>wfjf</a:t>
                      </a:r>
                      <a:r>
                        <a:rPr lang="en-US" sz="1200" b="1" dirty="0">
                          <a:latin typeface="Preeti"/>
                          <a:ea typeface="Times New Roman"/>
                          <a:cs typeface="Arial"/>
                        </a:rPr>
                        <a:t> </a:t>
                      </a:r>
                      <a:r>
                        <a:rPr lang="en-US" sz="1200" b="1" dirty="0">
                          <a:latin typeface="Arial"/>
                          <a:ea typeface="Times New Roman"/>
                          <a:cs typeface="Arial"/>
                        </a:rPr>
                        <a:t>), </a:t>
                      </a:r>
                      <a:r>
                        <a:rPr lang="en-US" sz="1200" b="1" dirty="0" err="1">
                          <a:latin typeface="Arial"/>
                          <a:ea typeface="Times New Roman"/>
                          <a:cs typeface="Arial"/>
                        </a:rPr>
                        <a:t>Tandrang</a:t>
                      </a:r>
                      <a:r>
                        <a:rPr lang="en-US" sz="1200" b="1" dirty="0">
                          <a:latin typeface="Arial"/>
                          <a:ea typeface="Times New Roman"/>
                          <a:cs typeface="Arial"/>
                        </a:rPr>
                        <a:t> (</a:t>
                      </a:r>
                      <a:r>
                        <a:rPr lang="en-US" sz="1200" b="1" dirty="0" err="1">
                          <a:latin typeface="Preeti"/>
                          <a:ea typeface="Times New Roman"/>
                          <a:cs typeface="Arial"/>
                        </a:rPr>
                        <a:t>tfgb|f</a:t>
                      </a:r>
                      <a:r>
                        <a:rPr lang="en-US" sz="1200" b="1" dirty="0">
                          <a:latin typeface="Preeti"/>
                          <a:ea typeface="Times New Roman"/>
                          <a:cs typeface="Arial"/>
                        </a:rPr>
                        <a:t>ª</a:t>
                      </a:r>
                      <a:r>
                        <a:rPr lang="en-US" sz="1200" b="1" dirty="0">
                          <a:latin typeface="Arial"/>
                          <a:ea typeface="Times New Roman"/>
                          <a:cs typeface="Arial"/>
                        </a:rPr>
                        <a:t> ), </a:t>
                      </a:r>
                      <a:r>
                        <a:rPr lang="en-US" sz="1200" b="1" dirty="0" err="1">
                          <a:latin typeface="Arial"/>
                          <a:ea typeface="Times New Roman"/>
                          <a:cs typeface="Arial"/>
                        </a:rPr>
                        <a:t>Aarupokhari</a:t>
                      </a:r>
                      <a:r>
                        <a:rPr lang="en-US" sz="1200" b="1" dirty="0">
                          <a:latin typeface="Arial"/>
                          <a:ea typeface="Times New Roman"/>
                          <a:cs typeface="Arial"/>
                        </a:rPr>
                        <a:t> (</a:t>
                      </a:r>
                      <a:r>
                        <a:rPr lang="en-US" sz="1200" b="1" dirty="0" err="1">
                          <a:latin typeface="Preeti"/>
                          <a:ea typeface="Times New Roman"/>
                          <a:cs typeface="Arial"/>
                        </a:rPr>
                        <a:t>cf?kf</a:t>
                      </a:r>
                      <a:r>
                        <a:rPr lang="en-US" sz="1200" b="1" dirty="0">
                          <a:latin typeface="Preeti"/>
                          <a:ea typeface="Times New Roman"/>
                          <a:cs typeface="Arial"/>
                        </a:rPr>
                        <a:t>]v/L</a:t>
                      </a:r>
                      <a:r>
                        <a:rPr lang="en-US" sz="1200" b="1" dirty="0">
                          <a:latin typeface="Arial"/>
                          <a:ea typeface="Times New Roman"/>
                          <a:cs typeface="Arial"/>
                        </a:rPr>
                        <a:t> ), </a:t>
                      </a:r>
                      <a:r>
                        <a:rPr lang="en-US" sz="1200" b="1" dirty="0" err="1">
                          <a:latin typeface="Arial"/>
                          <a:ea typeface="Times New Roman"/>
                          <a:cs typeface="Arial"/>
                        </a:rPr>
                        <a:t>Aaru</a:t>
                      </a:r>
                      <a:r>
                        <a:rPr lang="en-US" sz="1200" b="1" dirty="0">
                          <a:latin typeface="Arial"/>
                          <a:ea typeface="Times New Roman"/>
                          <a:cs typeface="Arial"/>
                        </a:rPr>
                        <a:t> </a:t>
                      </a:r>
                      <a:r>
                        <a:rPr lang="en-US" sz="1200" b="1" dirty="0" err="1">
                          <a:latin typeface="Arial"/>
                          <a:ea typeface="Times New Roman"/>
                          <a:cs typeface="Arial"/>
                        </a:rPr>
                        <a:t>Chanaute</a:t>
                      </a:r>
                      <a:r>
                        <a:rPr lang="en-US" sz="1200" b="1" dirty="0">
                          <a:latin typeface="Arial"/>
                          <a:ea typeface="Times New Roman"/>
                          <a:cs typeface="Arial"/>
                        </a:rPr>
                        <a:t> (</a:t>
                      </a:r>
                      <a:r>
                        <a:rPr lang="en-US" sz="1200" b="1" dirty="0" err="1">
                          <a:latin typeface="Preeti"/>
                          <a:ea typeface="Times New Roman"/>
                          <a:cs typeface="Arial"/>
                        </a:rPr>
                        <a:t>cf?rgf</a:t>
                      </a:r>
                      <a:r>
                        <a:rPr lang="en-US" sz="1200" b="1" dirty="0">
                          <a:latin typeface="Preeti"/>
                          <a:ea typeface="Times New Roman"/>
                          <a:cs typeface="Arial"/>
                        </a:rPr>
                        <a:t>}6]</a:t>
                      </a:r>
                      <a:r>
                        <a:rPr lang="en-US" sz="1200" b="1" dirty="0">
                          <a:latin typeface="Arial"/>
                          <a:ea typeface="Times New Roman"/>
                          <a:cs typeface="Arial"/>
                        </a:rPr>
                        <a:t>), </a:t>
                      </a:r>
                      <a:r>
                        <a:rPr lang="en-US" sz="1200" b="1" dirty="0" err="1">
                          <a:latin typeface="Arial"/>
                          <a:ea typeface="Times New Roman"/>
                          <a:cs typeface="Arial"/>
                        </a:rPr>
                        <a:t>Aaru</a:t>
                      </a:r>
                      <a:r>
                        <a:rPr lang="en-US" sz="1200" b="1" dirty="0">
                          <a:latin typeface="Arial"/>
                          <a:ea typeface="Times New Roman"/>
                          <a:cs typeface="Arial"/>
                        </a:rPr>
                        <a:t> </a:t>
                      </a:r>
                      <a:r>
                        <a:rPr lang="en-US" sz="1200" b="1" dirty="0" err="1">
                          <a:latin typeface="Arial"/>
                          <a:ea typeface="Times New Roman"/>
                          <a:cs typeface="Arial"/>
                        </a:rPr>
                        <a:t>Arbang</a:t>
                      </a:r>
                      <a:r>
                        <a:rPr lang="en-US" sz="1200" b="1" dirty="0">
                          <a:latin typeface="Arial"/>
                          <a:ea typeface="Times New Roman"/>
                          <a:cs typeface="Arial"/>
                        </a:rPr>
                        <a:t> (</a:t>
                      </a:r>
                      <a:r>
                        <a:rPr lang="en-US" sz="1200" b="1" dirty="0" err="1">
                          <a:latin typeface="Preeti"/>
                          <a:ea typeface="Times New Roman"/>
                          <a:cs typeface="Arial"/>
                        </a:rPr>
                        <a:t>cf?cf</a:t>
                      </a:r>
                      <a:r>
                        <a:rPr lang="en-US" sz="1200" b="1" dirty="0">
                          <a:latin typeface="Preeti"/>
                          <a:ea typeface="Times New Roman"/>
                          <a:cs typeface="Arial"/>
                        </a:rPr>
                        <a:t>{</a:t>
                      </a:r>
                      <a:r>
                        <a:rPr lang="en-US" sz="1200" b="1" dirty="0" err="1">
                          <a:latin typeface="Preeti"/>
                          <a:ea typeface="Times New Roman"/>
                          <a:cs typeface="Arial"/>
                        </a:rPr>
                        <a:t>jf</a:t>
                      </a:r>
                      <a:r>
                        <a:rPr lang="en-US" sz="1200" b="1" dirty="0">
                          <a:latin typeface="Preeti"/>
                          <a:ea typeface="Times New Roman"/>
                          <a:cs typeface="Arial"/>
                        </a:rPr>
                        <a:t>ª</a:t>
                      </a:r>
                      <a:r>
                        <a:rPr lang="en-US" sz="1200" b="1" dirty="0">
                          <a:latin typeface="Arial"/>
                          <a:ea typeface="Times New Roman"/>
                          <a:cs typeface="Arial"/>
                        </a:rPr>
                        <a:t> ), and </a:t>
                      </a:r>
                      <a:r>
                        <a:rPr lang="en-US" sz="1200" b="1" dirty="0" err="1">
                          <a:latin typeface="Arial"/>
                          <a:ea typeface="Times New Roman"/>
                          <a:cs typeface="Arial"/>
                        </a:rPr>
                        <a:t>Thumi</a:t>
                      </a:r>
                      <a:r>
                        <a:rPr lang="en-US" sz="1200" b="1" dirty="0">
                          <a:latin typeface="Arial"/>
                          <a:ea typeface="Times New Roman"/>
                          <a:cs typeface="Arial"/>
                        </a:rPr>
                        <a:t> (</a:t>
                      </a:r>
                      <a:r>
                        <a:rPr lang="en-US" sz="1200" b="1" dirty="0" err="1">
                          <a:latin typeface="Preeti"/>
                          <a:ea typeface="Times New Roman"/>
                          <a:cs typeface="Arial"/>
                        </a:rPr>
                        <a:t>y'dL</a:t>
                      </a:r>
                      <a:r>
                        <a:rPr lang="en-US" sz="1200" b="1" dirty="0">
                          <a:latin typeface="Arial"/>
                          <a:ea typeface="Times New Roman"/>
                          <a:cs typeface="Arial"/>
                        </a:rPr>
                        <a:t>)</a:t>
                      </a:r>
                      <a:endParaRPr lang="en-US" sz="1200" dirty="0"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2224099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en-US" sz="900" b="1" dirty="0" err="1">
                          <a:latin typeface="Arial"/>
                          <a:ea typeface="Times New Roman"/>
                          <a:cs typeface="Arial"/>
                        </a:rPr>
                        <a:t>Dhading</a:t>
                      </a:r>
                      <a:r>
                        <a:rPr lang="en-US" sz="900" b="1" dirty="0">
                          <a:latin typeface="Arial"/>
                          <a:ea typeface="Times New Roman"/>
                          <a:cs typeface="Arial"/>
                        </a:rPr>
                        <a:t> </a:t>
                      </a:r>
                      <a:endParaRPr lang="en-US" sz="900" b="1" dirty="0" smtClean="0">
                        <a:latin typeface="Arial"/>
                        <a:ea typeface="Times New Roman"/>
                        <a:cs typeface="Arial"/>
                      </a:endParaRPr>
                    </a:p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en-US" sz="900" b="1" dirty="0" smtClean="0">
                          <a:latin typeface="Arial"/>
                          <a:ea typeface="Times New Roman"/>
                          <a:cs typeface="Arial"/>
                        </a:rPr>
                        <a:t>(13)</a:t>
                      </a:r>
                      <a:endParaRPr lang="en-US" sz="1100" dirty="0"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en-US" sz="1200" b="1" dirty="0" err="1">
                          <a:latin typeface="Arial"/>
                          <a:ea typeface="Times New Roman"/>
                          <a:cs typeface="Arial"/>
                        </a:rPr>
                        <a:t>Salang</a:t>
                      </a:r>
                      <a:r>
                        <a:rPr lang="en-US" sz="1200" b="1" dirty="0">
                          <a:latin typeface="Arial"/>
                          <a:ea typeface="Times New Roman"/>
                          <a:cs typeface="Arial"/>
                        </a:rPr>
                        <a:t> (</a:t>
                      </a:r>
                      <a:r>
                        <a:rPr lang="en-US" sz="1200" b="1" dirty="0">
                          <a:latin typeface="Preeti"/>
                          <a:ea typeface="Times New Roman"/>
                          <a:cs typeface="Arial"/>
                        </a:rPr>
                        <a:t>;</a:t>
                      </a:r>
                      <a:r>
                        <a:rPr lang="en-US" sz="1200" b="1" dirty="0" err="1">
                          <a:latin typeface="Preeti"/>
                          <a:ea typeface="Times New Roman"/>
                          <a:cs typeface="Arial"/>
                        </a:rPr>
                        <a:t>nf</a:t>
                      </a:r>
                      <a:r>
                        <a:rPr lang="en-US" sz="1200" b="1" dirty="0">
                          <a:latin typeface="Preeti"/>
                          <a:ea typeface="Times New Roman"/>
                          <a:cs typeface="Arial"/>
                        </a:rPr>
                        <a:t>ª</a:t>
                      </a:r>
                      <a:r>
                        <a:rPr lang="en-US" sz="1200" b="1" dirty="0">
                          <a:latin typeface="Arial"/>
                          <a:ea typeface="Times New Roman"/>
                          <a:cs typeface="Arial"/>
                        </a:rPr>
                        <a:t>), </a:t>
                      </a:r>
                      <a:r>
                        <a:rPr lang="en-US" sz="1200" b="1" dirty="0" err="1">
                          <a:latin typeface="Arial"/>
                          <a:ea typeface="Times New Roman"/>
                          <a:cs typeface="Arial"/>
                        </a:rPr>
                        <a:t>Maidi</a:t>
                      </a:r>
                      <a:r>
                        <a:rPr lang="en-US" sz="1200" b="1" dirty="0">
                          <a:latin typeface="Arial"/>
                          <a:ea typeface="Times New Roman"/>
                          <a:cs typeface="Arial"/>
                        </a:rPr>
                        <a:t> (</a:t>
                      </a:r>
                      <a:r>
                        <a:rPr lang="en-US" sz="1200" b="1" dirty="0">
                          <a:latin typeface="Preeti"/>
                          <a:ea typeface="Times New Roman"/>
                          <a:cs typeface="Arial"/>
                        </a:rPr>
                        <a:t>d}</a:t>
                      </a:r>
                      <a:r>
                        <a:rPr lang="en-US" sz="1200" b="1" dirty="0" err="1">
                          <a:latin typeface="Preeti"/>
                          <a:ea typeface="Times New Roman"/>
                          <a:cs typeface="Arial"/>
                        </a:rPr>
                        <a:t>bL</a:t>
                      </a:r>
                      <a:r>
                        <a:rPr lang="en-US" sz="1200" b="1" dirty="0">
                          <a:latin typeface="Arial"/>
                          <a:ea typeface="Times New Roman"/>
                          <a:cs typeface="Arial"/>
                        </a:rPr>
                        <a:t> ), </a:t>
                      </a:r>
                      <a:r>
                        <a:rPr lang="en-US" sz="1200" b="1" dirty="0" err="1">
                          <a:latin typeface="Arial"/>
                          <a:ea typeface="Times New Roman"/>
                          <a:cs typeface="Arial"/>
                        </a:rPr>
                        <a:t>Khari</a:t>
                      </a:r>
                      <a:r>
                        <a:rPr lang="en-US" sz="1200" b="1" dirty="0">
                          <a:latin typeface="Arial"/>
                          <a:ea typeface="Times New Roman"/>
                          <a:cs typeface="Arial"/>
                        </a:rPr>
                        <a:t> (</a:t>
                      </a:r>
                      <a:r>
                        <a:rPr lang="en-US" sz="1200" b="1" dirty="0">
                          <a:latin typeface="Preeti"/>
                          <a:ea typeface="Times New Roman"/>
                          <a:cs typeface="Arial"/>
                        </a:rPr>
                        <a:t>v/L</a:t>
                      </a:r>
                      <a:r>
                        <a:rPr lang="en-US" sz="1200" b="1" dirty="0">
                          <a:latin typeface="Arial"/>
                          <a:ea typeface="Times New Roman"/>
                          <a:cs typeface="Arial"/>
                        </a:rPr>
                        <a:t> ), </a:t>
                      </a:r>
                      <a:r>
                        <a:rPr lang="en-US" sz="1200" b="1" dirty="0" err="1">
                          <a:latin typeface="Arial"/>
                          <a:ea typeface="Times New Roman"/>
                          <a:cs typeface="Arial"/>
                        </a:rPr>
                        <a:t>Chainpur</a:t>
                      </a:r>
                      <a:r>
                        <a:rPr lang="en-US" sz="1200" b="1" dirty="0">
                          <a:latin typeface="Arial"/>
                          <a:ea typeface="Times New Roman"/>
                          <a:cs typeface="Arial"/>
                        </a:rPr>
                        <a:t> (</a:t>
                      </a:r>
                      <a:r>
                        <a:rPr lang="en-US" sz="1200" b="1" dirty="0">
                          <a:latin typeface="Preeti"/>
                          <a:ea typeface="Times New Roman"/>
                          <a:cs typeface="Arial"/>
                        </a:rPr>
                        <a:t>r}</a:t>
                      </a:r>
                      <a:r>
                        <a:rPr lang="en-US" sz="1200" b="1" dirty="0" err="1">
                          <a:latin typeface="Preeti"/>
                          <a:ea typeface="Times New Roman"/>
                          <a:cs typeface="Arial"/>
                        </a:rPr>
                        <a:t>gk</a:t>
                      </a:r>
                      <a:r>
                        <a:rPr lang="en-US" sz="1200" b="1" dirty="0">
                          <a:latin typeface="Preeti"/>
                          <a:ea typeface="Times New Roman"/>
                          <a:cs typeface="Arial"/>
                        </a:rPr>
                        <a:t>'/</a:t>
                      </a:r>
                      <a:r>
                        <a:rPr lang="en-US" sz="1200" b="1" dirty="0">
                          <a:latin typeface="Arial"/>
                          <a:ea typeface="Times New Roman"/>
                          <a:cs typeface="Arial"/>
                        </a:rPr>
                        <a:t> ), </a:t>
                      </a:r>
                      <a:r>
                        <a:rPr lang="en-US" sz="1200" b="1" dirty="0" err="1">
                          <a:latin typeface="Arial"/>
                          <a:ea typeface="Times New Roman"/>
                          <a:cs typeface="Arial"/>
                        </a:rPr>
                        <a:t>Jyamrung</a:t>
                      </a:r>
                      <a:r>
                        <a:rPr lang="en-US" sz="1200" b="1" dirty="0">
                          <a:latin typeface="Arial"/>
                          <a:ea typeface="Times New Roman"/>
                          <a:cs typeface="Arial"/>
                        </a:rPr>
                        <a:t> (</a:t>
                      </a:r>
                      <a:r>
                        <a:rPr lang="en-US" sz="1200" b="1" dirty="0" err="1">
                          <a:latin typeface="Preeti"/>
                          <a:ea typeface="Times New Roman"/>
                          <a:cs typeface="Arial"/>
                        </a:rPr>
                        <a:t>Hofd</a:t>
                      </a:r>
                      <a:r>
                        <a:rPr lang="en-US" sz="1200" b="1" dirty="0">
                          <a:latin typeface="Preeti"/>
                          <a:ea typeface="Times New Roman"/>
                          <a:cs typeface="Arial"/>
                        </a:rPr>
                        <a:t>?ª</a:t>
                      </a:r>
                      <a:r>
                        <a:rPr lang="en-US" sz="1200" b="1" dirty="0">
                          <a:latin typeface="Arial"/>
                          <a:ea typeface="Times New Roman"/>
                          <a:cs typeface="Arial"/>
                        </a:rPr>
                        <a:t>), </a:t>
                      </a:r>
                      <a:r>
                        <a:rPr lang="en-US" sz="1200" b="1" dirty="0" err="1">
                          <a:latin typeface="Arial"/>
                          <a:ea typeface="Times New Roman"/>
                          <a:cs typeface="Arial"/>
                        </a:rPr>
                        <a:t>Marpak</a:t>
                      </a:r>
                      <a:r>
                        <a:rPr lang="en-US" sz="1200" b="1" dirty="0">
                          <a:latin typeface="Arial"/>
                          <a:ea typeface="Times New Roman"/>
                          <a:cs typeface="Arial"/>
                        </a:rPr>
                        <a:t> (</a:t>
                      </a:r>
                      <a:r>
                        <a:rPr lang="en-US" sz="1200" b="1" dirty="0" err="1">
                          <a:latin typeface="Preeti"/>
                          <a:ea typeface="Times New Roman"/>
                          <a:cs typeface="Arial"/>
                        </a:rPr>
                        <a:t>df</a:t>
                      </a:r>
                      <a:r>
                        <a:rPr lang="en-US" sz="1200" b="1" dirty="0">
                          <a:latin typeface="Preeti"/>
                          <a:ea typeface="Times New Roman"/>
                          <a:cs typeface="Arial"/>
                        </a:rPr>
                        <a:t>/</a:t>
                      </a:r>
                      <a:r>
                        <a:rPr lang="en-US" sz="1200" b="1" dirty="0" err="1">
                          <a:latin typeface="Preeti"/>
                          <a:ea typeface="Times New Roman"/>
                          <a:cs typeface="Arial"/>
                        </a:rPr>
                        <a:t>kfs</a:t>
                      </a:r>
                      <a:r>
                        <a:rPr lang="en-US" sz="1200" b="1" dirty="0">
                          <a:latin typeface="Arial"/>
                          <a:ea typeface="Times New Roman"/>
                          <a:cs typeface="Arial"/>
                        </a:rPr>
                        <a:t>), </a:t>
                      </a:r>
                      <a:r>
                        <a:rPr lang="en-US" sz="1200" b="1" dirty="0" err="1">
                          <a:latin typeface="Arial"/>
                          <a:ea typeface="Times New Roman"/>
                          <a:cs typeface="Arial"/>
                        </a:rPr>
                        <a:t>Salyankot</a:t>
                      </a:r>
                      <a:r>
                        <a:rPr lang="en-US" sz="1200" b="1" dirty="0">
                          <a:latin typeface="Arial"/>
                          <a:ea typeface="Times New Roman"/>
                          <a:cs typeface="Arial"/>
                        </a:rPr>
                        <a:t> (</a:t>
                      </a:r>
                      <a:r>
                        <a:rPr lang="en-US" sz="1200" b="1" dirty="0">
                          <a:latin typeface="Preeti"/>
                          <a:ea typeface="Times New Roman"/>
                          <a:cs typeface="Arial"/>
                        </a:rPr>
                        <a:t>;</a:t>
                      </a:r>
                      <a:r>
                        <a:rPr lang="en-US" sz="1200" b="1" dirty="0" err="1">
                          <a:latin typeface="Preeti"/>
                          <a:ea typeface="Times New Roman"/>
                          <a:cs typeface="Arial"/>
                        </a:rPr>
                        <a:t>Nofgsf</a:t>
                      </a:r>
                      <a:r>
                        <a:rPr lang="en-US" sz="1200" b="1" dirty="0">
                          <a:latin typeface="Preeti"/>
                          <a:ea typeface="Times New Roman"/>
                          <a:cs typeface="Arial"/>
                        </a:rPr>
                        <a:t>]6</a:t>
                      </a:r>
                      <a:r>
                        <a:rPr lang="en-US" sz="1200" b="1" dirty="0">
                          <a:latin typeface="Arial"/>
                          <a:ea typeface="Times New Roman"/>
                          <a:cs typeface="Arial"/>
                        </a:rPr>
                        <a:t>), Tripura </a:t>
                      </a:r>
                      <a:r>
                        <a:rPr lang="en-US" sz="1200" b="1" dirty="0" err="1">
                          <a:latin typeface="Arial"/>
                          <a:ea typeface="Times New Roman"/>
                          <a:cs typeface="Arial"/>
                        </a:rPr>
                        <a:t>orTripureswor</a:t>
                      </a:r>
                      <a:r>
                        <a:rPr lang="en-US" sz="1200" b="1" dirty="0">
                          <a:latin typeface="Arial"/>
                          <a:ea typeface="Times New Roman"/>
                          <a:cs typeface="Arial"/>
                        </a:rPr>
                        <a:t> (</a:t>
                      </a:r>
                      <a:r>
                        <a:rPr lang="en-US" sz="1200" b="1" dirty="0" err="1">
                          <a:latin typeface="Preeti"/>
                          <a:ea typeface="Times New Roman"/>
                          <a:cs typeface="Arial"/>
                        </a:rPr>
                        <a:t>lqk</a:t>
                      </a:r>
                      <a:r>
                        <a:rPr lang="en-US" sz="1200" b="1" dirty="0">
                          <a:latin typeface="Preeti"/>
                          <a:ea typeface="Times New Roman"/>
                          <a:cs typeface="Arial"/>
                        </a:rPr>
                        <a:t>'/f</a:t>
                      </a:r>
                      <a:r>
                        <a:rPr lang="en-US" sz="1200" b="1" dirty="0">
                          <a:latin typeface="Arial"/>
                          <a:ea typeface="Times New Roman"/>
                          <a:cs typeface="Arial"/>
                        </a:rPr>
                        <a:t> ), </a:t>
                      </a:r>
                      <a:r>
                        <a:rPr lang="en-US" sz="1200" b="1" dirty="0" err="1" smtClean="0">
                          <a:latin typeface="Arial"/>
                          <a:ea typeface="Times New Roman"/>
                          <a:cs typeface="Arial"/>
                        </a:rPr>
                        <a:t>Aginchok</a:t>
                      </a:r>
                      <a:r>
                        <a:rPr lang="en-US" sz="1200" b="1" dirty="0" smtClean="0">
                          <a:latin typeface="Arial"/>
                          <a:ea typeface="Times New Roman"/>
                          <a:cs typeface="Arial"/>
                        </a:rPr>
                        <a:t> (</a:t>
                      </a:r>
                      <a:r>
                        <a:rPr lang="ne-NP" sz="1000" b="1" dirty="0" smtClean="0">
                          <a:latin typeface="Arial"/>
                          <a:ea typeface="Times New Roman"/>
                          <a:cs typeface="Arial"/>
                        </a:rPr>
                        <a:t>आगिञ्चोक</a:t>
                      </a:r>
                      <a:r>
                        <a:rPr lang="en-US" sz="1200" b="1" dirty="0" smtClean="0">
                          <a:latin typeface="Arial"/>
                          <a:ea typeface="Times New Roman"/>
                          <a:cs typeface="Arial"/>
                        </a:rPr>
                        <a:t>), </a:t>
                      </a:r>
                      <a:r>
                        <a:rPr lang="en-US" sz="1200" b="1" dirty="0" err="1">
                          <a:latin typeface="Arial"/>
                          <a:ea typeface="Times New Roman"/>
                          <a:cs typeface="Arial"/>
                        </a:rPr>
                        <a:t>Salyantar</a:t>
                      </a:r>
                      <a:r>
                        <a:rPr lang="en-US" sz="1200" b="1" dirty="0">
                          <a:latin typeface="Arial"/>
                          <a:ea typeface="Times New Roman"/>
                          <a:cs typeface="Arial"/>
                        </a:rPr>
                        <a:t> (</a:t>
                      </a:r>
                      <a:r>
                        <a:rPr lang="en-US" sz="1200" b="1" dirty="0">
                          <a:latin typeface="Preeti"/>
                          <a:ea typeface="Times New Roman"/>
                          <a:cs typeface="Arial"/>
                        </a:rPr>
                        <a:t>;Nofg6f/</a:t>
                      </a:r>
                      <a:r>
                        <a:rPr lang="en-US" sz="1200" b="1" dirty="0">
                          <a:latin typeface="Arial"/>
                          <a:ea typeface="Times New Roman"/>
                          <a:cs typeface="Arial"/>
                        </a:rPr>
                        <a:t> ), </a:t>
                      </a:r>
                      <a:r>
                        <a:rPr lang="en-US" sz="1200" b="1" dirty="0" err="1">
                          <a:latin typeface="Arial"/>
                          <a:ea typeface="Times New Roman"/>
                          <a:cs typeface="Arial"/>
                        </a:rPr>
                        <a:t>Mulpani</a:t>
                      </a:r>
                      <a:r>
                        <a:rPr lang="en-US" sz="1200" b="1" dirty="0">
                          <a:latin typeface="Arial"/>
                          <a:ea typeface="Times New Roman"/>
                          <a:cs typeface="Arial"/>
                        </a:rPr>
                        <a:t> (</a:t>
                      </a:r>
                      <a:r>
                        <a:rPr lang="en-US" sz="1200" b="1" dirty="0" err="1">
                          <a:latin typeface="Preeti"/>
                          <a:ea typeface="Times New Roman"/>
                          <a:cs typeface="Arial"/>
                        </a:rPr>
                        <a:t>d'nkfgL</a:t>
                      </a:r>
                      <a:r>
                        <a:rPr lang="en-US" sz="1200" b="1" dirty="0">
                          <a:latin typeface="Arial"/>
                          <a:ea typeface="Times New Roman"/>
                          <a:cs typeface="Arial"/>
                        </a:rPr>
                        <a:t> ), </a:t>
                      </a:r>
                      <a:r>
                        <a:rPr lang="en-US" sz="1200" b="1" dirty="0" err="1">
                          <a:latin typeface="Arial"/>
                          <a:ea typeface="Times New Roman"/>
                          <a:cs typeface="Arial"/>
                        </a:rPr>
                        <a:t>Budhathum</a:t>
                      </a:r>
                      <a:r>
                        <a:rPr lang="en-US" sz="1200" b="1" dirty="0">
                          <a:latin typeface="Arial"/>
                          <a:ea typeface="Times New Roman"/>
                          <a:cs typeface="Arial"/>
                        </a:rPr>
                        <a:t> (</a:t>
                      </a:r>
                      <a:r>
                        <a:rPr lang="en-US" sz="1200" b="1" dirty="0">
                          <a:latin typeface="Preeti"/>
                          <a:ea typeface="Times New Roman"/>
                          <a:cs typeface="Arial"/>
                        </a:rPr>
                        <a:t>a'9fy'd </a:t>
                      </a:r>
                      <a:r>
                        <a:rPr lang="en-US" sz="1200" b="1" dirty="0">
                          <a:latin typeface="Arial"/>
                          <a:ea typeface="Times New Roman"/>
                          <a:cs typeface="Arial"/>
                        </a:rPr>
                        <a:t>) and </a:t>
                      </a:r>
                      <a:r>
                        <a:rPr lang="en-US" sz="1200" b="1" dirty="0" err="1">
                          <a:latin typeface="Arial"/>
                          <a:ea typeface="Times New Roman"/>
                          <a:cs typeface="Arial"/>
                        </a:rPr>
                        <a:t>Baseri</a:t>
                      </a:r>
                      <a:r>
                        <a:rPr lang="en-US" sz="1200" b="1" dirty="0">
                          <a:latin typeface="Arial"/>
                          <a:ea typeface="Times New Roman"/>
                          <a:cs typeface="Arial"/>
                        </a:rPr>
                        <a:t> (</a:t>
                      </a:r>
                      <a:r>
                        <a:rPr lang="en-US" sz="1200" b="1" dirty="0">
                          <a:latin typeface="Preeti"/>
                          <a:ea typeface="Times New Roman"/>
                          <a:cs typeface="Arial"/>
                        </a:rPr>
                        <a:t>j;]/L</a:t>
                      </a:r>
                      <a:r>
                        <a:rPr lang="en-US" sz="1200" b="1" dirty="0">
                          <a:latin typeface="Arial"/>
                          <a:ea typeface="Times New Roman"/>
                          <a:cs typeface="Arial"/>
                        </a:rPr>
                        <a:t> )</a:t>
                      </a:r>
                      <a:endParaRPr lang="en-US" sz="1200" dirty="0"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5" name="Picture 4" descr="G:\Budhi Gandaki\Rough1.jpg"/>
          <p:cNvPicPr/>
          <p:nvPr/>
        </p:nvPicPr>
        <p:blipFill rotWithShape="1">
          <a:blip r:embed="rId2" cstate="screen">
            <a:extLst>
              <a:ext uri="{28A0092B-C50C-407E-A947-70E740481C1C}">
                <a14:useLocalDpi xmlns:lc="http://schemas.openxmlformats.org/drawingml/2006/lockedCanvas" xmlns:pic="http://schemas.openxmlformats.org/drawingml/2006/picture" xmlns="" xmlns:wpc="http://schemas.microsoft.com/office/word/2010/wordprocessingCanvas" xmlns:mc="http://schemas.openxmlformats.org/markup-compatibility/2006" xmlns:o="urn:schemas-microsoft-com:office:office" xmlns:v="urn:schemas-microsoft-com:vml" xmlns:wp14="http://schemas.microsoft.com/office/word/2010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ps="http://schemas.microsoft.com/office/word/2010/wordprocessingShape" xmlns:a14="http://schemas.microsoft.com/office/drawing/2010/main" xmlns:wne="http://schemas.microsoft.com/office/word/2006/wordml" xmlns:wp="http://schemas.openxmlformats.org/drawingml/2006/wordprocessingDrawing" xmlns:m="http://schemas.openxmlformats.org/officeDocument/2006/math" xmlns:ve="http://schemas.openxmlformats.org/markup-compatibility/2006"/>
              </a:ext>
            </a:extLst>
          </a:blip>
          <a:srcRect/>
          <a:stretch/>
        </p:blipFill>
        <p:spPr bwMode="auto">
          <a:xfrm>
            <a:off x="381000" y="1066800"/>
            <a:ext cx="5874757" cy="54864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lc="http://schemas.openxmlformats.org/drawingml/2006/lockedCanvas" xmlns:pic="http://schemas.openxmlformats.org/drawingml/2006/picture" xmlns="" xmlns:wpc="http://schemas.microsoft.com/office/word/2010/wordprocessingCanvas" xmlns:mc="http://schemas.openxmlformats.org/markup-compatibility/2006" xmlns:o="urn:schemas-microsoft-com:office:office" xmlns:v="urn:schemas-microsoft-com:vml" xmlns:wp14="http://schemas.microsoft.com/office/word/2010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ps="http://schemas.microsoft.com/office/word/2010/wordprocessingShape" xmlns:a14="http://schemas.microsoft.com/office/drawing/2010/main" xmlns:wne="http://schemas.microsoft.com/office/word/2006/wordml" xmlns:wp="http://schemas.openxmlformats.org/drawingml/2006/wordprocessingDrawing" xmlns:m="http://schemas.openxmlformats.org/officeDocument/2006/math" xmlns:ve="http://schemas.openxmlformats.org/markup-compatibility/2006"/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515112"/>
          </a:xfrm>
        </p:spPr>
        <p:txBody>
          <a:bodyPr>
            <a:noAutofit/>
          </a:bodyPr>
          <a:lstStyle/>
          <a:p>
            <a:pPr algn="ctr"/>
            <a:r>
              <a:rPr lang="en-US" sz="4000" b="1" dirty="0" smtClean="0"/>
              <a:t>Nepal in Human Development Index</a:t>
            </a:r>
            <a:endParaRPr lang="en-US" sz="4000" b="1" dirty="0"/>
          </a:p>
        </p:txBody>
      </p:sp>
      <p:pic>
        <p:nvPicPr>
          <p:cNvPr id="2052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195387" y="2291556"/>
            <a:ext cx="6753225" cy="3676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1752600"/>
            <a:ext cx="7515225" cy="4091505"/>
          </a:xfrm>
          <a:prstGeom prst="rect">
            <a:avLst/>
          </a:prstGeom>
          <a:noFill/>
          <a:ln w="38100">
            <a:solidFill>
              <a:schemeClr val="bg1">
                <a:lumMod val="50000"/>
              </a:schemeClr>
            </a:solidFill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1066800" y="6096000"/>
            <a:ext cx="28566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Source: UNDP Report, 2010 </a:t>
            </a:r>
            <a:endParaRPr lang="en-US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Environmental and Social Impact</a:t>
            </a:r>
            <a:endParaRPr lang="en-US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838200" y="381000"/>
            <a:ext cx="7236726" cy="574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lang="en-GB" sz="3000" b="1" kern="1200" cap="all" baseline="0" dirty="0">
                <a:solidFill>
                  <a:srgbClr val="A6A199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fr-FR" dirty="0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154" y="1600200"/>
            <a:ext cx="8958300" cy="40798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ZoneTexte 1"/>
          <p:cNvSpPr txBox="1"/>
          <p:nvPr/>
        </p:nvSpPr>
        <p:spPr>
          <a:xfrm>
            <a:off x="14153" y="5391109"/>
            <a:ext cx="142492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 smtClean="0">
                <a:solidFill>
                  <a:schemeClr val="bg1"/>
                </a:solidFill>
              </a:rPr>
              <a:t>DARBUN VDC</a:t>
            </a:r>
            <a:endParaRPr lang="fr-FR" sz="1200" dirty="0">
              <a:solidFill>
                <a:schemeClr val="bg1"/>
              </a:solidFill>
            </a:endParaRPr>
          </a:p>
        </p:txBody>
      </p:sp>
      <p:graphicFrame>
        <p:nvGraphicFramePr>
          <p:cNvPr id="8" name="Tableau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31409703"/>
              </p:ext>
            </p:extLst>
          </p:nvPr>
        </p:nvGraphicFramePr>
        <p:xfrm>
          <a:off x="457200" y="1905000"/>
          <a:ext cx="8382001" cy="3962400"/>
        </p:xfrm>
        <a:graphic>
          <a:graphicData uri="http://schemas.openxmlformats.org/drawingml/2006/table">
            <a:tbl>
              <a:tblPr firstRow="1" firstCol="1" bandRow="1"/>
              <a:tblGrid>
                <a:gridCol w="4890213"/>
                <a:gridCol w="2272977"/>
                <a:gridCol w="1218811"/>
              </a:tblGrid>
              <a:tr h="979548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400" b="1" dirty="0" smtClean="0">
                          <a:solidFill>
                            <a:schemeClr val="bg1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Displacement Type</a:t>
                      </a:r>
                      <a:endParaRPr lang="fr-FR" sz="2400" dirty="0">
                        <a:solidFill>
                          <a:schemeClr val="bg1"/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0960" marR="609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7365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400" b="1">
                          <a:solidFill>
                            <a:schemeClr val="bg1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No of Households</a:t>
                      </a:r>
                      <a:endParaRPr lang="fr-FR" sz="2400">
                        <a:solidFill>
                          <a:schemeClr val="bg1"/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0960" marR="609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7365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400" b="1">
                          <a:solidFill>
                            <a:schemeClr val="bg1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Persons</a:t>
                      </a:r>
                      <a:endParaRPr lang="fr-FR" sz="2400">
                        <a:solidFill>
                          <a:schemeClr val="bg1"/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0960" marR="609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7365D"/>
                    </a:solidFill>
                  </a:tcPr>
                </a:tc>
              </a:tr>
              <a:tr h="893891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400" dirty="0">
                          <a:solidFill>
                            <a:schemeClr val="bg1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Physical and economic displacement</a:t>
                      </a:r>
                      <a:endParaRPr lang="fr-FR" sz="2400" dirty="0">
                        <a:solidFill>
                          <a:schemeClr val="bg1"/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0960" marR="609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400">
                          <a:solidFill>
                            <a:schemeClr val="bg1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4750*</a:t>
                      </a:r>
                      <a:endParaRPr lang="fr-FR" sz="2400">
                        <a:solidFill>
                          <a:schemeClr val="bg1"/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0960" marR="609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400" dirty="0" smtClean="0">
                          <a:solidFill>
                            <a:schemeClr val="bg1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20 568</a:t>
                      </a:r>
                      <a:endParaRPr lang="fr-FR" sz="2400" dirty="0">
                        <a:solidFill>
                          <a:schemeClr val="bg1"/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0960" marR="609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42263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400">
                          <a:solidFill>
                            <a:schemeClr val="bg1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Economic Displacement only</a:t>
                      </a:r>
                      <a:endParaRPr lang="fr-FR" sz="2400">
                        <a:solidFill>
                          <a:schemeClr val="bg1"/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0960" marR="609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400">
                          <a:solidFill>
                            <a:schemeClr val="bg1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5686**</a:t>
                      </a:r>
                      <a:endParaRPr lang="fr-FR" sz="2400">
                        <a:solidFill>
                          <a:schemeClr val="bg1"/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0960" marR="609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400" dirty="0" smtClean="0">
                          <a:solidFill>
                            <a:schemeClr val="bg1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24 620</a:t>
                      </a:r>
                      <a:endParaRPr lang="fr-FR" sz="2400" dirty="0">
                        <a:solidFill>
                          <a:schemeClr val="bg1"/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0960" marR="609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46698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400" dirty="0">
                          <a:solidFill>
                            <a:schemeClr val="bg1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Total Physical and Economic Displacement</a:t>
                      </a:r>
                      <a:endParaRPr lang="fr-FR" sz="2400" dirty="0">
                        <a:solidFill>
                          <a:schemeClr val="bg1"/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0960" marR="609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400">
                          <a:solidFill>
                            <a:schemeClr val="bg1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10436</a:t>
                      </a:r>
                      <a:endParaRPr lang="fr-FR" sz="2400">
                        <a:solidFill>
                          <a:schemeClr val="bg1"/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0960" marR="609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400" b="1" dirty="0" smtClean="0">
                          <a:solidFill>
                            <a:schemeClr val="bg1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45 188</a:t>
                      </a:r>
                      <a:endParaRPr lang="fr-FR" sz="2400" b="1" dirty="0">
                        <a:solidFill>
                          <a:schemeClr val="bg1"/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0960" marR="609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377548366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ableau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965307813"/>
              </p:ext>
            </p:extLst>
          </p:nvPr>
        </p:nvGraphicFramePr>
        <p:xfrm>
          <a:off x="5257800" y="990604"/>
          <a:ext cx="2971800" cy="2762098"/>
        </p:xfrm>
        <a:graphic>
          <a:graphicData uri="http://schemas.openxmlformats.org/drawingml/2006/table">
            <a:tbl>
              <a:tblPr firstRow="1" firstCol="1" bandRow="1"/>
              <a:tblGrid>
                <a:gridCol w="2058506"/>
                <a:gridCol w="913294"/>
              </a:tblGrid>
              <a:tr h="213366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100" b="1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Land use Type</a:t>
                      </a:r>
                      <a:endParaRPr lang="fr-FR" sz="110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0960" marR="609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7365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100" b="1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Area (ha)</a:t>
                      </a:r>
                      <a:endParaRPr lang="fr-FR" sz="11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0960" marR="609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7365D"/>
                    </a:solidFill>
                  </a:tcPr>
                </a:tc>
              </a:tr>
              <a:tr h="201706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Bush</a:t>
                      </a:r>
                      <a:endParaRPr lang="fr-FR" sz="110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0960" marR="609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664.76</a:t>
                      </a:r>
                      <a:endParaRPr lang="fr-FR" sz="11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0960" marR="609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3366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Forest</a:t>
                      </a:r>
                      <a:endParaRPr lang="fr-FR" sz="11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0960" marR="609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1843.58</a:t>
                      </a:r>
                      <a:endParaRPr lang="fr-FR" sz="11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0960" marR="609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3366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Grass</a:t>
                      </a:r>
                      <a:endParaRPr lang="fr-FR" sz="110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0960" marR="609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5.8</a:t>
                      </a:r>
                      <a:endParaRPr lang="fr-FR" sz="11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0960" marR="609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3366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Barren Land</a:t>
                      </a:r>
                      <a:endParaRPr lang="fr-FR" sz="11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0960" marR="609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11.2</a:t>
                      </a:r>
                      <a:endParaRPr lang="fr-FR" sz="11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0960" marR="609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3366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400" b="1" dirty="0" smtClean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Cultivation/ </a:t>
                      </a:r>
                      <a:r>
                        <a:rPr lang="en-GB" sz="1400" b="1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settlement</a:t>
                      </a:r>
                      <a:endParaRPr lang="fr-FR" sz="1400" b="1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0960" marR="609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 b="1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3243</a:t>
                      </a:r>
                      <a:endParaRPr lang="fr-FR" sz="1400" b="1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0960" marR="609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3366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400" b="1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Dense Settlement</a:t>
                      </a:r>
                      <a:endParaRPr lang="fr-FR" sz="1400" b="1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0960" marR="609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 b="1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0.75</a:t>
                      </a:r>
                      <a:endParaRPr lang="fr-FR" sz="1400" b="1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0960" marR="609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3366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Nursery</a:t>
                      </a:r>
                      <a:endParaRPr lang="fr-FR" sz="11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0960" marR="609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1.27</a:t>
                      </a:r>
                      <a:endParaRPr lang="fr-FR" sz="11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0960" marR="609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3366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Orchard</a:t>
                      </a:r>
                      <a:endParaRPr lang="fr-FR" sz="11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0960" marR="609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15.19</a:t>
                      </a:r>
                      <a:endParaRPr lang="fr-FR" sz="11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0960" marR="609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3366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Cliff</a:t>
                      </a:r>
                      <a:endParaRPr lang="fr-FR" sz="11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0960" marR="609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4.33</a:t>
                      </a:r>
                      <a:endParaRPr lang="fr-FR" sz="11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0960" marR="609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3366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Sand</a:t>
                      </a:r>
                      <a:endParaRPr lang="fr-FR" sz="11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0960" marR="609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485.1</a:t>
                      </a:r>
                      <a:endParaRPr lang="fr-FR" sz="11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0960" marR="609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3366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Water Body</a:t>
                      </a:r>
                      <a:endParaRPr lang="fr-FR" sz="11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0960" marR="609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362.26</a:t>
                      </a:r>
                      <a:endParaRPr lang="fr-FR" sz="11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0960" marR="609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3366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100" b="1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Total</a:t>
                      </a:r>
                      <a:endParaRPr lang="fr-FR" sz="110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0960" marR="609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100" b="1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6637.24</a:t>
                      </a:r>
                      <a:endParaRPr lang="fr-FR" sz="110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0960" marR="609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9" name="Tableau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93434978"/>
              </p:ext>
            </p:extLst>
          </p:nvPr>
        </p:nvGraphicFramePr>
        <p:xfrm>
          <a:off x="4496925" y="3941541"/>
          <a:ext cx="4258169" cy="2267585"/>
        </p:xfrm>
        <a:graphic>
          <a:graphicData uri="http://schemas.openxmlformats.org/drawingml/2006/table">
            <a:tbl>
              <a:tblPr firstRow="1" firstCol="1" bandRow="1"/>
              <a:tblGrid>
                <a:gridCol w="3089769"/>
                <a:gridCol w="1168400"/>
              </a:tblGrid>
              <a:tr h="25209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100" b="1" dirty="0">
                          <a:solidFill>
                            <a:srgbClr val="FFFFFF"/>
                          </a:solidFill>
                          <a:effectLst/>
                          <a:latin typeface="Arial"/>
                          <a:ea typeface="Times New Roman"/>
                          <a:cs typeface="Arial"/>
                        </a:rPr>
                        <a:t>Displaced Infrastructure</a:t>
                      </a:r>
                      <a:endParaRPr lang="fr-FR" sz="110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0960" marR="609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7365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100" b="1" dirty="0" err="1">
                          <a:solidFill>
                            <a:srgbClr val="FFFFFF"/>
                          </a:solidFill>
                          <a:effectLst/>
                          <a:latin typeface="Arial"/>
                          <a:ea typeface="Times New Roman"/>
                          <a:cs typeface="Arial"/>
                        </a:rPr>
                        <a:t>Nos</a:t>
                      </a:r>
                      <a:r>
                        <a:rPr lang="en-GB" sz="1100" b="1" dirty="0">
                          <a:solidFill>
                            <a:srgbClr val="FFFFFF"/>
                          </a:solidFill>
                          <a:effectLst/>
                          <a:latin typeface="Arial"/>
                          <a:ea typeface="Times New Roman"/>
                          <a:cs typeface="Arial"/>
                        </a:rPr>
                        <a:t>/Length</a:t>
                      </a:r>
                      <a:endParaRPr lang="fr-FR" sz="110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0960" marR="609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7365D"/>
                    </a:solidFill>
                  </a:tcPr>
                </a:tc>
              </a:tr>
              <a:tr h="25209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  <a:latin typeface="Arial"/>
                          <a:ea typeface="Times New Roman"/>
                          <a:cs typeface="Arial"/>
                        </a:rPr>
                        <a:t>Public Educational Institutions (Nos)</a:t>
                      </a:r>
                      <a:endParaRPr lang="fr-FR" sz="11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0960" marR="609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/>
                          <a:latin typeface="Arial"/>
                          <a:ea typeface="Times New Roman"/>
                          <a:cs typeface="Arial"/>
                        </a:rPr>
                        <a:t>23</a:t>
                      </a:r>
                      <a:endParaRPr lang="fr-FR" sz="110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0960" marR="609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2164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  <a:latin typeface="Arial"/>
                          <a:ea typeface="Times New Roman"/>
                          <a:cs typeface="Arial"/>
                        </a:rPr>
                        <a:t>Other service infrastructures (health posts, police post, post office, community halls etc) (Nos)</a:t>
                      </a:r>
                      <a:endParaRPr lang="fr-FR" sz="11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0960" marR="609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  <a:latin typeface="Arial"/>
                          <a:ea typeface="Times New Roman"/>
                          <a:cs typeface="Arial"/>
                        </a:rPr>
                        <a:t>64</a:t>
                      </a:r>
                      <a:endParaRPr lang="fr-FR" sz="11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0960" marR="609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209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  <a:latin typeface="Arial"/>
                          <a:ea typeface="Times New Roman"/>
                          <a:cs typeface="Arial"/>
                        </a:rPr>
                        <a:t>Temples and Shrines (Nos)</a:t>
                      </a:r>
                      <a:endParaRPr lang="fr-FR" sz="11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0960" marR="609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  <a:latin typeface="Arial"/>
                          <a:ea typeface="Times New Roman"/>
                          <a:cs typeface="Arial"/>
                        </a:rPr>
                        <a:t>59</a:t>
                      </a:r>
                      <a:endParaRPr lang="fr-FR" sz="11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0960" marR="609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209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  <a:latin typeface="Arial"/>
                          <a:ea typeface="Times New Roman"/>
                          <a:cs typeface="Arial"/>
                        </a:rPr>
                        <a:t>Motorable Road (km)</a:t>
                      </a:r>
                      <a:endParaRPr lang="fr-FR" sz="11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0960" marR="609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  <a:latin typeface="Arial"/>
                          <a:ea typeface="Times New Roman"/>
                          <a:cs typeface="Arial"/>
                        </a:rPr>
                        <a:t>131.95</a:t>
                      </a:r>
                      <a:endParaRPr lang="fr-FR" sz="11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0960" marR="609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209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  <a:latin typeface="Arial"/>
                          <a:ea typeface="Times New Roman"/>
                          <a:cs typeface="Arial"/>
                        </a:rPr>
                        <a:t>Motorable Bridge (Nos/m)</a:t>
                      </a:r>
                      <a:endParaRPr lang="fr-FR" sz="11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0960" marR="609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  <a:latin typeface="Arial"/>
                          <a:ea typeface="Times New Roman"/>
                          <a:cs typeface="Arial"/>
                        </a:rPr>
                        <a:t>6 (453)</a:t>
                      </a:r>
                      <a:endParaRPr lang="fr-FR" sz="11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0960" marR="609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209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  <a:latin typeface="Arial"/>
                          <a:ea typeface="Times New Roman"/>
                          <a:cs typeface="Arial"/>
                        </a:rPr>
                        <a:t>Suspension Bridges (Nos/m)</a:t>
                      </a:r>
                      <a:endParaRPr lang="fr-FR" sz="11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0960" marR="609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  <a:latin typeface="Arial"/>
                          <a:ea typeface="Times New Roman"/>
                          <a:cs typeface="Arial"/>
                        </a:rPr>
                        <a:t>30 (2288)</a:t>
                      </a:r>
                      <a:endParaRPr lang="fr-FR" sz="11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0960" marR="609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209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/>
                          <a:latin typeface="Arial"/>
                          <a:ea typeface="Times New Roman"/>
                          <a:cs typeface="Arial"/>
                        </a:rPr>
                        <a:t>Cremation Sites (</a:t>
                      </a:r>
                      <a:r>
                        <a:rPr lang="en-GB" sz="1100" dirty="0" err="1">
                          <a:effectLst/>
                          <a:latin typeface="Arial"/>
                          <a:ea typeface="Times New Roman"/>
                          <a:cs typeface="Arial"/>
                        </a:rPr>
                        <a:t>nos</a:t>
                      </a:r>
                      <a:r>
                        <a:rPr lang="en-GB" sz="1100" dirty="0">
                          <a:effectLst/>
                          <a:latin typeface="Arial"/>
                          <a:ea typeface="Times New Roman"/>
                          <a:cs typeface="Arial"/>
                        </a:rPr>
                        <a:t>)</a:t>
                      </a:r>
                      <a:endParaRPr lang="fr-FR" sz="110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0960" marR="609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/>
                          <a:latin typeface="Arial"/>
                          <a:ea typeface="Times New Roman"/>
                          <a:cs typeface="Arial"/>
                        </a:rPr>
                        <a:t>44</a:t>
                      </a:r>
                      <a:endParaRPr lang="fr-FR" sz="110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0960" marR="609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9762"/>
          </a:xfrm>
        </p:spPr>
        <p:txBody>
          <a:bodyPr>
            <a:normAutofit fontScale="90000"/>
          </a:bodyPr>
          <a:lstStyle/>
          <a:p>
            <a:r>
              <a:rPr lang="en-US" sz="3600" b="1" dirty="0" smtClean="0"/>
              <a:t>Environmental and Social Impact</a:t>
            </a:r>
            <a:endParaRPr lang="en-US" sz="3600" b="1" dirty="0"/>
          </a:p>
        </p:txBody>
      </p:sp>
      <p:pic>
        <p:nvPicPr>
          <p:cNvPr id="13" name="Image 7"/>
          <p:cNvPicPr>
            <a:picLocks noGrp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85800" y="1447800"/>
            <a:ext cx="3368721" cy="4560887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xmlns="" val="204221798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219200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r>
              <a:rPr lang="en-GB" b="1" dirty="0" smtClean="0"/>
              <a:t>Physical and Cultural Resources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219200"/>
            <a:ext cx="8229600" cy="4800600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r>
              <a:rPr lang="en-US" b="1" dirty="0" smtClean="0"/>
              <a:t>Total Shrines affected by reservoir  (Temples, Mosque, Church etc)  is 76 comprising of 82 built structures</a:t>
            </a:r>
          </a:p>
          <a:p>
            <a:r>
              <a:rPr lang="en-US" b="1" dirty="0" smtClean="0"/>
              <a:t>Of the total shrines affected 25 are older than 100 years </a:t>
            </a:r>
          </a:p>
          <a:p>
            <a:r>
              <a:rPr lang="en-US" b="1" dirty="0" smtClean="0"/>
              <a:t>Total cremation sites affected is 44 with 23 built structures</a:t>
            </a:r>
          </a:p>
          <a:p>
            <a:pPr>
              <a:buNone/>
            </a:pPr>
            <a:endParaRPr lang="en-US" b="1" dirty="0" smtClean="0"/>
          </a:p>
          <a:p>
            <a:endParaRPr lang="en-US" b="1" dirty="0" smtClean="0"/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IMG_173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99000" y="304800"/>
            <a:ext cx="4165600" cy="3124200"/>
          </a:xfrm>
          <a:prstGeom prst="rect">
            <a:avLst/>
          </a:prstGeom>
        </p:spPr>
      </p:pic>
      <p:pic>
        <p:nvPicPr>
          <p:cNvPr id="8" name="Picture 7" descr="IMG_173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28600" y="3581400"/>
            <a:ext cx="4038600" cy="3028950"/>
          </a:xfrm>
          <a:prstGeom prst="rect">
            <a:avLst/>
          </a:prstGeom>
        </p:spPr>
      </p:pic>
      <p:pic>
        <p:nvPicPr>
          <p:cNvPr id="9" name="Picture 8" descr="IMG_173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800600" y="3581400"/>
            <a:ext cx="4089400" cy="3067050"/>
          </a:xfrm>
          <a:prstGeom prst="rect">
            <a:avLst/>
          </a:prstGeom>
        </p:spPr>
      </p:pic>
      <p:pic>
        <p:nvPicPr>
          <p:cNvPr id="11" name="Content Placeholder 10" descr="IMG_4815.JPG"/>
          <p:cNvPicPr>
            <a:picLocks noGrp="1" noChangeAspect="1"/>
          </p:cNvPicPr>
          <p:nvPr>
            <p:ph idx="1"/>
          </p:nvPr>
        </p:nvPicPr>
        <p:blipFill>
          <a:blip r:embed="rId5" cstate="print"/>
          <a:stretch>
            <a:fillRect/>
          </a:stretch>
        </p:blipFill>
        <p:spPr>
          <a:xfrm>
            <a:off x="0" y="0"/>
            <a:ext cx="4343399" cy="3257549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219200"/>
          </a:xfr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/>
          <a:lstStyle/>
          <a:p>
            <a:r>
              <a:rPr lang="en-GB" b="1" dirty="0" smtClean="0"/>
              <a:t>Wildlife (Mammals and </a:t>
            </a:r>
            <a:r>
              <a:rPr lang="en-GB" b="1" dirty="0" err="1" smtClean="0"/>
              <a:t>Herpetofauna</a:t>
            </a:r>
            <a:r>
              <a:rPr lang="en-GB" b="1" dirty="0" smtClean="0"/>
              <a:t>)</a:t>
            </a:r>
            <a:endParaRPr lang="en-US" b="1" dirty="0"/>
          </a:p>
        </p:txBody>
      </p:sp>
      <p:pic>
        <p:nvPicPr>
          <p:cNvPr id="3075" name="Picture 1" descr="IMG_0997"/>
          <p:cNvPicPr>
            <a:picLocks noChangeAspect="1" noChangeArrowheads="1"/>
          </p:cNvPicPr>
          <p:nvPr/>
        </p:nvPicPr>
        <p:blipFill>
          <a:blip r:embed="rId2">
            <a:lum bright="10000" contrast="20000"/>
          </a:blip>
          <a:srcRect/>
          <a:stretch>
            <a:fillRect/>
          </a:stretch>
        </p:blipFill>
        <p:spPr bwMode="auto">
          <a:xfrm>
            <a:off x="152400" y="1905000"/>
            <a:ext cx="2941320" cy="2286000"/>
          </a:xfrm>
          <a:prstGeom prst="rect">
            <a:avLst/>
          </a:prstGeom>
          <a:noFill/>
        </p:spPr>
      </p:pic>
      <p:pic>
        <p:nvPicPr>
          <p:cNvPr id="3074" name="Picture 2" descr="IMG_1120"/>
          <p:cNvPicPr>
            <a:picLocks noChangeAspect="1" noChangeArrowheads="1"/>
          </p:cNvPicPr>
          <p:nvPr/>
        </p:nvPicPr>
        <p:blipFill>
          <a:blip r:embed="rId3">
            <a:lum contrast="20000"/>
          </a:blip>
          <a:srcRect/>
          <a:stretch>
            <a:fillRect/>
          </a:stretch>
        </p:blipFill>
        <p:spPr bwMode="auto">
          <a:xfrm>
            <a:off x="3124200" y="1905000"/>
            <a:ext cx="2901696" cy="2133600"/>
          </a:xfrm>
          <a:prstGeom prst="rect">
            <a:avLst/>
          </a:prstGeom>
          <a:noFill/>
        </p:spPr>
      </p:pic>
      <p:pic>
        <p:nvPicPr>
          <p:cNvPr id="3073" name="Picture 5" descr="IMG_093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019800" y="1905000"/>
            <a:ext cx="2219325" cy="2580610"/>
          </a:xfrm>
          <a:prstGeom prst="rect">
            <a:avLst/>
          </a:prstGeom>
          <a:noFill/>
        </p:spPr>
      </p:pic>
      <p:sp>
        <p:nvSpPr>
          <p:cNvPr id="3076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077" name="Rectangle 5"/>
          <p:cNvSpPr>
            <a:spLocks noChangeArrowheads="1"/>
          </p:cNvSpPr>
          <p:nvPr/>
        </p:nvSpPr>
        <p:spPr bwMode="auto">
          <a:xfrm>
            <a:off x="0" y="474345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52400" y="4648200"/>
            <a:ext cx="8763000" cy="1938992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en-US" sz="2400" b="1" dirty="0" smtClean="0"/>
              <a:t>About 14 mammalian species have been accounted during the reconnaissance filed visits. Nine of them are of conservation significance</a:t>
            </a:r>
            <a:r>
              <a:rPr lang="en-US" sz="2400" dirty="0" smtClean="0"/>
              <a:t>.  </a:t>
            </a:r>
          </a:p>
          <a:p>
            <a:r>
              <a:rPr lang="en-US" sz="2400" b="1" dirty="0" smtClean="0"/>
              <a:t>About 6 </a:t>
            </a:r>
            <a:r>
              <a:rPr lang="en-US" sz="2400" b="1" dirty="0" err="1" smtClean="0"/>
              <a:t>herpetofauna</a:t>
            </a:r>
            <a:r>
              <a:rPr lang="en-US" sz="2400" b="1" dirty="0" smtClean="0"/>
              <a:t> species are reported of which three are of conservation significance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219200"/>
          </a:xfr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/>
          <a:lstStyle/>
          <a:p>
            <a:r>
              <a:rPr lang="en-GB" b="1" dirty="0" smtClean="0"/>
              <a:t>Wildlife (Avifauna )</a:t>
            </a:r>
            <a:endParaRPr lang="en-US" dirty="0"/>
          </a:p>
        </p:txBody>
      </p:sp>
      <p:pic>
        <p:nvPicPr>
          <p:cNvPr id="4" name="Picture 3" descr="C:\Documents and Settings\user\Desktop\budhigandaki jetha 2070\IMG_1205.jpg"/>
          <p:cNvPicPr/>
          <p:nvPr/>
        </p:nvPicPr>
        <p:blipFill>
          <a:blip r:embed="rId2" cstate="screen">
            <a:extLst>
              <a:ext uri="{28A0092B-C50C-407E-A947-70E740481C1C}">
                <a14:useLocalDpi xmlns:ve="http://schemas.openxmlformats.org/markup-compatibility/2006" xmlns:m="http://schemas.openxmlformats.org/officeDocument/2006/math" xmlns:wp="http://schemas.openxmlformats.org/drawingml/2006/wordprocessingDrawing" xmlns:wne="http://schemas.microsoft.com/office/word/2006/wordml" xmlns="" xmlns:wpc="http://schemas.microsoft.com/office/word/2010/wordprocessingCanvas" xmlns:mc="http://schemas.openxmlformats.org/markup-compatibility/2006" xmlns:o="urn:schemas-microsoft-com:office:office" xmlns:v="urn:schemas-microsoft-com:vml" xmlns:wp14="http://schemas.microsoft.com/office/word/2010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/>
              </a:ext>
            </a:extLst>
          </a:blip>
          <a:srcRect/>
          <a:stretch>
            <a:fillRect/>
          </a:stretch>
        </p:blipFill>
        <p:spPr bwMode="auto">
          <a:xfrm>
            <a:off x="0" y="1371600"/>
            <a:ext cx="1274400" cy="1260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5" name="Picture 4" descr="C:\Documents and Settings\user\Desktop\budhigandaki jetha 2070\IMG_1226.jpg"/>
          <p:cNvPicPr/>
          <p:nvPr/>
        </p:nvPicPr>
        <p:blipFill>
          <a:blip r:embed="rId3" cstate="screen">
            <a:extLst>
              <a:ext uri="{28A0092B-C50C-407E-A947-70E740481C1C}">
                <a14:useLocalDpi xmlns:ve="http://schemas.openxmlformats.org/markup-compatibility/2006" xmlns:m="http://schemas.openxmlformats.org/officeDocument/2006/math" xmlns:wp="http://schemas.openxmlformats.org/drawingml/2006/wordprocessingDrawing" xmlns:wne="http://schemas.microsoft.com/office/word/2006/wordml" xmlns="" xmlns:wpc="http://schemas.microsoft.com/office/word/2010/wordprocessingCanvas" xmlns:mc="http://schemas.openxmlformats.org/markup-compatibility/2006" xmlns:o="urn:schemas-microsoft-com:office:office" xmlns:v="urn:schemas-microsoft-com:vml" xmlns:wp14="http://schemas.microsoft.com/office/word/2010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/>
              </a:ext>
            </a:extLst>
          </a:blip>
          <a:srcRect/>
          <a:stretch>
            <a:fillRect/>
          </a:stretch>
        </p:blipFill>
        <p:spPr bwMode="auto">
          <a:xfrm>
            <a:off x="1447800" y="1371600"/>
            <a:ext cx="1018800" cy="1260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6" name="Picture 5" descr="C:\Documents and Settings\user\Desktop\budhigandaki jetha 2070\IMG_1239.jpg"/>
          <p:cNvPicPr/>
          <p:nvPr/>
        </p:nvPicPr>
        <p:blipFill>
          <a:blip r:embed="rId4" cstate="screen">
            <a:lum bright="20000" contrast="40000"/>
            <a:extLst>
              <a:ext uri="{28A0092B-C50C-407E-A947-70E740481C1C}">
                <a14:useLocalDpi xmlns:ve="http://schemas.openxmlformats.org/markup-compatibility/2006" xmlns:m="http://schemas.openxmlformats.org/officeDocument/2006/math" xmlns:wp="http://schemas.openxmlformats.org/drawingml/2006/wordprocessingDrawing" xmlns:wne="http://schemas.microsoft.com/office/word/2006/wordml" xmlns="" xmlns:wpc="http://schemas.microsoft.com/office/word/2010/wordprocessingCanvas" xmlns:mc="http://schemas.openxmlformats.org/markup-compatibility/2006" xmlns:o="urn:schemas-microsoft-com:office:office" xmlns:v="urn:schemas-microsoft-com:vml" xmlns:wp14="http://schemas.microsoft.com/office/word/2010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/>
              </a:ext>
            </a:extLst>
          </a:blip>
          <a:srcRect/>
          <a:stretch>
            <a:fillRect/>
          </a:stretch>
        </p:blipFill>
        <p:spPr bwMode="auto">
          <a:xfrm>
            <a:off x="2667000" y="1371600"/>
            <a:ext cx="1371600" cy="1260000"/>
          </a:xfrm>
          <a:prstGeom prst="rect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</p:spPr>
      </p:pic>
      <p:pic>
        <p:nvPicPr>
          <p:cNvPr id="7" name="Picture 6" descr="M:\Budhi Gandaki\Budhi Gandaki Field Reports - 2013,\Fishery\Pictures september 2013, fishery , 2nd phase\Photo  2nd field fisheries survey of Budhi gandaki HEP for Report\2nd fv Photo site F 3 A\DSCN0006.JPG"/>
          <p:cNvPicPr/>
          <p:nvPr/>
        </p:nvPicPr>
        <p:blipFill>
          <a:blip r:embed="rId5" cstate="screen">
            <a:extLst>
              <a:ext uri="{28A0092B-C50C-407E-A947-70E740481C1C}">
                <a14:useLocalDpi xmlns:ve="http://schemas.openxmlformats.org/markup-compatibility/2006" xmlns:m="http://schemas.openxmlformats.org/officeDocument/2006/math" xmlns:wp="http://schemas.openxmlformats.org/drawingml/2006/wordprocessingDrawing" xmlns:wne="http://schemas.microsoft.com/office/word/2006/wordml" xmlns="" xmlns:wpc="http://schemas.microsoft.com/office/word/2010/wordprocessingCanvas" xmlns:mc="http://schemas.openxmlformats.org/markup-compatibility/2006" xmlns:o="urn:schemas-microsoft-com:office:office" xmlns:v="urn:schemas-microsoft-com:vml" xmlns:wp14="http://schemas.microsoft.com/office/word/2010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/>
              </a:ext>
            </a:extLst>
          </a:blip>
          <a:srcRect/>
          <a:stretch>
            <a:fillRect/>
          </a:stretch>
        </p:blipFill>
        <p:spPr bwMode="auto">
          <a:xfrm>
            <a:off x="4191000" y="1371600"/>
            <a:ext cx="1681200" cy="1260000"/>
          </a:xfrm>
          <a:prstGeom prst="rect">
            <a:avLst/>
          </a:prstGeom>
          <a:noFill/>
          <a:ln w="9525">
            <a:solidFill>
              <a:schemeClr val="tx1">
                <a:alpha val="99000"/>
              </a:schemeClr>
            </a:solidFill>
            <a:miter lim="800000"/>
            <a:headEnd/>
            <a:tailEnd/>
          </a:ln>
        </p:spPr>
      </p:pic>
      <p:pic>
        <p:nvPicPr>
          <p:cNvPr id="8" name="Picture 7" descr="C:\Documents and Settings\user\Desktop\budhigandaki jetha 2070\IMG_1248.jpg"/>
          <p:cNvPicPr/>
          <p:nvPr/>
        </p:nvPicPr>
        <p:blipFill>
          <a:blip r:embed="rId6" cstate="screen">
            <a:lum bright="10000" contrast="20000"/>
            <a:extLst>
              <a:ext uri="{28A0092B-C50C-407E-A947-70E740481C1C}">
                <a14:useLocalDpi xmlns:ve="http://schemas.openxmlformats.org/markup-compatibility/2006" xmlns:m="http://schemas.openxmlformats.org/officeDocument/2006/math" xmlns:wp="http://schemas.openxmlformats.org/drawingml/2006/wordprocessingDrawing" xmlns:wne="http://schemas.microsoft.com/office/word/2006/wordml" xmlns="" xmlns:wpc="http://schemas.microsoft.com/office/word/2010/wordprocessingCanvas" xmlns:mc="http://schemas.openxmlformats.org/markup-compatibility/2006" xmlns:o="urn:schemas-microsoft-com:office:office" xmlns:v="urn:schemas-microsoft-com:vml" xmlns:wp14="http://schemas.microsoft.com/office/word/2010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/>
              </a:ext>
            </a:extLst>
          </a:blip>
          <a:srcRect/>
          <a:stretch>
            <a:fillRect/>
          </a:stretch>
        </p:blipFill>
        <p:spPr bwMode="auto">
          <a:xfrm>
            <a:off x="6019800" y="1371600"/>
            <a:ext cx="1116000" cy="1260000"/>
          </a:xfrm>
          <a:prstGeom prst="rect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</p:spPr>
      </p:pic>
      <p:pic>
        <p:nvPicPr>
          <p:cNvPr id="9" name="Picture 8" descr="C:\Documents and Settings\user\Desktop\budhigandaki jetha 2070\IMG_1303.jpg"/>
          <p:cNvPicPr/>
          <p:nvPr/>
        </p:nvPicPr>
        <p:blipFill>
          <a:blip r:embed="rId7" cstate="screen">
            <a:lum bright="10000" contrast="20000"/>
            <a:extLst>
              <a:ext uri="{28A0092B-C50C-407E-A947-70E740481C1C}">
                <a14:useLocalDpi xmlns:ve="http://schemas.openxmlformats.org/markup-compatibility/2006" xmlns:m="http://schemas.openxmlformats.org/officeDocument/2006/math" xmlns:wp="http://schemas.openxmlformats.org/drawingml/2006/wordprocessingDrawing" xmlns:wne="http://schemas.microsoft.com/office/word/2006/wordml" xmlns="" xmlns:wpc="http://schemas.microsoft.com/office/word/2010/wordprocessingCanvas" xmlns:mc="http://schemas.openxmlformats.org/markup-compatibility/2006" xmlns:o="urn:schemas-microsoft-com:office:office" xmlns:v="urn:schemas-microsoft-com:vml" xmlns:wp14="http://schemas.microsoft.com/office/word/2010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/>
              </a:ext>
            </a:extLst>
          </a:blip>
          <a:srcRect/>
          <a:stretch>
            <a:fillRect/>
          </a:stretch>
        </p:blipFill>
        <p:spPr bwMode="auto">
          <a:xfrm>
            <a:off x="7315200" y="1371600"/>
            <a:ext cx="921600" cy="1260000"/>
          </a:xfrm>
          <a:prstGeom prst="rect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</p:spPr>
      </p:pic>
      <p:pic>
        <p:nvPicPr>
          <p:cNvPr id="10" name="Picture 9" descr="C:\Documents and Settings\user\Desktop\budhigandaki jetha 2070\IMG_1378.jpg"/>
          <p:cNvPicPr/>
          <p:nvPr/>
        </p:nvPicPr>
        <p:blipFill>
          <a:blip r:embed="rId8" cstate="screen">
            <a:extLst>
              <a:ext uri="{28A0092B-C50C-407E-A947-70E740481C1C}">
                <a14:useLocalDpi xmlns:ve="http://schemas.openxmlformats.org/markup-compatibility/2006" xmlns:m="http://schemas.openxmlformats.org/officeDocument/2006/math" xmlns:wp="http://schemas.openxmlformats.org/drawingml/2006/wordprocessingDrawing" xmlns:wne="http://schemas.microsoft.com/office/word/2006/wordml" xmlns="" xmlns:wpc="http://schemas.microsoft.com/office/word/2010/wordprocessingCanvas" xmlns:mc="http://schemas.openxmlformats.org/markup-compatibility/2006" xmlns:o="urn:schemas-microsoft-com:office:office" xmlns:v="urn:schemas-microsoft-com:vml" xmlns:wp14="http://schemas.microsoft.com/office/word/2010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/>
              </a:ext>
            </a:extLst>
          </a:blip>
          <a:srcRect/>
          <a:stretch>
            <a:fillRect/>
          </a:stretch>
        </p:blipFill>
        <p:spPr bwMode="auto">
          <a:xfrm>
            <a:off x="0" y="2819400"/>
            <a:ext cx="1422000" cy="1260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1" name="Picture 10" descr="C:\Documents and Settings\user\Desktop\budhigandaki jetha 2070\IMG_1102.jpg"/>
          <p:cNvPicPr/>
          <p:nvPr/>
        </p:nvPicPr>
        <p:blipFill>
          <a:blip r:embed="rId9" cstate="screen">
            <a:lum bright="20000" contrast="10000"/>
            <a:extLst>
              <a:ext uri="{28A0092B-C50C-407E-A947-70E740481C1C}">
                <a14:useLocalDpi xmlns:ve="http://schemas.openxmlformats.org/markup-compatibility/2006" xmlns:m="http://schemas.openxmlformats.org/officeDocument/2006/math" xmlns:wp="http://schemas.openxmlformats.org/drawingml/2006/wordprocessingDrawing" xmlns:wne="http://schemas.microsoft.com/office/word/2006/wordml" xmlns="" xmlns:wpc="http://schemas.microsoft.com/office/word/2010/wordprocessingCanvas" xmlns:mc="http://schemas.openxmlformats.org/markup-compatibility/2006" xmlns:o="urn:schemas-microsoft-com:office:office" xmlns:v="urn:schemas-microsoft-com:vml" xmlns:wp14="http://schemas.microsoft.com/office/word/2010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/>
              </a:ext>
            </a:extLst>
          </a:blip>
          <a:srcRect/>
          <a:stretch>
            <a:fillRect/>
          </a:stretch>
        </p:blipFill>
        <p:spPr bwMode="auto">
          <a:xfrm>
            <a:off x="1600200" y="2819400"/>
            <a:ext cx="1371600" cy="1260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2" name="Picture 11" descr="C:\Documents and Settings\user\Desktop\budhigandaki jetha 2070\IMG_1231.jpg"/>
          <p:cNvPicPr/>
          <p:nvPr/>
        </p:nvPicPr>
        <p:blipFill>
          <a:blip r:embed="rId10" cstate="screen">
            <a:lum bright="10000" contrast="10000"/>
            <a:extLst>
              <a:ext uri="{28A0092B-C50C-407E-A947-70E740481C1C}">
                <a14:useLocalDpi xmlns:ve="http://schemas.openxmlformats.org/markup-compatibility/2006" xmlns:m="http://schemas.openxmlformats.org/officeDocument/2006/math" xmlns:wp="http://schemas.openxmlformats.org/drawingml/2006/wordprocessingDrawing" xmlns:wne="http://schemas.microsoft.com/office/word/2006/wordml" xmlns="" xmlns:wpc="http://schemas.microsoft.com/office/word/2010/wordprocessingCanvas" xmlns:mc="http://schemas.openxmlformats.org/markup-compatibility/2006" xmlns:o="urn:schemas-microsoft-com:office:office" xmlns:v="urn:schemas-microsoft-com:vml" xmlns:wp14="http://schemas.microsoft.com/office/word/2010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/>
              </a:ext>
            </a:extLst>
          </a:blip>
          <a:srcRect/>
          <a:stretch>
            <a:fillRect/>
          </a:stretch>
        </p:blipFill>
        <p:spPr bwMode="auto">
          <a:xfrm>
            <a:off x="3124200" y="2819400"/>
            <a:ext cx="716400" cy="1260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3" name="Picture 12" descr="C:\Documents and Settings\user\Desktop\budhigandaki jetha 2070\IMG_1027.jpg"/>
          <p:cNvPicPr/>
          <p:nvPr/>
        </p:nvPicPr>
        <p:blipFill>
          <a:blip r:embed="rId11" cstate="screen">
            <a:lum bright="10000" contrast="10000"/>
            <a:extLst>
              <a:ext uri="{28A0092B-C50C-407E-A947-70E740481C1C}">
                <a14:useLocalDpi xmlns:ve="http://schemas.openxmlformats.org/markup-compatibility/2006" xmlns:m="http://schemas.openxmlformats.org/officeDocument/2006/math" xmlns:wp="http://schemas.openxmlformats.org/drawingml/2006/wordprocessingDrawing" xmlns:wne="http://schemas.microsoft.com/office/word/2006/wordml" xmlns="" xmlns:wpc="http://schemas.microsoft.com/office/word/2010/wordprocessingCanvas" xmlns:mc="http://schemas.openxmlformats.org/markup-compatibility/2006" xmlns:o="urn:schemas-microsoft-com:office:office" xmlns:v="urn:schemas-microsoft-com:vml" xmlns:wp14="http://schemas.microsoft.com/office/word/2010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/>
              </a:ext>
            </a:extLst>
          </a:blip>
          <a:srcRect/>
          <a:stretch>
            <a:fillRect/>
          </a:stretch>
        </p:blipFill>
        <p:spPr bwMode="auto">
          <a:xfrm>
            <a:off x="3962400" y="2819400"/>
            <a:ext cx="2048400" cy="1260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4" name="Picture 13" descr="C:\Documents and Settings\user\Desktop\budhigandaki jetha 2070\IMG_1317.jpg"/>
          <p:cNvPicPr/>
          <p:nvPr/>
        </p:nvPicPr>
        <p:blipFill>
          <a:blip r:embed="rId12" cstate="screen">
            <a:lum bright="20000" contrast="10000"/>
            <a:extLst>
              <a:ext uri="{28A0092B-C50C-407E-A947-70E740481C1C}">
                <a14:useLocalDpi xmlns:ve="http://schemas.openxmlformats.org/markup-compatibility/2006" xmlns:m="http://schemas.openxmlformats.org/officeDocument/2006/math" xmlns:wp="http://schemas.openxmlformats.org/drawingml/2006/wordprocessingDrawing" xmlns:wne="http://schemas.microsoft.com/office/word/2006/wordml" xmlns="" xmlns:wpc="http://schemas.microsoft.com/office/word/2010/wordprocessingCanvas" xmlns:mc="http://schemas.openxmlformats.org/markup-compatibility/2006" xmlns:o="urn:schemas-microsoft-com:office:office" xmlns:v="urn:schemas-microsoft-com:vml" xmlns:wp14="http://schemas.microsoft.com/office/word/2010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/>
              </a:ext>
            </a:extLst>
          </a:blip>
          <a:srcRect/>
          <a:stretch>
            <a:fillRect/>
          </a:stretch>
        </p:blipFill>
        <p:spPr bwMode="auto">
          <a:xfrm>
            <a:off x="8305800" y="1447800"/>
            <a:ext cx="662400" cy="1260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5" name="Picture 14" descr="C:\Documents and Settings\user\Desktop\budhigandaki jetha 2070\IMG_1390.jpg"/>
          <p:cNvPicPr/>
          <p:nvPr/>
        </p:nvPicPr>
        <p:blipFill>
          <a:blip r:embed="rId13" cstate="screen">
            <a:extLst>
              <a:ext uri="{28A0092B-C50C-407E-A947-70E740481C1C}">
                <a14:useLocalDpi xmlns:ve="http://schemas.openxmlformats.org/markup-compatibility/2006" xmlns:m="http://schemas.openxmlformats.org/officeDocument/2006/math" xmlns:wp="http://schemas.openxmlformats.org/drawingml/2006/wordprocessingDrawing" xmlns:wne="http://schemas.microsoft.com/office/word/2006/wordml" xmlns="" xmlns:wpc="http://schemas.microsoft.com/office/word/2010/wordprocessingCanvas" xmlns:mc="http://schemas.openxmlformats.org/markup-compatibility/2006" xmlns:o="urn:schemas-microsoft-com:office:office" xmlns:v="urn:schemas-microsoft-com:vml" xmlns:wp14="http://schemas.microsoft.com/office/word/2010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/>
              </a:ext>
            </a:extLst>
          </a:blip>
          <a:srcRect/>
          <a:stretch>
            <a:fillRect/>
          </a:stretch>
        </p:blipFill>
        <p:spPr bwMode="auto">
          <a:xfrm>
            <a:off x="6096000" y="2819400"/>
            <a:ext cx="1818000" cy="1260000"/>
          </a:xfrm>
          <a:prstGeom prst="rect">
            <a:avLst/>
          </a:prstGeom>
          <a:noFill/>
          <a:ln w="9525">
            <a:solidFill>
              <a:schemeClr val="tx1">
                <a:alpha val="99000"/>
              </a:schemeClr>
            </a:solidFill>
            <a:miter lim="800000"/>
            <a:headEnd/>
            <a:tailEnd/>
          </a:ln>
        </p:spPr>
      </p:pic>
      <p:pic>
        <p:nvPicPr>
          <p:cNvPr id="16" name="Picture 15" descr="C:\Documents and Settings\user\Desktop\budhigandaki jetha 2070\IMG_1139.jpg"/>
          <p:cNvPicPr/>
          <p:nvPr/>
        </p:nvPicPr>
        <p:blipFill>
          <a:blip r:embed="rId14" cstate="screen">
            <a:lum bright="10000" contrast="10000"/>
            <a:extLst>
              <a:ext uri="{28A0092B-C50C-407E-A947-70E740481C1C}">
                <a14:useLocalDpi xmlns:ve="http://schemas.openxmlformats.org/markup-compatibility/2006" xmlns:m="http://schemas.openxmlformats.org/officeDocument/2006/math" xmlns:wp="http://schemas.openxmlformats.org/drawingml/2006/wordprocessingDrawing" xmlns:wne="http://schemas.microsoft.com/office/word/2006/wordml" xmlns="" xmlns:wpc="http://schemas.microsoft.com/office/word/2010/wordprocessingCanvas" xmlns:mc="http://schemas.openxmlformats.org/markup-compatibility/2006" xmlns:o="urn:schemas-microsoft-com:office:office" xmlns:v="urn:schemas-microsoft-com:vml" xmlns:wp14="http://schemas.microsoft.com/office/word/2010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/>
              </a:ext>
            </a:extLst>
          </a:blip>
          <a:srcRect/>
          <a:stretch>
            <a:fillRect/>
          </a:stretch>
        </p:blipFill>
        <p:spPr bwMode="auto">
          <a:xfrm>
            <a:off x="8229600" y="2819400"/>
            <a:ext cx="662400" cy="1260000"/>
          </a:xfrm>
          <a:prstGeom prst="rect">
            <a:avLst/>
          </a:prstGeom>
          <a:noFill/>
          <a:ln w="9525">
            <a:solidFill>
              <a:schemeClr val="tx1">
                <a:alpha val="99000"/>
              </a:schemeClr>
            </a:solidFill>
            <a:miter lim="800000"/>
            <a:headEnd/>
            <a:tailEnd/>
          </a:ln>
        </p:spPr>
      </p:pic>
      <p:pic>
        <p:nvPicPr>
          <p:cNvPr id="17" name="Picture 16" descr="C:\Documents and Settings\user\Desktop\budhigandaki jetha 2070\IMG_1306.jpg"/>
          <p:cNvPicPr/>
          <p:nvPr/>
        </p:nvPicPr>
        <p:blipFill>
          <a:blip r:embed="rId15" cstate="screen">
            <a:extLst>
              <a:ext uri="{28A0092B-C50C-407E-A947-70E740481C1C}">
                <a14:useLocalDpi xmlns:ve="http://schemas.openxmlformats.org/markup-compatibility/2006" xmlns:m="http://schemas.openxmlformats.org/officeDocument/2006/math" xmlns:wp="http://schemas.openxmlformats.org/drawingml/2006/wordprocessingDrawing" xmlns:wne="http://schemas.microsoft.com/office/word/2006/wordml" xmlns="" xmlns:wpc="http://schemas.microsoft.com/office/word/2010/wordprocessingCanvas" xmlns:mc="http://schemas.openxmlformats.org/markup-compatibility/2006" xmlns:o="urn:schemas-microsoft-com:office:office" xmlns:v="urn:schemas-microsoft-com:vml" xmlns:wp14="http://schemas.microsoft.com/office/word/2010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/>
              </a:ext>
            </a:extLst>
          </a:blip>
          <a:srcRect/>
          <a:stretch>
            <a:fillRect/>
          </a:stretch>
        </p:blipFill>
        <p:spPr bwMode="auto">
          <a:xfrm>
            <a:off x="0" y="4114800"/>
            <a:ext cx="1476000" cy="1260000"/>
          </a:xfrm>
          <a:prstGeom prst="rect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</p:spPr>
      </p:pic>
      <p:pic>
        <p:nvPicPr>
          <p:cNvPr id="18" name="Picture 17" descr="C:\Documents and Settings\user\Desktop\budhigandaki jetha 2070\IMG_1308.jpg"/>
          <p:cNvPicPr/>
          <p:nvPr/>
        </p:nvPicPr>
        <p:blipFill>
          <a:blip r:embed="rId16" cstate="screen">
            <a:lum bright="20000" contrast="10000"/>
            <a:extLst>
              <a:ext uri="{28A0092B-C50C-407E-A947-70E740481C1C}">
                <a14:useLocalDpi xmlns:ve="http://schemas.openxmlformats.org/markup-compatibility/2006" xmlns:m="http://schemas.openxmlformats.org/officeDocument/2006/math" xmlns:wp="http://schemas.openxmlformats.org/drawingml/2006/wordprocessingDrawing" xmlns:wne="http://schemas.microsoft.com/office/word/2006/wordml" xmlns="" xmlns:wpc="http://schemas.microsoft.com/office/word/2010/wordprocessingCanvas" xmlns:mc="http://schemas.openxmlformats.org/markup-compatibility/2006" xmlns:o="urn:schemas-microsoft-com:office:office" xmlns:v="urn:schemas-microsoft-com:vml" xmlns:wp14="http://schemas.microsoft.com/office/word/2010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/>
              </a:ext>
            </a:extLst>
          </a:blip>
          <a:srcRect/>
          <a:stretch>
            <a:fillRect/>
          </a:stretch>
        </p:blipFill>
        <p:spPr bwMode="auto">
          <a:xfrm>
            <a:off x="1524000" y="4191000"/>
            <a:ext cx="1609200" cy="1260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9" name="Picture 18" descr="C:\Documents and Settings\user\Desktop\budhigandaki jetha 2070\IMG_1365.jpg"/>
          <p:cNvPicPr/>
          <p:nvPr/>
        </p:nvPicPr>
        <p:blipFill>
          <a:blip r:embed="rId17" cstate="screen">
            <a:lum contrast="30000"/>
            <a:extLst>
              <a:ext uri="{28A0092B-C50C-407E-A947-70E740481C1C}">
                <a14:useLocalDpi xmlns:ve="http://schemas.openxmlformats.org/markup-compatibility/2006" xmlns:m="http://schemas.openxmlformats.org/officeDocument/2006/math" xmlns:wp="http://schemas.openxmlformats.org/drawingml/2006/wordprocessingDrawing" xmlns:wne="http://schemas.microsoft.com/office/word/2006/wordml" xmlns="" xmlns:wpc="http://schemas.microsoft.com/office/word/2010/wordprocessingCanvas" xmlns:mc="http://schemas.openxmlformats.org/markup-compatibility/2006" xmlns:o="urn:schemas-microsoft-com:office:office" xmlns:v="urn:schemas-microsoft-com:vml" xmlns:wp14="http://schemas.microsoft.com/office/word/2010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/>
              </a:ext>
            </a:extLst>
          </a:blip>
          <a:srcRect/>
          <a:stretch>
            <a:fillRect/>
          </a:stretch>
        </p:blipFill>
        <p:spPr bwMode="auto">
          <a:xfrm>
            <a:off x="3276600" y="4191000"/>
            <a:ext cx="1314000" cy="1260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20" name="Picture 19" descr="C:\Documents and Settings\user\Desktop\budhigandaki jetha 2070\IMG_1039.jpg"/>
          <p:cNvPicPr/>
          <p:nvPr/>
        </p:nvPicPr>
        <p:blipFill>
          <a:blip r:embed="rId18" cstate="screen">
            <a:lum bright="10000" contrast="10000"/>
            <a:extLst>
              <a:ext uri="{28A0092B-C50C-407E-A947-70E740481C1C}">
                <a14:useLocalDpi xmlns:ve="http://schemas.openxmlformats.org/markup-compatibility/2006" xmlns:m="http://schemas.openxmlformats.org/officeDocument/2006/math" xmlns:wp="http://schemas.openxmlformats.org/drawingml/2006/wordprocessingDrawing" xmlns:wne="http://schemas.microsoft.com/office/word/2006/wordml" xmlns="" xmlns:wpc="http://schemas.microsoft.com/office/word/2010/wordprocessingCanvas" xmlns:mc="http://schemas.openxmlformats.org/markup-compatibility/2006" xmlns:o="urn:schemas-microsoft-com:office:office" xmlns:v="urn:schemas-microsoft-com:vml" xmlns:wp14="http://schemas.microsoft.com/office/word/2010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/>
              </a:ext>
            </a:extLst>
          </a:blip>
          <a:srcRect/>
          <a:stretch>
            <a:fillRect/>
          </a:stretch>
        </p:blipFill>
        <p:spPr bwMode="auto">
          <a:xfrm>
            <a:off x="4724400" y="4191000"/>
            <a:ext cx="1375200" cy="1260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21" name="Picture 20" descr="C:\Documents and Settings\user\Desktop\budhigandaki jetha 2070\IMG_1325.jpg"/>
          <p:cNvPicPr/>
          <p:nvPr/>
        </p:nvPicPr>
        <p:blipFill>
          <a:blip r:embed="rId19" cstate="screen">
            <a:lum bright="10000"/>
            <a:extLst>
              <a:ext uri="{28A0092B-C50C-407E-A947-70E740481C1C}">
                <a14:useLocalDpi xmlns:ve="http://schemas.openxmlformats.org/markup-compatibility/2006" xmlns:m="http://schemas.openxmlformats.org/officeDocument/2006/math" xmlns:wp="http://schemas.openxmlformats.org/drawingml/2006/wordprocessingDrawing" xmlns:wne="http://schemas.microsoft.com/office/word/2006/wordml" xmlns="" xmlns:wpc="http://schemas.microsoft.com/office/word/2010/wordprocessingCanvas" xmlns:mc="http://schemas.openxmlformats.org/markup-compatibility/2006" xmlns:o="urn:schemas-microsoft-com:office:office" xmlns:v="urn:schemas-microsoft-com:vml" xmlns:wp14="http://schemas.microsoft.com/office/word/2010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/>
              </a:ext>
            </a:extLst>
          </a:blip>
          <a:srcRect/>
          <a:stretch>
            <a:fillRect/>
          </a:stretch>
        </p:blipFill>
        <p:spPr bwMode="auto">
          <a:xfrm>
            <a:off x="6248400" y="4191000"/>
            <a:ext cx="1188000" cy="1260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22" name="Picture 21" descr="C:\Documents and Settings\user\Desktop\budhigandaki jetha 2070\IMG_1314.jpg"/>
          <p:cNvPicPr/>
          <p:nvPr/>
        </p:nvPicPr>
        <p:blipFill>
          <a:blip r:embed="rId20" cstate="screen">
            <a:lum bright="20000" contrast="10000"/>
            <a:extLst>
              <a:ext uri="{28A0092B-C50C-407E-A947-70E740481C1C}">
                <a14:useLocalDpi xmlns:ve="http://schemas.openxmlformats.org/markup-compatibility/2006" xmlns:m="http://schemas.openxmlformats.org/officeDocument/2006/math" xmlns:wp="http://schemas.openxmlformats.org/drawingml/2006/wordprocessingDrawing" xmlns:wne="http://schemas.microsoft.com/office/word/2006/wordml" xmlns="" xmlns:wpc="http://schemas.microsoft.com/office/word/2010/wordprocessingCanvas" xmlns:mc="http://schemas.openxmlformats.org/markup-compatibility/2006" xmlns:o="urn:schemas-microsoft-com:office:office" xmlns:v="urn:schemas-microsoft-com:vml" xmlns:wp14="http://schemas.microsoft.com/office/word/2010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/>
              </a:ext>
            </a:extLst>
          </a:blip>
          <a:srcRect/>
          <a:stretch>
            <a:fillRect/>
          </a:stretch>
        </p:blipFill>
        <p:spPr bwMode="auto">
          <a:xfrm>
            <a:off x="7543800" y="4191000"/>
            <a:ext cx="1429200" cy="1260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24" name="Rectangle 23"/>
          <p:cNvSpPr/>
          <p:nvPr/>
        </p:nvSpPr>
        <p:spPr>
          <a:xfrm>
            <a:off x="152400" y="5486400"/>
            <a:ext cx="8763000" cy="830997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en-US" sz="2400" b="1" dirty="0" smtClean="0"/>
              <a:t>A total of 46 bird species are reported by the local communities of the area. Only one species is of conservation significance </a:t>
            </a:r>
            <a:endParaRPr lang="en-US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219200"/>
          </a:xfr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/>
          <a:lstStyle/>
          <a:p>
            <a:r>
              <a:rPr lang="en-US" b="1" dirty="0" smtClean="0"/>
              <a:t>Fish  </a:t>
            </a:r>
            <a:endParaRPr lang="en-US" b="1" dirty="0"/>
          </a:p>
        </p:txBody>
      </p:sp>
      <p:pic>
        <p:nvPicPr>
          <p:cNvPr id="4" name="Content Placeholder 3" descr="M:\Budhi Gandaki\Budhi Gandaki Field Reports - 2013,\Fishery\Pictures september 2013, fishery , 2nd phase\123___10\IMG_4666.JPG"/>
          <p:cNvPicPr>
            <a:picLocks noGrp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ve="http://schemas.openxmlformats.org/markup-compatibility/2006" xmlns:m="http://schemas.openxmlformats.org/officeDocument/2006/math" xmlns:wp="http://schemas.openxmlformats.org/drawingml/2006/wordprocessingDrawing" xmlns:wne="http://schemas.microsoft.com/office/word/2006/wordml" xmlns="" xmlns:wpc="http://schemas.microsoft.com/office/word/2010/wordprocessingCanvas" xmlns:mc="http://schemas.openxmlformats.org/markup-compatibility/2006" xmlns:o="urn:schemas-microsoft-com:office:office" xmlns:v="urn:schemas-microsoft-com:vml" xmlns:wp14="http://schemas.microsoft.com/office/word/2010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/>
              </a:ext>
            </a:extLst>
          </a:blip>
          <a:srcRect/>
          <a:stretch>
            <a:fillRect/>
          </a:stretch>
        </p:blipFill>
        <p:spPr bwMode="auto">
          <a:xfrm>
            <a:off x="0" y="1295400"/>
            <a:ext cx="2816352" cy="21579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M:\Budhi Gandaki\Budhi Gandaki Field Reports - 2013,\Fishery\Pictures september 2013, fishery , 2nd phase\Photo  2nd field fisheries survey of Budhi gandaki HEP for Report\2nd fv Photo site F 4 B\DSCN0313.JPG"/>
          <p:cNvPicPr/>
          <p:nvPr/>
        </p:nvPicPr>
        <p:blipFill>
          <a:blip r:embed="rId3" cstate="screen">
            <a:extLst>
              <a:ext uri="{28A0092B-C50C-407E-A947-70E740481C1C}">
                <a14:useLocalDpi xmlns:ve="http://schemas.openxmlformats.org/markup-compatibility/2006" xmlns:m="http://schemas.openxmlformats.org/officeDocument/2006/math" xmlns:wp="http://schemas.openxmlformats.org/drawingml/2006/wordprocessingDrawing" xmlns:wne="http://schemas.microsoft.com/office/word/2006/wordml" xmlns="" xmlns:wpc="http://schemas.microsoft.com/office/word/2010/wordprocessingCanvas" xmlns:mc="http://schemas.openxmlformats.org/markup-compatibility/2006" xmlns:o="urn:schemas-microsoft-com:office:office" xmlns:v="urn:schemas-microsoft-com:vml" xmlns:wp14="http://schemas.microsoft.com/office/word/2010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/>
              </a:ext>
            </a:extLst>
          </a:blip>
          <a:srcRect/>
          <a:stretch>
            <a:fillRect/>
          </a:stretch>
        </p:blipFill>
        <p:spPr bwMode="auto">
          <a:xfrm>
            <a:off x="2971800" y="1371600"/>
            <a:ext cx="2775600" cy="21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 descr="M:\Budhi Gandaki\Budhi Gandaki Field Reports - 2013,\Fishery\Pictures september 2013, fishery , 2nd phase\Photo  2nd field fisheries survey of Budhi gandaki HEP for Report\2nd fv Photo site F 4 C\DSCN0237.JPG"/>
          <p:cNvPicPr/>
          <p:nvPr/>
        </p:nvPicPr>
        <p:blipFill>
          <a:blip r:embed="rId4" cstate="screen">
            <a:extLst>
              <a:ext uri="{28A0092B-C50C-407E-A947-70E740481C1C}">
                <a14:useLocalDpi xmlns:ve="http://schemas.openxmlformats.org/markup-compatibility/2006" xmlns:m="http://schemas.openxmlformats.org/officeDocument/2006/math" xmlns:wp="http://schemas.openxmlformats.org/drawingml/2006/wordprocessingDrawing" xmlns:wne="http://schemas.microsoft.com/office/word/2006/wordml" xmlns="" xmlns:wpc="http://schemas.microsoft.com/office/word/2010/wordprocessingCanvas" xmlns:mc="http://schemas.openxmlformats.org/markup-compatibility/2006" xmlns:o="urn:schemas-microsoft-com:office:office" xmlns:v="urn:schemas-microsoft-com:vml" xmlns:wp14="http://schemas.microsoft.com/office/word/2010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/>
              </a:ext>
            </a:extLst>
          </a:blip>
          <a:srcRect/>
          <a:stretch>
            <a:fillRect/>
          </a:stretch>
        </p:blipFill>
        <p:spPr bwMode="auto">
          <a:xfrm>
            <a:off x="5943600" y="1371600"/>
            <a:ext cx="2815200" cy="211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 descr="M:\Budhi Gandaki\Budhi Gandaki Field Reports - 2013,\Fishery\Pictures september 2013, fishery , 2nd phase\Photo  2nd field fisheries survey of Budhi gandaki HEP for Report\2nd fv Photo site F 3 B\DSCN9951.JPG"/>
          <p:cNvPicPr/>
          <p:nvPr/>
        </p:nvPicPr>
        <p:blipFill>
          <a:blip r:embed="rId5" cstate="screen">
            <a:extLst>
              <a:ext uri="{28A0092B-C50C-407E-A947-70E740481C1C}">
                <a14:useLocalDpi xmlns:ve="http://schemas.openxmlformats.org/markup-compatibility/2006" xmlns:m="http://schemas.openxmlformats.org/officeDocument/2006/math" xmlns:wp="http://schemas.openxmlformats.org/drawingml/2006/wordprocessingDrawing" xmlns:wne="http://schemas.microsoft.com/office/word/2006/wordml" xmlns="" xmlns:wpc="http://schemas.microsoft.com/office/word/2010/wordprocessingCanvas" xmlns:mc="http://schemas.openxmlformats.org/markup-compatibility/2006" xmlns:o="urn:schemas-microsoft-com:office:office" xmlns:v="urn:schemas-microsoft-com:vml" xmlns:wp14="http://schemas.microsoft.com/office/word/2010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/>
              </a:ext>
            </a:extLst>
          </a:blip>
          <a:srcRect/>
          <a:stretch>
            <a:fillRect/>
          </a:stretch>
        </p:blipFill>
        <p:spPr bwMode="auto">
          <a:xfrm>
            <a:off x="0" y="3505200"/>
            <a:ext cx="2769797" cy="2105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5" name="Picture 1" descr="M:\Budhi Gandaki\Budhi Gandaki Field Reports - 2013,\Fishery\Pictures september 2013, fishery , 2nd phase\Photo  2nd field fisheries survey of Budhi gandaki HEP for Report\2nd fv Photo site F 3 C\DSCN9826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895600" y="3505200"/>
            <a:ext cx="2743200" cy="2057400"/>
          </a:xfrm>
          <a:prstGeom prst="rect">
            <a:avLst/>
          </a:prstGeom>
          <a:noFill/>
        </p:spPr>
      </p:pic>
      <p:pic>
        <p:nvPicPr>
          <p:cNvPr id="1026" name="Picture 2" descr="M:\Budhi Gandaki\Budhi Gandaki Field Reports - 2013,\Fishery\Fishery May 2013\Budhi Gandaki Fisheries 1st FV May 2013\Budhi gandaki Photo I 70.2.22-12\DSCN6515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019800" y="3581400"/>
            <a:ext cx="2819400" cy="2114550"/>
          </a:xfrm>
          <a:prstGeom prst="rect">
            <a:avLst/>
          </a:prstGeom>
          <a:noFill/>
        </p:spPr>
      </p:pic>
      <p:sp>
        <p:nvSpPr>
          <p:cNvPr id="10" name="Rectangle 9"/>
          <p:cNvSpPr/>
          <p:nvPr/>
        </p:nvSpPr>
        <p:spPr>
          <a:xfrm>
            <a:off x="152400" y="5791200"/>
            <a:ext cx="8534400" cy="830997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en-US" sz="2400" b="1" dirty="0" smtClean="0"/>
              <a:t>Total of 46  fish species are reported. Of the total 5 species are of conservation significance  </a:t>
            </a:r>
            <a:endParaRPr lang="en-US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2000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en-US" sz="4000" b="1" dirty="0" smtClean="0"/>
              <a:t>Construction Schedule</a:t>
            </a:r>
            <a:endParaRPr lang="en-US" sz="4000" b="1" dirty="0"/>
          </a:p>
        </p:txBody>
      </p:sp>
      <p:pic>
        <p:nvPicPr>
          <p:cNvPr id="5" name="Picture 4"/>
          <p:cNvPicPr/>
          <p:nvPr/>
        </p:nvPicPr>
        <p:blipFill>
          <a:blip r:embed="rId2" cstate="screen">
            <a:extLst>
              <a:ext uri="{28A0092B-C50C-407E-A947-70E740481C1C}">
                <a14:useLocalDpi xmlns:lc="http://schemas.openxmlformats.org/drawingml/2006/lockedCanvas" xmlns:pic="http://schemas.openxmlformats.org/drawingml/2006/picture" xmlns="" xmlns:wpc="http://schemas.microsoft.com/office/word/2010/wordprocessingCanvas" xmlns:mc="http://schemas.openxmlformats.org/markup-compatibility/2006" xmlns:o="urn:schemas-microsoft-com:office:office" xmlns:v="urn:schemas-microsoft-com:vml" xmlns:wp14="http://schemas.microsoft.com/office/word/2010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ps="http://schemas.microsoft.com/office/word/2010/wordprocessingShape" xmlns:a14="http://schemas.microsoft.com/office/drawing/2010/main" xmlns:wne="http://schemas.microsoft.com/office/word/2006/wordml" xmlns:wp="http://schemas.openxmlformats.org/drawingml/2006/wordprocessingDrawing" xmlns:m="http://schemas.openxmlformats.org/officeDocument/2006/math" xmlns:ve="http://schemas.openxmlformats.org/markup-compatibility/2006"/>
              </a:ext>
            </a:extLst>
          </a:blip>
          <a:srcRect t="16832" r="3344"/>
          <a:stretch>
            <a:fillRect/>
          </a:stretch>
        </p:blipFill>
        <p:spPr>
          <a:xfrm>
            <a:off x="609600" y="990600"/>
            <a:ext cx="8001000" cy="35814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295400" y="4876800"/>
            <a:ext cx="7086600" cy="156966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GB" sz="2400" b="1" dirty="0" smtClean="0"/>
              <a:t>Construction Planning</a:t>
            </a:r>
            <a:r>
              <a:rPr lang="en-US" sz="2400" b="1" dirty="0" smtClean="0"/>
              <a:t>:</a:t>
            </a:r>
          </a:p>
          <a:p>
            <a:pPr lvl="1"/>
            <a:r>
              <a:rPr lang="en-GB" sz="2400" dirty="0" smtClean="0"/>
              <a:t>6 years and 6 months</a:t>
            </a:r>
          </a:p>
          <a:p>
            <a:pPr lvl="1"/>
            <a:r>
              <a:rPr lang="en-GB" sz="2400" dirty="0" smtClean="0"/>
              <a:t>Volume of concrete of the Dam: </a:t>
            </a:r>
            <a:r>
              <a:rPr lang="en-GB" sz="2400" b="1" dirty="0" smtClean="0"/>
              <a:t>5.72 millions m3 </a:t>
            </a:r>
          </a:p>
          <a:p>
            <a:pPr lvl="1"/>
            <a:r>
              <a:rPr lang="en-GB" sz="2400" dirty="0" smtClean="0"/>
              <a:t>Date of commissioning : 	  </a:t>
            </a:r>
            <a:r>
              <a:rPr lang="en-GB" sz="2400" b="1" dirty="0" smtClean="0"/>
              <a:t>During 2022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09600"/>
            <a:ext cx="7696000" cy="576000"/>
          </a:xfrm>
        </p:spPr>
        <p:txBody>
          <a:bodyPr>
            <a:normAutofit fontScale="90000"/>
          </a:bodyPr>
          <a:lstStyle/>
          <a:p>
            <a:r>
              <a:rPr lang="fr-FR" dirty="0" err="1" smtClean="0"/>
              <a:t>Investment</a:t>
            </a:r>
            <a:r>
              <a:rPr lang="fr-FR" dirty="0" smtClean="0"/>
              <a:t> </a:t>
            </a:r>
            <a:r>
              <a:rPr lang="fr-FR" dirty="0" err="1" smtClean="0"/>
              <a:t>Cost</a:t>
            </a:r>
            <a:endParaRPr lang="en-GB" dirty="0"/>
          </a:p>
        </p:txBody>
      </p:sp>
      <p:sp>
        <p:nvSpPr>
          <p:cNvPr id="11" name="Content Placeholder 2"/>
          <p:cNvSpPr txBox="1">
            <a:spLocks/>
          </p:cNvSpPr>
          <p:nvPr/>
        </p:nvSpPr>
        <p:spPr bwMode="auto">
          <a:xfrm>
            <a:off x="0" y="1524000"/>
            <a:ext cx="8880515" cy="454624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66400" indent="-266400" fontAlgn="base">
              <a:lnSpc>
                <a:spcPts val="2600"/>
              </a:lnSpc>
              <a:spcBef>
                <a:spcPts val="1400"/>
              </a:spcBef>
              <a:spcAft>
                <a:spcPts val="200"/>
              </a:spcAft>
              <a:buClr>
                <a:srgbClr val="A6A199"/>
              </a:buClr>
              <a:buSzPct val="115000"/>
              <a:buFont typeface="Arial" pitchFamily="34" charset="0"/>
              <a:buChar char="•"/>
              <a:defRPr lang="en-US" sz="2200" baseline="0" dirty="0" smtClean="0">
                <a:solidFill>
                  <a:srgbClr val="1C2691"/>
                </a:solidFill>
              </a:defRPr>
            </a:lvl1pPr>
            <a:lvl2pPr lvl="1" indent="-190800" fontAlgn="base">
              <a:spcBef>
                <a:spcPts val="1100"/>
              </a:spcBef>
              <a:spcAft>
                <a:spcPts val="200"/>
              </a:spcAft>
              <a:buClr>
                <a:srgbClr val="5F5F5F"/>
              </a:buClr>
              <a:buFont typeface="Arial" pitchFamily="34" charset="0"/>
              <a:buChar char="–"/>
              <a:defRPr lang="en-US" sz="1600" dirty="0" smtClean="0">
                <a:solidFill>
                  <a:srgbClr val="5F5F5F"/>
                </a:solidFill>
              </a:defRPr>
            </a:lvl2pPr>
            <a:lvl3pPr marL="637200" lvl="2" indent="-180000" fontAlgn="base">
              <a:spcBef>
                <a:spcPts val="700"/>
              </a:spcBef>
              <a:buFont typeface="Arial" pitchFamily="34" charset="0"/>
              <a:buChar char="•"/>
              <a:defRPr lang="en-US" sz="1300" dirty="0" smtClean="0">
                <a:solidFill>
                  <a:srgbClr val="1C2691"/>
                </a:solidFill>
              </a:defRPr>
            </a:lvl3pPr>
            <a:lvl4pPr marL="901700" lvl="3" indent="-165100" defTabSz="1169988" fontAlgn="base">
              <a:spcBef>
                <a:spcPts val="0"/>
              </a:spcBef>
              <a:buClr>
                <a:srgbClr val="67A2C0"/>
              </a:buClr>
              <a:buFont typeface="Wingdings" pitchFamily="2" charset="2"/>
              <a:buChar char=""/>
              <a:tabLst/>
              <a:defRPr lang="en-US" sz="1100" baseline="0" dirty="0" smtClean="0">
                <a:solidFill>
                  <a:srgbClr val="5F5F5F"/>
                </a:solidFill>
              </a:defRPr>
            </a:lvl4pPr>
            <a:lvl5pPr marL="992187" indent="-171450" fontAlgn="base">
              <a:spcBef>
                <a:spcPts val="600"/>
              </a:spcBef>
              <a:buFont typeface="Tahoma" pitchFamily="34" charset="0"/>
              <a:buChar char="-"/>
              <a:defRPr lang="en-GB" sz="900" dirty="0">
                <a:solidFill>
                  <a:srgbClr val="5F5F5F"/>
                </a:solidFill>
              </a:defRPr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r>
              <a:rPr lang="en-GB" sz="2000" dirty="0"/>
              <a:t>Project capital </a:t>
            </a:r>
            <a:r>
              <a:rPr lang="en-GB" sz="2000" dirty="0" smtClean="0"/>
              <a:t>cost</a:t>
            </a:r>
            <a:r>
              <a:rPr lang="en-US" sz="2000" dirty="0" smtClean="0"/>
              <a:t>:</a:t>
            </a:r>
          </a:p>
          <a:p>
            <a:pPr lvl="1">
              <a:spcBef>
                <a:spcPts val="400"/>
              </a:spcBef>
            </a:pPr>
            <a:r>
              <a:rPr lang="en-GB" dirty="0" smtClean="0"/>
              <a:t>Global consideration: TEF Data Base </a:t>
            </a:r>
          </a:p>
          <a:p>
            <a:pPr lvl="1">
              <a:spcBef>
                <a:spcPts val="400"/>
              </a:spcBef>
            </a:pPr>
            <a:r>
              <a:rPr lang="en-GB" dirty="0" smtClean="0"/>
              <a:t>Local consideration: Current projects in Nepal </a:t>
            </a:r>
          </a:p>
          <a:p>
            <a:pPr marL="266400" lvl="1" indent="0">
              <a:spcBef>
                <a:spcPts val="400"/>
              </a:spcBef>
              <a:buNone/>
            </a:pPr>
            <a:r>
              <a:rPr lang="en-GB" dirty="0" smtClean="0"/>
              <a:t>			</a:t>
            </a:r>
            <a:r>
              <a:rPr lang="en-US" sz="1400" b="1" dirty="0" smtClean="0">
                <a:solidFill>
                  <a:srgbClr val="1C2691"/>
                </a:solidFill>
              </a:rPr>
              <a:t>			</a:t>
            </a:r>
          </a:p>
          <a:p>
            <a:pPr marL="266400" lvl="1" indent="0">
              <a:spcBef>
                <a:spcPts val="400"/>
              </a:spcBef>
              <a:buNone/>
            </a:pPr>
            <a:r>
              <a:rPr lang="en-US" sz="1400" b="1" dirty="0">
                <a:solidFill>
                  <a:srgbClr val="1C2691"/>
                </a:solidFill>
              </a:rPr>
              <a:t>	</a:t>
            </a:r>
            <a:r>
              <a:rPr lang="en-US" sz="1400" b="1" dirty="0" smtClean="0">
                <a:solidFill>
                  <a:srgbClr val="1C2691"/>
                </a:solidFill>
              </a:rPr>
              <a:t>	</a:t>
            </a:r>
            <a:endParaRPr lang="en-US" sz="1400" b="1" dirty="0">
              <a:solidFill>
                <a:srgbClr val="1C2691"/>
              </a:solidFill>
            </a:endParaRPr>
          </a:p>
        </p:txBody>
      </p:sp>
      <p:pic>
        <p:nvPicPr>
          <p:cNvPr id="7" name="Image 6"/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8600" y="2819400"/>
            <a:ext cx="4800600" cy="3611880"/>
          </a:xfrm>
          <a:prstGeom prst="rect">
            <a:avLst/>
          </a:prstGeom>
          <a:noFill/>
        </p:spPr>
      </p:pic>
      <p:pic>
        <p:nvPicPr>
          <p:cNvPr id="8" name="Image 7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00600" y="2971800"/>
            <a:ext cx="4114800" cy="2438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277345116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323955" y="908720"/>
            <a:ext cx="7696000" cy="576000"/>
          </a:xfrm>
        </p:spPr>
        <p:txBody>
          <a:bodyPr>
            <a:normAutofit fontScale="90000"/>
          </a:bodyPr>
          <a:lstStyle/>
          <a:p>
            <a:r>
              <a:rPr lang="fr-FR" dirty="0" err="1" smtClean="0"/>
              <a:t>Economic</a:t>
            </a:r>
            <a:r>
              <a:rPr lang="fr-FR" dirty="0" smtClean="0"/>
              <a:t> </a:t>
            </a:r>
            <a:r>
              <a:rPr lang="fr-FR" dirty="0"/>
              <a:t>and Financial </a:t>
            </a:r>
            <a:r>
              <a:rPr lang="fr-FR" dirty="0" err="1"/>
              <a:t>Analysis</a:t>
            </a:r>
            <a:r>
              <a:rPr lang="fr-FR" dirty="0"/>
              <a:t> </a:t>
            </a:r>
            <a:endParaRPr lang="en-GB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1" y="1600200"/>
            <a:ext cx="5029200" cy="486258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943600" y="2667000"/>
            <a:ext cx="2133600" cy="1323439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b="1" u="sng" dirty="0" smtClean="0"/>
              <a:t>Index</a:t>
            </a:r>
          </a:p>
          <a:p>
            <a:r>
              <a:rPr lang="en-US" sz="2000" dirty="0" err="1" smtClean="0"/>
              <a:t>Tanahun</a:t>
            </a:r>
            <a:r>
              <a:rPr lang="en-US" sz="2000" dirty="0" smtClean="0"/>
              <a:t> Hydro</a:t>
            </a:r>
          </a:p>
          <a:p>
            <a:r>
              <a:rPr lang="en-US" sz="2000" dirty="0" err="1" smtClean="0"/>
              <a:t>Budhigandaki</a:t>
            </a:r>
            <a:endParaRPr lang="en-US" sz="2000" dirty="0" smtClean="0"/>
          </a:p>
          <a:p>
            <a:r>
              <a:rPr lang="en-US" sz="2000" dirty="0" err="1" smtClean="0"/>
              <a:t>Kaligandaki</a:t>
            </a:r>
            <a:endParaRPr lang="en-US" sz="2000" dirty="0"/>
          </a:p>
        </p:txBody>
      </p:sp>
      <p:cxnSp>
        <p:nvCxnSpPr>
          <p:cNvPr id="8" name="Straight Arrow Connector 7"/>
          <p:cNvCxnSpPr/>
          <p:nvPr/>
        </p:nvCxnSpPr>
        <p:spPr>
          <a:xfrm rot="5400000" flipH="1" flipV="1">
            <a:off x="8230394" y="3352006"/>
            <a:ext cx="609600" cy="1588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107943781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/>
          <p:cNvGraphicFramePr>
            <a:graphicFrameLocks/>
          </p:cNvGraphicFramePr>
          <p:nvPr/>
        </p:nvGraphicFramePr>
        <p:xfrm>
          <a:off x="609600" y="533400"/>
          <a:ext cx="7772400" cy="4876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Oval 4"/>
          <p:cNvSpPr/>
          <p:nvPr/>
        </p:nvSpPr>
        <p:spPr>
          <a:xfrm>
            <a:off x="3200400" y="3352800"/>
            <a:ext cx="182880" cy="18288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4236720" y="2971800"/>
            <a:ext cx="182880" cy="18288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5684520" y="2057400"/>
            <a:ext cx="182880" cy="18288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6141720" y="1874520"/>
            <a:ext cx="182880" cy="18288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ular Callout 8"/>
          <p:cNvSpPr/>
          <p:nvPr/>
        </p:nvSpPr>
        <p:spPr>
          <a:xfrm>
            <a:off x="2209800" y="2362200"/>
            <a:ext cx="1219200" cy="457200"/>
          </a:xfrm>
          <a:prstGeom prst="wedgeRectCallout">
            <a:avLst>
              <a:gd name="adj1" fmla="val 127068"/>
              <a:gd name="adj2" fmla="val 109574"/>
            </a:avLst>
          </a:prstGeom>
          <a:solidFill>
            <a:sysClr val="window" lastClr="FFFFFF"/>
          </a:solidFill>
          <a:ln w="635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1" dirty="0" smtClean="0">
                <a:solidFill>
                  <a:sysClr val="windowText" lastClr="000000"/>
                </a:solidFill>
              </a:rPr>
              <a:t>Thailand</a:t>
            </a:r>
            <a:endParaRPr lang="en-US" sz="1600" b="1" dirty="0">
              <a:solidFill>
                <a:sysClr val="windowText" lastClr="000000"/>
              </a:solidFill>
            </a:endParaRPr>
          </a:p>
        </p:txBody>
      </p:sp>
      <p:sp>
        <p:nvSpPr>
          <p:cNvPr id="10" name="Rectangular Callout 9"/>
          <p:cNvSpPr/>
          <p:nvPr/>
        </p:nvSpPr>
        <p:spPr>
          <a:xfrm>
            <a:off x="3276600" y="1600200"/>
            <a:ext cx="1219200" cy="457200"/>
          </a:xfrm>
          <a:prstGeom prst="wedgeRectCallout">
            <a:avLst>
              <a:gd name="adj1" fmla="val 149199"/>
              <a:gd name="adj2" fmla="val 70230"/>
            </a:avLst>
          </a:prstGeom>
          <a:solidFill>
            <a:sysClr val="window" lastClr="FFFFFF"/>
          </a:solidFill>
          <a:ln w="635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1" dirty="0" smtClean="0">
                <a:solidFill>
                  <a:sysClr val="windowText" lastClr="000000"/>
                </a:solidFill>
              </a:rPr>
              <a:t>S. Korea</a:t>
            </a:r>
            <a:endParaRPr lang="en-US" sz="1600" b="1" dirty="0">
              <a:solidFill>
                <a:sysClr val="windowText" lastClr="000000"/>
              </a:solidFill>
            </a:endParaRPr>
          </a:p>
        </p:txBody>
      </p:sp>
      <p:sp>
        <p:nvSpPr>
          <p:cNvPr id="11" name="Rectangular Callout 10"/>
          <p:cNvSpPr/>
          <p:nvPr/>
        </p:nvSpPr>
        <p:spPr>
          <a:xfrm>
            <a:off x="6477000" y="2438400"/>
            <a:ext cx="1219200" cy="381000"/>
          </a:xfrm>
          <a:prstGeom prst="wedgeRectCallout">
            <a:avLst>
              <a:gd name="adj1" fmla="val -68424"/>
              <a:gd name="adj2" fmla="val -152721"/>
            </a:avLst>
          </a:prstGeom>
          <a:solidFill>
            <a:sysClr val="window" lastClr="FFFFFF"/>
          </a:solidFill>
          <a:ln w="635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1" dirty="0" smtClean="0">
                <a:solidFill>
                  <a:sysClr val="windowText" lastClr="000000"/>
                </a:solidFill>
              </a:rPr>
              <a:t>Japan</a:t>
            </a:r>
            <a:endParaRPr lang="en-US" sz="1600" b="1" dirty="0">
              <a:solidFill>
                <a:sysClr val="windowText" lastClr="000000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219200" y="5638800"/>
            <a:ext cx="67818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/>
            <a:r>
              <a:rPr lang="en-US" dirty="0" smtClean="0">
                <a:solidFill>
                  <a:schemeClr val="tx2"/>
                </a:solidFill>
              </a:rPr>
              <a:t>Electricity Consumption of around 3,300 </a:t>
            </a:r>
            <a:r>
              <a:rPr lang="en-US" dirty="0" err="1" smtClean="0">
                <a:solidFill>
                  <a:schemeClr val="tx2"/>
                </a:solidFill>
              </a:rPr>
              <a:t>GWh</a:t>
            </a:r>
            <a:r>
              <a:rPr lang="en-US" dirty="0" smtClean="0">
                <a:solidFill>
                  <a:schemeClr val="tx2"/>
                </a:solidFill>
              </a:rPr>
              <a:t> and 119 kWh per Capita (3,000 kWh/Capita world average &amp; Import from India of 793 </a:t>
            </a:r>
            <a:r>
              <a:rPr lang="en-US" dirty="0" err="1" smtClean="0">
                <a:solidFill>
                  <a:schemeClr val="tx2"/>
                </a:solidFill>
              </a:rPr>
              <a:t>GWh</a:t>
            </a:r>
            <a:r>
              <a:rPr lang="en-US" dirty="0" smtClean="0">
                <a:solidFill>
                  <a:schemeClr val="tx2"/>
                </a:solidFill>
              </a:rPr>
              <a:t>/y)</a:t>
            </a:r>
          </a:p>
          <a:p>
            <a:r>
              <a:rPr lang="en-US" dirty="0" smtClean="0">
                <a:solidFill>
                  <a:schemeClr val="tx2"/>
                </a:solidFill>
              </a:rPr>
              <a:t>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Goal and </a:t>
            </a:r>
            <a:r>
              <a:rPr lang="en-US" dirty="0" err="1" smtClean="0"/>
              <a:t>Opportunites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5181600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Goal:</a:t>
            </a:r>
          </a:p>
          <a:p>
            <a:pPr lvl="1"/>
            <a:r>
              <a:rPr lang="en-US" dirty="0" smtClean="0"/>
              <a:t>To complete the project of 1200 MW capacity and contribute the socio-economic transformation of the country</a:t>
            </a:r>
          </a:p>
          <a:p>
            <a:r>
              <a:rPr lang="en-US" dirty="0" smtClean="0"/>
              <a:t>Opportunities:</a:t>
            </a:r>
          </a:p>
          <a:p>
            <a:pPr lvl="1"/>
            <a:r>
              <a:rPr lang="en-US" dirty="0" smtClean="0"/>
              <a:t>To generate </a:t>
            </a:r>
            <a:r>
              <a:rPr lang="en-US" b="1" dirty="0" smtClean="0"/>
              <a:t>3400 </a:t>
            </a:r>
            <a:r>
              <a:rPr lang="en-US" b="1" dirty="0" err="1" smtClean="0"/>
              <a:t>GWh</a:t>
            </a:r>
            <a:r>
              <a:rPr lang="en-US" b="1" dirty="0" smtClean="0"/>
              <a:t> energy </a:t>
            </a:r>
            <a:r>
              <a:rPr lang="en-US" dirty="0" smtClean="0"/>
              <a:t>per year</a:t>
            </a:r>
          </a:p>
          <a:p>
            <a:pPr lvl="1"/>
            <a:r>
              <a:rPr lang="en-US" dirty="0" smtClean="0"/>
              <a:t>To facilitate to development this project as </a:t>
            </a:r>
            <a:r>
              <a:rPr lang="en-US" b="1" dirty="0" smtClean="0"/>
              <a:t>a multipurpose water resources project</a:t>
            </a:r>
          </a:p>
          <a:p>
            <a:pPr lvl="1"/>
            <a:r>
              <a:rPr lang="en-US" dirty="0" smtClean="0"/>
              <a:t>To facilitate to link this project as a driver of development of other sectors: </a:t>
            </a:r>
            <a:r>
              <a:rPr lang="en-US" b="1" dirty="0" smtClean="0"/>
              <a:t>Tourism, Infrastructure Development Modern Settlement Development, Employment Generation</a:t>
            </a:r>
          </a:p>
          <a:p>
            <a:pPr lvl="1"/>
            <a:r>
              <a:rPr lang="en-US" dirty="0" smtClean="0"/>
              <a:t>To utilize this project to </a:t>
            </a:r>
            <a:r>
              <a:rPr lang="en-US" b="1" dirty="0" smtClean="0"/>
              <a:t>produce experts </a:t>
            </a:r>
            <a:r>
              <a:rPr lang="en-US" dirty="0" smtClean="0"/>
              <a:t>in this sector</a:t>
            </a:r>
          </a:p>
          <a:p>
            <a:pPr lvl="1"/>
            <a:r>
              <a:rPr lang="en-US" dirty="0" smtClean="0"/>
              <a:t>To link this project with </a:t>
            </a:r>
            <a:r>
              <a:rPr lang="en-US" b="1" dirty="0" smtClean="0"/>
              <a:t>Academic</a:t>
            </a:r>
            <a:r>
              <a:rPr lang="en-US" dirty="0" smtClean="0"/>
              <a:t> </a:t>
            </a:r>
            <a:r>
              <a:rPr lang="en-US" b="1" dirty="0" smtClean="0"/>
              <a:t>Researches</a:t>
            </a:r>
            <a:endParaRPr lang="en-US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Challenges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Technical:			Low</a:t>
            </a:r>
          </a:p>
          <a:p>
            <a:r>
              <a:rPr lang="en-US" dirty="0" smtClean="0"/>
              <a:t>Financial:			Medium</a:t>
            </a:r>
          </a:p>
          <a:p>
            <a:r>
              <a:rPr lang="en-US" dirty="0" smtClean="0"/>
              <a:t>Socio-political:		High</a:t>
            </a:r>
          </a:p>
          <a:p>
            <a:endParaRPr lang="en-US" dirty="0" smtClean="0"/>
          </a:p>
          <a:p>
            <a:r>
              <a:rPr lang="en-US" dirty="0" smtClean="0"/>
              <a:t>Contradiction between Need and Process</a:t>
            </a:r>
          </a:p>
          <a:p>
            <a:pPr lvl="1"/>
            <a:r>
              <a:rPr lang="en-US" dirty="0" smtClean="0"/>
              <a:t>Need: Fast Completion: Demands Parallel Works</a:t>
            </a:r>
          </a:p>
          <a:p>
            <a:pPr lvl="1"/>
            <a:r>
              <a:rPr lang="en-US" dirty="0" smtClean="0"/>
              <a:t>Process: Legal provision- Sequential Works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Perception on Preparation Level </a:t>
            </a:r>
            <a:endParaRPr lang="en-US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838324" y="2011549"/>
            <a:ext cx="6086475" cy="33613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Oval 7"/>
          <p:cNvSpPr/>
          <p:nvPr/>
        </p:nvSpPr>
        <p:spPr>
          <a:xfrm>
            <a:off x="4876800" y="3048000"/>
            <a:ext cx="609600" cy="914400"/>
          </a:xfrm>
          <a:prstGeom prst="ellipse">
            <a:avLst/>
          </a:prstGeom>
          <a:noFill/>
          <a:ln>
            <a:solidFill>
              <a:srgbClr val="F61666"/>
            </a:solidFill>
          </a:ln>
        </p:spPr>
        <p:style>
          <a:lnRef idx="2">
            <a:schemeClr val="accent1"/>
          </a:lnRef>
          <a:fillRef idx="1002">
            <a:schemeClr val="dk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04800" y="2971800"/>
            <a:ext cx="8229600" cy="1143000"/>
          </a:xfrm>
        </p:spPr>
        <p:txBody>
          <a:bodyPr/>
          <a:lstStyle/>
          <a:p>
            <a:r>
              <a:rPr lang="en-US" dirty="0" smtClean="0"/>
              <a:t>Thank You !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2162"/>
          </a:xfrm>
        </p:spPr>
        <p:txBody>
          <a:bodyPr/>
          <a:lstStyle/>
          <a:p>
            <a:r>
              <a:rPr lang="en-US" b="1" dirty="0" smtClean="0"/>
              <a:t>SOURCES OF SUPPLY</a:t>
            </a:r>
            <a:endParaRPr lang="en-US" b="1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1143000"/>
            <a:ext cx="4040188" cy="446087"/>
          </a:xfrm>
        </p:spPr>
        <p:txBody>
          <a:bodyPr>
            <a:normAutofit lnSpcReduction="10000"/>
          </a:bodyPr>
          <a:lstStyle/>
          <a:p>
            <a:pPr algn="ctr"/>
            <a:r>
              <a:rPr lang="en-US" dirty="0" smtClean="0"/>
              <a:t>Capacity supply MW</a:t>
            </a:r>
            <a:endParaRPr lang="en-US" dirty="0"/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sz="half" idx="2"/>
          </p:nvPr>
        </p:nvGraphicFramePr>
        <p:xfrm>
          <a:off x="228600" y="1676400"/>
          <a:ext cx="4040187" cy="457464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86000"/>
                <a:gridCol w="838200"/>
                <a:gridCol w="915987"/>
              </a:tblGrid>
              <a:tr h="653521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PARTICULARS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Wet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Dry</a:t>
                      </a:r>
                      <a:endParaRPr lang="en-US" sz="2400" dirty="0"/>
                    </a:p>
                  </a:txBody>
                  <a:tcPr/>
                </a:tc>
              </a:tr>
              <a:tr h="653521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ROR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601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200</a:t>
                      </a:r>
                      <a:endParaRPr lang="en-US" sz="2400" dirty="0"/>
                    </a:p>
                  </a:txBody>
                  <a:tcPr/>
                </a:tc>
              </a:tr>
              <a:tr h="653521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Storage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92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92</a:t>
                      </a:r>
                      <a:endParaRPr lang="en-US" sz="2400" dirty="0"/>
                    </a:p>
                  </a:txBody>
                  <a:tcPr/>
                </a:tc>
              </a:tr>
              <a:tr h="653521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Thermal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53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53</a:t>
                      </a:r>
                      <a:endParaRPr lang="en-US" sz="2400" dirty="0"/>
                    </a:p>
                  </a:txBody>
                  <a:tcPr/>
                </a:tc>
              </a:tr>
              <a:tr h="653521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Import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100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130</a:t>
                      </a:r>
                      <a:endParaRPr lang="en-US" sz="2400" dirty="0"/>
                    </a:p>
                  </a:txBody>
                  <a:tcPr/>
                </a:tc>
              </a:tr>
              <a:tr h="653521">
                <a:tc>
                  <a:txBody>
                    <a:bodyPr/>
                    <a:lstStyle/>
                    <a:p>
                      <a:r>
                        <a:rPr lang="en-US" sz="2400" b="1" dirty="0" smtClean="0">
                          <a:solidFill>
                            <a:srgbClr val="FF0000"/>
                          </a:solidFill>
                        </a:rPr>
                        <a:t>Total Supply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1" dirty="0" smtClean="0">
                          <a:solidFill>
                            <a:srgbClr val="FF0000"/>
                          </a:solidFill>
                        </a:rPr>
                        <a:t>846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1" dirty="0" smtClean="0">
                          <a:solidFill>
                            <a:srgbClr val="FF0000"/>
                          </a:solidFill>
                        </a:rPr>
                        <a:t>475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653521">
                <a:tc>
                  <a:txBody>
                    <a:bodyPr/>
                    <a:lstStyle/>
                    <a:p>
                      <a:r>
                        <a:rPr lang="en-US" sz="2400" b="1" dirty="0" smtClean="0">
                          <a:solidFill>
                            <a:srgbClr val="FF0000"/>
                          </a:solidFill>
                        </a:rPr>
                        <a:t>Total Demand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1" dirty="0" smtClean="0">
                          <a:solidFill>
                            <a:srgbClr val="FF0000"/>
                          </a:solidFill>
                        </a:rPr>
                        <a:t>930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1" dirty="0" smtClean="0">
                          <a:solidFill>
                            <a:srgbClr val="FF0000"/>
                          </a:solidFill>
                        </a:rPr>
                        <a:t>1026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72000" y="1066800"/>
            <a:ext cx="4041775" cy="446087"/>
          </a:xfrm>
        </p:spPr>
        <p:txBody>
          <a:bodyPr>
            <a:normAutofit lnSpcReduction="10000"/>
          </a:bodyPr>
          <a:lstStyle/>
          <a:p>
            <a:pPr algn="ctr"/>
            <a:r>
              <a:rPr lang="en-US" dirty="0" smtClean="0"/>
              <a:t>Energy Supply GWh /day</a:t>
            </a:r>
            <a:endParaRPr lang="en-US" dirty="0"/>
          </a:p>
        </p:txBody>
      </p:sp>
      <p:graphicFrame>
        <p:nvGraphicFramePr>
          <p:cNvPr id="8" name="Content Placeholder 7"/>
          <p:cNvGraphicFramePr>
            <a:graphicFrameLocks noGrp="1"/>
          </p:cNvGraphicFramePr>
          <p:nvPr>
            <p:ph sz="quarter" idx="4"/>
          </p:nvPr>
        </p:nvGraphicFramePr>
        <p:xfrm>
          <a:off x="4648200" y="1752600"/>
          <a:ext cx="4267200" cy="45633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57400"/>
                <a:gridCol w="1083501"/>
                <a:gridCol w="1126299"/>
              </a:tblGrid>
              <a:tr h="710024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PARTICULARS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Wet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Dry</a:t>
                      </a:r>
                      <a:endParaRPr lang="en-US" sz="2400" dirty="0"/>
                    </a:p>
                  </a:txBody>
                  <a:tcPr/>
                </a:tc>
              </a:tr>
              <a:tr h="642221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ROR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13.488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4.8</a:t>
                      </a:r>
                      <a:endParaRPr lang="en-US" sz="2400" dirty="0"/>
                    </a:p>
                  </a:txBody>
                  <a:tcPr/>
                </a:tc>
              </a:tr>
              <a:tr h="642221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Storage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0.184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1.2</a:t>
                      </a:r>
                      <a:endParaRPr lang="en-US" sz="2400" dirty="0"/>
                    </a:p>
                  </a:txBody>
                  <a:tcPr/>
                </a:tc>
              </a:tr>
              <a:tr h="642221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Thermal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0.106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0.318</a:t>
                      </a:r>
                      <a:endParaRPr lang="en-US" sz="2400" dirty="0"/>
                    </a:p>
                  </a:txBody>
                  <a:tcPr/>
                </a:tc>
              </a:tr>
              <a:tr h="642221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Import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1.92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2.808</a:t>
                      </a:r>
                      <a:endParaRPr lang="en-US" sz="2400" dirty="0"/>
                    </a:p>
                  </a:txBody>
                  <a:tcPr/>
                </a:tc>
              </a:tr>
              <a:tr h="642221">
                <a:tc>
                  <a:txBody>
                    <a:bodyPr/>
                    <a:lstStyle/>
                    <a:p>
                      <a:r>
                        <a:rPr lang="en-US" sz="2400" b="1" dirty="0" smtClean="0">
                          <a:solidFill>
                            <a:srgbClr val="FF0000"/>
                          </a:solidFill>
                        </a:rPr>
                        <a:t>Total Supply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1" dirty="0" smtClean="0">
                          <a:solidFill>
                            <a:srgbClr val="FF0000"/>
                          </a:solidFill>
                        </a:rPr>
                        <a:t>16.61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1" dirty="0" smtClean="0">
                          <a:solidFill>
                            <a:srgbClr val="FF0000"/>
                          </a:solidFill>
                        </a:rPr>
                        <a:t>9.126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642221">
                <a:tc>
                  <a:txBody>
                    <a:bodyPr/>
                    <a:lstStyle/>
                    <a:p>
                      <a:r>
                        <a:rPr lang="en-US" sz="2400" b="1" dirty="0" smtClean="0">
                          <a:solidFill>
                            <a:srgbClr val="FF0000"/>
                          </a:solidFill>
                        </a:rPr>
                        <a:t>Total</a:t>
                      </a:r>
                      <a:r>
                        <a:rPr lang="en-US" sz="2400" b="1" baseline="0" dirty="0" smtClean="0">
                          <a:solidFill>
                            <a:srgbClr val="FF0000"/>
                          </a:solidFill>
                        </a:rPr>
                        <a:t> Demand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1" dirty="0" smtClean="0">
                          <a:solidFill>
                            <a:srgbClr val="FF0000"/>
                          </a:solidFill>
                        </a:rPr>
                        <a:t>14.5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1" dirty="0" smtClean="0">
                          <a:solidFill>
                            <a:srgbClr val="FF0000"/>
                          </a:solidFill>
                        </a:rPr>
                        <a:t>16.5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457200" y="6324600"/>
            <a:ext cx="20546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Source: Bhatt(2012)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371600"/>
            <a:ext cx="8229600" cy="1143000"/>
          </a:xfrm>
        </p:spPr>
        <p:txBody>
          <a:bodyPr/>
          <a:lstStyle/>
          <a:p>
            <a:r>
              <a:rPr lang="en-US" dirty="0" smtClean="0"/>
              <a:t>2021 Case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2514600"/>
            <a:ext cx="8229600" cy="3048000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 fontScale="92500" lnSpcReduction="10000"/>
          </a:bodyPr>
          <a:lstStyle/>
          <a:p>
            <a:r>
              <a:rPr lang="en-US" dirty="0" smtClean="0"/>
              <a:t>Power Demand: 2200 MW</a:t>
            </a:r>
          </a:p>
          <a:p>
            <a:r>
              <a:rPr lang="en-US" dirty="0" smtClean="0"/>
              <a:t>Energy Demand: 10,300 </a:t>
            </a:r>
            <a:r>
              <a:rPr lang="en-US" dirty="0" err="1" smtClean="0"/>
              <a:t>GWh</a:t>
            </a:r>
            <a:endParaRPr lang="en-US" dirty="0" smtClean="0"/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r>
              <a:rPr lang="en-US" dirty="0" smtClean="0"/>
              <a:t>Solution: Buy or Generate</a:t>
            </a:r>
          </a:p>
          <a:p>
            <a:pPr>
              <a:buNone/>
            </a:pPr>
            <a:r>
              <a:rPr lang="en-US" dirty="0" smtClean="0"/>
              <a:t>Buy- Energy Security? Expending Foreign Currency?</a:t>
            </a:r>
          </a:p>
          <a:p>
            <a:pPr>
              <a:buNone/>
            </a:pPr>
            <a:r>
              <a:rPr lang="en-US" dirty="0" smtClean="0"/>
              <a:t>Generate?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Power: 2200 MW and No </a:t>
            </a:r>
            <a:r>
              <a:rPr lang="en-US" sz="3200" dirty="0" err="1" smtClean="0"/>
              <a:t>Bududhigandaki</a:t>
            </a:r>
            <a:endParaRPr lang="en-US" sz="3200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457200" y="1600200"/>
          <a:ext cx="8229600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Rectangle 7"/>
          <p:cNvSpPr/>
          <p:nvPr/>
        </p:nvSpPr>
        <p:spPr>
          <a:xfrm>
            <a:off x="5715000" y="6248400"/>
            <a:ext cx="31833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/>
              <a:t>Note: Spill = Deficit= 1350 </a:t>
            </a:r>
            <a:r>
              <a:rPr lang="en-US" b="1" dirty="0" err="1" smtClean="0"/>
              <a:t>GWh</a:t>
            </a:r>
            <a:endParaRPr lang="en-US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749</TotalTime>
  <Words>1691</Words>
  <Application>Microsoft Office PowerPoint</Application>
  <PresentationFormat>On-screen Show (4:3)</PresentationFormat>
  <Paragraphs>523</Paragraphs>
  <Slides>63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63</vt:i4>
      </vt:variant>
    </vt:vector>
  </HeadingPairs>
  <TitlesOfParts>
    <vt:vector size="64" baseType="lpstr">
      <vt:lpstr>Office Theme</vt:lpstr>
      <vt:lpstr>नेपाल जलस्रोतको धनी देश हो, तर  जलस्रोतमा नेपाल विश्वमा दोस्रो धनी देश होइन !</vt:lpstr>
      <vt:lpstr>Budhigandaki Hydroelectric Project</vt:lpstr>
      <vt:lpstr>Contents</vt:lpstr>
      <vt:lpstr>Nepal’s Position in World Map</vt:lpstr>
      <vt:lpstr>Nepal in Human Development Index</vt:lpstr>
      <vt:lpstr>Slide 6</vt:lpstr>
      <vt:lpstr>SOURCES OF SUPPLY</vt:lpstr>
      <vt:lpstr>2021 Case</vt:lpstr>
      <vt:lpstr>Power: 2200 MW and No Bududhigandaki</vt:lpstr>
      <vt:lpstr>No load shedding, No Budhigandaki</vt:lpstr>
      <vt:lpstr>With Budhigandaki</vt:lpstr>
      <vt:lpstr>Nation’s Challenges and Requirements</vt:lpstr>
      <vt:lpstr>Budhigandaki HEP and Development Committee</vt:lpstr>
      <vt:lpstr>Project Overview</vt:lpstr>
      <vt:lpstr>History of Budhigandaki Project</vt:lpstr>
      <vt:lpstr>Pre-Feasibility Study (1983/84)</vt:lpstr>
      <vt:lpstr>Current Status of Budhigandaki HEP Key Dates</vt:lpstr>
      <vt:lpstr>Phase 1</vt:lpstr>
      <vt:lpstr>Considered Options</vt:lpstr>
      <vt:lpstr>Comparison of Different Options</vt:lpstr>
      <vt:lpstr>Selected Option  No Tunnel Option: Power House at Dam Toe</vt:lpstr>
      <vt:lpstr>Installed Capacity and Q/H</vt:lpstr>
      <vt:lpstr>Energy Cost</vt:lpstr>
      <vt:lpstr>Features of Best Option</vt:lpstr>
      <vt:lpstr>Phase 2: Feasibility Report</vt:lpstr>
      <vt:lpstr>Salient Features of the Project</vt:lpstr>
      <vt:lpstr>Salient Features of the Project (Contd.)</vt:lpstr>
      <vt:lpstr>Salient Features of the Project (Contd.)</vt:lpstr>
      <vt:lpstr>Slide 29</vt:lpstr>
      <vt:lpstr>Generation Capacity</vt:lpstr>
      <vt:lpstr>Energy Production</vt:lpstr>
      <vt:lpstr>Total and Winter Energy vs MOL</vt:lpstr>
      <vt:lpstr>Spillage and Installed Capacity </vt:lpstr>
      <vt:lpstr>Choice of Dam alternative</vt:lpstr>
      <vt:lpstr>Choice of Dam alternative</vt:lpstr>
      <vt:lpstr>Double Curvature Arch Dam</vt:lpstr>
      <vt:lpstr>Spillway Features</vt:lpstr>
      <vt:lpstr>Dam </vt:lpstr>
      <vt:lpstr>Dam</vt:lpstr>
      <vt:lpstr>High Dam in the World (Existing)</vt:lpstr>
      <vt:lpstr>High Dam in the World (under Construction)</vt:lpstr>
      <vt:lpstr>Slide 42</vt:lpstr>
      <vt:lpstr>2. Natural Conditions</vt:lpstr>
      <vt:lpstr>2. Natural Conditions</vt:lpstr>
      <vt:lpstr>Seismic Hazard Analysis</vt:lpstr>
      <vt:lpstr>Dam Site</vt:lpstr>
      <vt:lpstr>Power evacuation </vt:lpstr>
      <vt:lpstr>Power evacuation</vt:lpstr>
      <vt:lpstr>Environmental and Social Impact</vt:lpstr>
      <vt:lpstr>Environmental and Social Impact</vt:lpstr>
      <vt:lpstr>Environmental and Social Impact</vt:lpstr>
      <vt:lpstr>Physical and Cultural Resources</vt:lpstr>
      <vt:lpstr>Slide 53</vt:lpstr>
      <vt:lpstr>Wildlife (Mammals and Herpetofauna)</vt:lpstr>
      <vt:lpstr>Wildlife (Avifauna )</vt:lpstr>
      <vt:lpstr>Fish  </vt:lpstr>
      <vt:lpstr>Construction Schedule</vt:lpstr>
      <vt:lpstr>Investment Cost</vt:lpstr>
      <vt:lpstr>Economic and Financial Analysis </vt:lpstr>
      <vt:lpstr>Goal and Opportunites</vt:lpstr>
      <vt:lpstr>Challenges</vt:lpstr>
      <vt:lpstr>Perception on Preparation Level </vt:lpstr>
      <vt:lpstr>Thank You !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Budhigandaki Hydroelectric Project</dc:title>
  <dc:creator>Dell</dc:creator>
  <cp:lastModifiedBy>Dell</cp:lastModifiedBy>
  <cp:revision>110</cp:revision>
  <dcterms:created xsi:type="dcterms:W3CDTF">2015-03-10T09:05:16Z</dcterms:created>
  <dcterms:modified xsi:type="dcterms:W3CDTF">2016-02-22T02:42:10Z</dcterms:modified>
</cp:coreProperties>
</file>